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7" r:id="rId6"/>
    <p:sldId id="261" r:id="rId7"/>
    <p:sldId id="262" r:id="rId8"/>
    <p:sldId id="263" r:id="rId9"/>
    <p:sldId id="270" r:id="rId10"/>
    <p:sldId id="264" r:id="rId11"/>
    <p:sldId id="265" r:id="rId12"/>
    <p:sldId id="268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57C39-A17E-45D0-9255-32BB4B348C27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3A104-9F86-4580-A8B4-E83515E76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8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3A104-9F86-4580-A8B4-E83515E76E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2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229600" cy="4114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/>
            </a:r>
            <a:br>
              <a:rPr lang="en-US" sz="6600" b="1" dirty="0" smtClean="0">
                <a:solidFill>
                  <a:srgbClr val="FFFF00"/>
                </a:solidFill>
              </a:rPr>
            </a:br>
            <a:r>
              <a:rPr lang="en-US" sz="6600" dirty="0" smtClean="0">
                <a:solidFill>
                  <a:srgbClr val="FFFF00"/>
                </a:solidFill>
              </a:rPr>
              <a:t>TË GJETURAT </a:t>
            </a:r>
            <a:r>
              <a:rPr lang="en-US" sz="6600" b="1" dirty="0" smtClean="0">
                <a:solidFill>
                  <a:srgbClr val="FFFF00"/>
                </a:solidFill>
              </a:rPr>
              <a:t> DIAGNOSTIKE MAMARE NË </a:t>
            </a:r>
            <a:br>
              <a:rPr lang="en-US" sz="6600" b="1" dirty="0" smtClean="0">
                <a:solidFill>
                  <a:srgbClr val="FFFF00"/>
                </a:solidFill>
              </a:rPr>
            </a:br>
            <a:r>
              <a:rPr lang="en-US" sz="6600" b="1" dirty="0" smtClean="0">
                <a:solidFill>
                  <a:srgbClr val="FFFF00"/>
                </a:solidFill>
              </a:rPr>
              <a:t> MAMOGRAFIN MOBIL</a:t>
            </a:r>
            <a:endParaRPr lang="en-US" sz="6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3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851648" cy="3886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err="1" smtClean="0">
                <a:solidFill>
                  <a:srgbClr val="FFC000"/>
                </a:solidFill>
              </a:rPr>
              <a:t>Nga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rastet</a:t>
            </a:r>
            <a:r>
              <a:rPr lang="en-US" dirty="0" smtClean="0">
                <a:solidFill>
                  <a:srgbClr val="FFC000"/>
                </a:solidFill>
              </a:rPr>
              <a:t> me </a:t>
            </a:r>
            <a:r>
              <a:rPr lang="en-US" dirty="0" err="1" smtClean="0">
                <a:solidFill>
                  <a:srgbClr val="FFC000"/>
                </a:solidFill>
              </a:rPr>
              <a:t>shenja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patologjike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malinje</a:t>
            </a:r>
            <a:r>
              <a:rPr lang="en-US" dirty="0" smtClean="0">
                <a:solidFill>
                  <a:srgbClr val="FFC000"/>
                </a:solidFill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FF00"/>
                </a:solidFill>
              </a:rPr>
              <a:t>3 </a:t>
            </a:r>
            <a:r>
              <a:rPr lang="en-US" dirty="0" err="1" smtClean="0">
                <a:solidFill>
                  <a:srgbClr val="FFFF00"/>
                </a:solidFill>
              </a:rPr>
              <a:t>raste</a:t>
            </a:r>
            <a:r>
              <a:rPr lang="en-US" dirty="0" smtClean="0">
                <a:solidFill>
                  <a:srgbClr val="FFFF00"/>
                </a:solidFill>
              </a:rPr>
              <a:t> pa </a:t>
            </a:r>
            <a:r>
              <a:rPr lang="en-US" dirty="0" err="1" smtClean="0">
                <a:solidFill>
                  <a:srgbClr val="FFFF00"/>
                </a:solidFill>
              </a:rPr>
              <a:t>ankesa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subjektive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2 </a:t>
            </a:r>
            <a:r>
              <a:rPr lang="en-US" dirty="0" err="1" smtClean="0">
                <a:solidFill>
                  <a:srgbClr val="FFFF00"/>
                </a:solidFill>
              </a:rPr>
              <a:t>raste</a:t>
            </a:r>
            <a:r>
              <a:rPr lang="en-US" dirty="0" smtClean="0">
                <a:solidFill>
                  <a:srgbClr val="FFFF00"/>
                </a:solidFill>
              </a:rPr>
              <a:t> me </a:t>
            </a:r>
            <a:r>
              <a:rPr lang="en-US" dirty="0" err="1" smtClean="0">
                <a:solidFill>
                  <a:srgbClr val="FFFF00"/>
                </a:solidFill>
              </a:rPr>
              <a:t>ankesa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subjektive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597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851648" cy="4648200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>
                <a:solidFill>
                  <a:srgbClr val="FFC000"/>
                </a:solidFill>
              </a:rPr>
              <a:t>Anamneza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familjare</a:t>
            </a:r>
            <a:r>
              <a:rPr lang="en-US" sz="4000" dirty="0" smtClean="0">
                <a:solidFill>
                  <a:srgbClr val="FFC000"/>
                </a:solidFill>
              </a:rPr>
              <a:t>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>
                <a:solidFill>
                  <a:srgbClr val="FFFF00"/>
                </a:solidFill>
              </a:rPr>
              <a:t>-</a:t>
            </a:r>
            <a:r>
              <a:rPr lang="en-US" sz="4000" dirty="0" smtClean="0">
                <a:solidFill>
                  <a:srgbClr val="FFFF00"/>
                </a:solidFill>
              </a:rPr>
              <a:t>Negative </a:t>
            </a:r>
            <a:r>
              <a:rPr lang="en-US" sz="4000" dirty="0" err="1" smtClean="0">
                <a:solidFill>
                  <a:srgbClr val="FFFF00"/>
                </a:solidFill>
              </a:rPr>
              <a:t>për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</a:rPr>
              <a:t>të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</a:rPr>
              <a:t>gjitha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</a:rPr>
              <a:t>rastet</a:t>
            </a:r>
            <a:r>
              <a:rPr lang="en-US" sz="4000" dirty="0" smtClean="0">
                <a:solidFill>
                  <a:srgbClr val="FFFF00"/>
                </a:solidFill>
              </a:rPr>
              <a:t/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err="1">
                <a:solidFill>
                  <a:srgbClr val="FFC000"/>
                </a:solidFill>
              </a:rPr>
              <a:t>P</a:t>
            </a:r>
            <a:r>
              <a:rPr lang="en-US" sz="4000" dirty="0" err="1" smtClean="0">
                <a:solidFill>
                  <a:srgbClr val="FFC000"/>
                </a:solidFill>
              </a:rPr>
              <a:t>esha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trupore</a:t>
            </a:r>
            <a:r>
              <a:rPr lang="en-US" sz="4000" dirty="0" smtClean="0">
                <a:solidFill>
                  <a:srgbClr val="FFC000"/>
                </a:solidFill>
              </a:rPr>
              <a:t/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</a:rPr>
              <a:t>-</a:t>
            </a:r>
            <a:r>
              <a:rPr lang="en-US" sz="4000" dirty="0" err="1" smtClean="0">
                <a:solidFill>
                  <a:srgbClr val="FFFF00"/>
                </a:solidFill>
              </a:rPr>
              <a:t>Normale</a:t>
            </a:r>
            <a:r>
              <a:rPr lang="en-US" sz="4000" dirty="0" smtClean="0">
                <a:solidFill>
                  <a:srgbClr val="FFFF00"/>
                </a:solidFill>
              </a:rPr>
              <a:t> (pa </a:t>
            </a:r>
            <a:r>
              <a:rPr lang="en-US" sz="4000" dirty="0" err="1" smtClean="0">
                <a:solidFill>
                  <a:srgbClr val="FFFF00"/>
                </a:solidFill>
              </a:rPr>
              <a:t>shenja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</a:rPr>
              <a:t>mbipeshe</a:t>
            </a:r>
            <a:r>
              <a:rPr lang="en-US" sz="4000" dirty="0" smtClean="0">
                <a:solidFill>
                  <a:srgbClr val="FFFF00"/>
                </a:solidFill>
              </a:rPr>
              <a:t>)</a:t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err="1" smtClean="0">
                <a:solidFill>
                  <a:srgbClr val="FFC000"/>
                </a:solidFill>
              </a:rPr>
              <a:t>Të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gjitha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të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martuara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dhe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multipare</a:t>
            </a:r>
            <a:r>
              <a:rPr lang="en-US" sz="4000" dirty="0" smtClean="0">
                <a:solidFill>
                  <a:srgbClr val="FFC000"/>
                </a:solidFill>
              </a:rPr>
              <a:t/>
            </a:r>
            <a:br>
              <a:rPr lang="en-US" sz="4000" dirty="0" smtClean="0">
                <a:solidFill>
                  <a:srgbClr val="FFC000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</a:rPr>
              <a:t/>
            </a:r>
            <a:br>
              <a:rPr lang="en-US" sz="4000" dirty="0" smtClean="0">
                <a:solidFill>
                  <a:srgbClr val="FFC000"/>
                </a:solidFill>
              </a:rPr>
            </a:b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461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851648" cy="4876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 smtClean="0">
                <a:solidFill>
                  <a:srgbClr val="FFC000"/>
                </a:solidFill>
              </a:rPr>
              <a:t/>
            </a:r>
            <a:br>
              <a:rPr lang="en-US" sz="4400" dirty="0" smtClean="0">
                <a:solidFill>
                  <a:srgbClr val="FFC000"/>
                </a:solidFill>
              </a:rPr>
            </a:br>
            <a:r>
              <a:rPr lang="en-US" sz="4400" dirty="0" smtClean="0">
                <a:solidFill>
                  <a:srgbClr val="FFC000"/>
                </a:solidFill>
              </a:rPr>
              <a:t/>
            </a:r>
            <a:br>
              <a:rPr lang="en-US" sz="4400" dirty="0" smtClean="0">
                <a:solidFill>
                  <a:srgbClr val="FFC000"/>
                </a:solidFill>
              </a:rPr>
            </a:br>
            <a:r>
              <a:rPr lang="en-US" sz="4400" dirty="0">
                <a:solidFill>
                  <a:srgbClr val="FFC000"/>
                </a:solidFill>
              </a:rPr>
              <a:t/>
            </a:r>
            <a:br>
              <a:rPr lang="en-US" sz="4400" dirty="0">
                <a:solidFill>
                  <a:srgbClr val="FFC000"/>
                </a:solidFill>
              </a:rPr>
            </a:br>
            <a:r>
              <a:rPr lang="en-US" sz="4400" dirty="0" err="1" smtClean="0">
                <a:solidFill>
                  <a:srgbClr val="FFC000"/>
                </a:solidFill>
              </a:rPr>
              <a:t>Rastet</a:t>
            </a:r>
            <a:r>
              <a:rPr lang="en-US" sz="4400" dirty="0" smtClean="0">
                <a:solidFill>
                  <a:srgbClr val="FFC000"/>
                </a:solidFill>
              </a:rPr>
              <a:t> me </a:t>
            </a:r>
            <a:r>
              <a:rPr lang="en-US" sz="4400" dirty="0" err="1" smtClean="0">
                <a:solidFill>
                  <a:srgbClr val="FFC000"/>
                </a:solidFill>
              </a:rPr>
              <a:t>shenja</a:t>
            </a:r>
            <a:r>
              <a:rPr lang="en-US" sz="4400" dirty="0" smtClean="0">
                <a:solidFill>
                  <a:srgbClr val="FFC000"/>
                </a:solidFill>
              </a:rPr>
              <a:t> </a:t>
            </a:r>
            <a:r>
              <a:rPr lang="en-US" sz="4400" dirty="0" err="1" smtClean="0">
                <a:solidFill>
                  <a:srgbClr val="FFC000"/>
                </a:solidFill>
              </a:rPr>
              <a:t>imazherike</a:t>
            </a:r>
            <a:r>
              <a:rPr lang="en-US" sz="4400" dirty="0" smtClean="0">
                <a:solidFill>
                  <a:srgbClr val="FFC000"/>
                </a:solidFill>
              </a:rPr>
              <a:t> </a:t>
            </a:r>
            <a:r>
              <a:rPr lang="en-US" sz="4400" dirty="0" err="1" smtClean="0">
                <a:solidFill>
                  <a:srgbClr val="FFC000"/>
                </a:solidFill>
              </a:rPr>
              <a:t>beninje</a:t>
            </a:r>
            <a:r>
              <a:rPr lang="en-US" sz="4400" dirty="0" smtClean="0">
                <a:solidFill>
                  <a:srgbClr val="FFC000"/>
                </a:solidFill>
              </a:rPr>
              <a:t>:</a:t>
            </a:r>
            <a:br>
              <a:rPr lang="en-US" sz="4400" dirty="0" smtClean="0">
                <a:solidFill>
                  <a:srgbClr val="FFC000"/>
                </a:solidFill>
              </a:rPr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err="1" smtClean="0">
                <a:solidFill>
                  <a:srgbClr val="FFFF00"/>
                </a:solidFill>
              </a:rPr>
              <a:t>ndryshime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fibrocitike</a:t>
            </a:r>
            <a:r>
              <a:rPr lang="en-US" sz="4400" dirty="0" smtClean="0">
                <a:solidFill>
                  <a:srgbClr val="FFFF00"/>
                </a:solidFill>
              </a:rPr>
              <a:t>, </a:t>
            </a:r>
            <a:r>
              <a:rPr lang="en-US" sz="4400" dirty="0" err="1" smtClean="0">
                <a:solidFill>
                  <a:srgbClr val="FFFF00"/>
                </a:solidFill>
              </a:rPr>
              <a:t>cista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solitare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apo</a:t>
            </a:r>
            <a:r>
              <a:rPr lang="en-US" sz="4400" dirty="0" smtClean="0">
                <a:solidFill>
                  <a:srgbClr val="FFFF00"/>
                </a:solidFill>
              </a:rPr>
              <a:t> multiple, </a:t>
            </a:r>
            <a:r>
              <a:rPr lang="en-US" sz="4400" dirty="0" err="1" smtClean="0">
                <a:solidFill>
                  <a:srgbClr val="FFFF00"/>
                </a:solidFill>
              </a:rPr>
              <a:t>kalcifikate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beninje</a:t>
            </a:r>
            <a:r>
              <a:rPr lang="en-US" sz="4400" dirty="0" smtClean="0">
                <a:solidFill>
                  <a:srgbClr val="FFFF00"/>
                </a:solidFill>
              </a:rPr>
              <a:t>, </a:t>
            </a:r>
            <a:r>
              <a:rPr lang="en-US" sz="4400" dirty="0" err="1" smtClean="0">
                <a:solidFill>
                  <a:srgbClr val="FFFF00"/>
                </a:solidFill>
              </a:rPr>
              <a:t>kalcifikime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të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mureve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të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vazave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mamare</a:t>
            </a:r>
            <a:r>
              <a:rPr lang="en-US" sz="4400" dirty="0" smtClean="0">
                <a:solidFill>
                  <a:srgbClr val="FFFF00"/>
                </a:solidFill>
              </a:rPr>
              <a:t>, </a:t>
            </a:r>
            <a:r>
              <a:rPr lang="en-US" sz="4400" dirty="0" err="1" smtClean="0">
                <a:solidFill>
                  <a:srgbClr val="FFFF00"/>
                </a:solidFill>
              </a:rPr>
              <a:t>limfonode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aksilare</a:t>
            </a:r>
            <a:r>
              <a:rPr lang="en-US" sz="4400" dirty="0" smtClean="0">
                <a:solidFill>
                  <a:srgbClr val="FFFF00"/>
                </a:solidFill>
              </a:rPr>
              <a:t> me </a:t>
            </a:r>
            <a:r>
              <a:rPr lang="en-US" sz="4400" dirty="0" err="1" smtClean="0">
                <a:solidFill>
                  <a:srgbClr val="FFFF00"/>
                </a:solidFill>
              </a:rPr>
              <a:t>karakteristika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beninj</a:t>
            </a:r>
            <a:r>
              <a:rPr lang="en-US" sz="4400" dirty="0" smtClean="0">
                <a:solidFill>
                  <a:srgbClr val="FFFF00"/>
                </a:solidFill>
              </a:rPr>
              <a:t>,…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825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851648" cy="4572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solidFill>
                  <a:srgbClr val="FFC000"/>
                </a:solidFill>
              </a:rPr>
              <a:t>PËRFUNDIM: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rgbClr val="FFFF00"/>
                </a:solidFill>
              </a:rPr>
              <a:t>-</a:t>
            </a:r>
            <a:r>
              <a:rPr lang="en-US" sz="3600" dirty="0" err="1" smtClean="0">
                <a:solidFill>
                  <a:srgbClr val="FFFF00"/>
                </a:solidFill>
              </a:rPr>
              <a:t>Nga</a:t>
            </a:r>
            <a:r>
              <a:rPr lang="en-US" sz="3600" dirty="0" smtClean="0">
                <a:solidFill>
                  <a:srgbClr val="FFFF00"/>
                </a:solidFill>
              </a:rPr>
              <a:t> 204 </a:t>
            </a:r>
            <a:r>
              <a:rPr lang="en-US" sz="3600" dirty="0" err="1" smtClean="0">
                <a:solidFill>
                  <a:srgbClr val="FFFF00"/>
                </a:solidFill>
              </a:rPr>
              <a:t>raste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të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mamografive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të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kryera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kanë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rezultuar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rreth</a:t>
            </a:r>
            <a:r>
              <a:rPr lang="en-US" sz="3600" dirty="0" smtClean="0">
                <a:solidFill>
                  <a:srgbClr val="FFFF00"/>
                </a:solidFill>
              </a:rPr>
              <a:t> 2.5% me </a:t>
            </a:r>
            <a:r>
              <a:rPr lang="en-US" sz="3600" dirty="0" err="1" smtClean="0">
                <a:solidFill>
                  <a:srgbClr val="FFFF00"/>
                </a:solidFill>
              </a:rPr>
              <a:t>shenja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imazherike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malinje</a:t>
            </a:r>
            <a:r>
              <a:rPr lang="en-US" sz="3600" dirty="0" smtClean="0">
                <a:solidFill>
                  <a:srgbClr val="FFFF00"/>
                </a:solidFill>
              </a:rPr>
              <a:t>, </a:t>
            </a:r>
            <a:r>
              <a:rPr lang="en-US" sz="3600" dirty="0" err="1" smtClean="0">
                <a:solidFill>
                  <a:srgbClr val="FFFF00"/>
                </a:solidFill>
              </a:rPr>
              <a:t>pra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në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çdo</a:t>
            </a:r>
            <a:r>
              <a:rPr lang="en-US" sz="3600" dirty="0" smtClean="0">
                <a:solidFill>
                  <a:srgbClr val="FFFF00"/>
                </a:solidFill>
              </a:rPr>
              <a:t> 82 </a:t>
            </a:r>
            <a:r>
              <a:rPr lang="en-US" sz="3600" dirty="0" err="1" smtClean="0">
                <a:solidFill>
                  <a:srgbClr val="FFFF00"/>
                </a:solidFill>
              </a:rPr>
              <a:t>raste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të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kryera</a:t>
            </a:r>
            <a:r>
              <a:rPr lang="en-US" sz="3600" dirty="0" smtClean="0">
                <a:solidFill>
                  <a:srgbClr val="FFFF00"/>
                </a:solidFill>
              </a:rPr>
              <a:t>, </a:t>
            </a:r>
            <a:r>
              <a:rPr lang="en-US" sz="3600" dirty="0" err="1" smtClean="0">
                <a:solidFill>
                  <a:srgbClr val="FFFF00"/>
                </a:solidFill>
              </a:rPr>
              <a:t>një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rast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ka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rezultuar</a:t>
            </a:r>
            <a:r>
              <a:rPr lang="en-US" sz="3600" dirty="0" smtClean="0">
                <a:solidFill>
                  <a:srgbClr val="FFFF00"/>
                </a:solidFill>
              </a:rPr>
              <a:t> me </a:t>
            </a:r>
            <a:r>
              <a:rPr lang="en-US" sz="3600" dirty="0" err="1" smtClean="0">
                <a:solidFill>
                  <a:srgbClr val="FFFF00"/>
                </a:solidFill>
              </a:rPr>
              <a:t>ndryshime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malinje</a:t>
            </a:r>
            <a:r>
              <a:rPr lang="en-US" sz="3600" dirty="0" smtClean="0">
                <a:solidFill>
                  <a:srgbClr val="FFFF00"/>
                </a:solidFill>
              </a:rPr>
              <a:t>.</a:t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3600" dirty="0">
                <a:solidFill>
                  <a:srgbClr val="FFFF00"/>
                </a:solidFill>
              </a:rPr>
              <a:t>-</a:t>
            </a:r>
            <a:r>
              <a:rPr lang="en-US" sz="3600" dirty="0" err="1" smtClean="0">
                <a:solidFill>
                  <a:srgbClr val="FFFF00"/>
                </a:solidFill>
              </a:rPr>
              <a:t>Të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gjitha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rastet</a:t>
            </a:r>
            <a:r>
              <a:rPr lang="en-US" sz="3600" dirty="0" smtClean="0">
                <a:solidFill>
                  <a:srgbClr val="FFFF00"/>
                </a:solidFill>
              </a:rPr>
              <a:t> me </a:t>
            </a:r>
            <a:r>
              <a:rPr lang="en-US" sz="3600" dirty="0" err="1" smtClean="0">
                <a:solidFill>
                  <a:srgbClr val="FFFF00"/>
                </a:solidFill>
              </a:rPr>
              <a:t>ndryshime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suspekte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janë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udhëzuar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për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konfirmim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diagnostik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histopatologjik</a:t>
            </a:r>
            <a:r>
              <a:rPr lang="en-US" sz="3600" dirty="0" smtClean="0">
                <a:solidFill>
                  <a:srgbClr val="FFFF00"/>
                </a:solidFill>
              </a:rPr>
              <a:t>. </a:t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515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851648" cy="464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 smtClean="0"/>
              <a:t>PËRPARËSITË E MAMOGRAFISË MOBILE</a:t>
            </a:r>
            <a:br>
              <a:rPr lang="en-US" sz="4400" dirty="0" smtClean="0"/>
            </a:br>
            <a:r>
              <a:rPr lang="en-US" sz="4400" dirty="0" smtClean="0">
                <a:solidFill>
                  <a:srgbClr val="FFFF00"/>
                </a:solidFill>
              </a:rPr>
              <a:t>-</a:t>
            </a:r>
            <a:r>
              <a:rPr lang="en-US" sz="4400" dirty="0" err="1" smtClean="0">
                <a:solidFill>
                  <a:srgbClr val="FFFF00"/>
                </a:solidFill>
              </a:rPr>
              <a:t>qasja</a:t>
            </a:r>
            <a:r>
              <a:rPr lang="en-US" sz="4400" dirty="0" smtClean="0">
                <a:solidFill>
                  <a:srgbClr val="FFFF00"/>
                </a:solidFill>
              </a:rPr>
              <a:t> me e </a:t>
            </a:r>
            <a:r>
              <a:rPr lang="en-US" sz="4400" dirty="0" err="1" smtClean="0">
                <a:solidFill>
                  <a:srgbClr val="FFFF00"/>
                </a:solidFill>
              </a:rPr>
              <a:t>afërt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ndaj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femrave</a:t>
            </a:r>
            <a:r>
              <a:rPr lang="en-US" sz="4400" dirty="0" smtClean="0">
                <a:solidFill>
                  <a:srgbClr val="FFFF00"/>
                </a:solidFill>
              </a:rPr>
              <a:t/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>-</a:t>
            </a:r>
            <a:r>
              <a:rPr lang="en-US" sz="4400" dirty="0" err="1" smtClean="0">
                <a:solidFill>
                  <a:srgbClr val="FFFF00"/>
                </a:solidFill>
              </a:rPr>
              <a:t>senzibilizimi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>
                <a:solidFill>
                  <a:srgbClr val="FFFF00"/>
                </a:solidFill>
              </a:rPr>
              <a:t>i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popullatës</a:t>
            </a:r>
            <a:r>
              <a:rPr lang="en-US" sz="4400" dirty="0" smtClean="0">
                <a:solidFill>
                  <a:srgbClr val="FFFF00"/>
                </a:solidFill>
              </a:rPr>
              <a:t/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>-</a:t>
            </a:r>
            <a:r>
              <a:rPr lang="en-US" sz="4400" dirty="0" err="1" smtClean="0">
                <a:solidFill>
                  <a:srgbClr val="FFFF00"/>
                </a:solidFill>
              </a:rPr>
              <a:t>detektimi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sa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më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>
                <a:solidFill>
                  <a:srgbClr val="FFFF00"/>
                </a:solidFill>
              </a:rPr>
              <a:t>i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hershëm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>
                <a:solidFill>
                  <a:srgbClr val="FFFF00"/>
                </a:solidFill>
              </a:rPr>
              <a:t>i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sëmundjës</a:t>
            </a:r>
            <a:r>
              <a:rPr lang="en-US" sz="4400" dirty="0" smtClean="0">
                <a:solidFill>
                  <a:srgbClr val="FFFF00"/>
                </a:solidFill>
              </a:rPr>
              <a:t/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>-</a:t>
            </a:r>
            <a:r>
              <a:rPr lang="en-US" sz="4400" dirty="0" err="1" smtClean="0">
                <a:solidFill>
                  <a:srgbClr val="FFFF00"/>
                </a:solidFill>
              </a:rPr>
              <a:t>kostoja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materjale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791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zAFuNV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228600"/>
            <a:ext cx="95250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49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229600" cy="3276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rgbClr val="FFFF00"/>
                </a:solidFill>
                <a:effectLst/>
              </a:rPr>
              <a:t>Mamografi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mobil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ka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qëndruar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përpara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QKMF-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së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gjatë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muajit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mars (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prej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8 – 29 mars)</a:t>
            </a:r>
            <a:br>
              <a:rPr lang="en-US" dirty="0" smtClean="0">
                <a:solidFill>
                  <a:srgbClr val="FFFF00"/>
                </a:solidFill>
                <a:effectLst/>
              </a:rPr>
            </a:br>
            <a:endParaRPr lang="en-US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7547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362200"/>
            <a:ext cx="8229600" cy="2057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5300" dirty="0" err="1" smtClean="0">
                <a:solidFill>
                  <a:srgbClr val="FFC000"/>
                </a:solidFill>
              </a:rPr>
              <a:t>Gjatë</a:t>
            </a:r>
            <a:r>
              <a:rPr lang="en-US" sz="5300" dirty="0" smtClean="0">
                <a:solidFill>
                  <a:srgbClr val="FFC000"/>
                </a:solidFill>
              </a:rPr>
              <a:t> </a:t>
            </a:r>
            <a:r>
              <a:rPr lang="en-US" sz="5300" dirty="0" err="1" smtClean="0">
                <a:solidFill>
                  <a:srgbClr val="FFC000"/>
                </a:solidFill>
              </a:rPr>
              <a:t>kësaj</a:t>
            </a:r>
            <a:r>
              <a:rPr lang="en-US" sz="5300" dirty="0" smtClean="0">
                <a:solidFill>
                  <a:srgbClr val="FFC000"/>
                </a:solidFill>
              </a:rPr>
              <a:t> </a:t>
            </a:r>
            <a:r>
              <a:rPr lang="en-US" sz="5300" dirty="0" err="1" smtClean="0">
                <a:solidFill>
                  <a:srgbClr val="FFC000"/>
                </a:solidFill>
              </a:rPr>
              <a:t>kohe</a:t>
            </a:r>
            <a:r>
              <a:rPr lang="en-US" sz="5300" dirty="0" smtClean="0">
                <a:solidFill>
                  <a:srgbClr val="FFC000"/>
                </a:solidFill>
              </a:rPr>
              <a:t> </a:t>
            </a:r>
            <a:r>
              <a:rPr lang="en-US" sz="5300" dirty="0" err="1" smtClean="0">
                <a:solidFill>
                  <a:srgbClr val="FFC000"/>
                </a:solidFill>
              </a:rPr>
              <a:t>janë</a:t>
            </a:r>
            <a:r>
              <a:rPr lang="en-US" sz="5300" dirty="0" smtClean="0">
                <a:solidFill>
                  <a:srgbClr val="FFC000"/>
                </a:solidFill>
              </a:rPr>
              <a:t> </a:t>
            </a:r>
            <a:r>
              <a:rPr lang="en-US" sz="5300" dirty="0" err="1" smtClean="0">
                <a:solidFill>
                  <a:srgbClr val="FFC000"/>
                </a:solidFill>
              </a:rPr>
              <a:t>kryer</a:t>
            </a:r>
            <a:r>
              <a:rPr lang="en-US" sz="5300" dirty="0" smtClean="0">
                <a:solidFill>
                  <a:srgbClr val="FFC000"/>
                </a:solidFill>
              </a:rPr>
              <a:t>:</a:t>
            </a:r>
            <a:br>
              <a:rPr lang="en-US" sz="5300" dirty="0" smtClean="0">
                <a:solidFill>
                  <a:srgbClr val="FFC000"/>
                </a:solidFill>
              </a:rPr>
            </a:br>
            <a:r>
              <a:rPr lang="en-US" sz="5300" dirty="0">
                <a:solidFill>
                  <a:srgbClr val="FFC000"/>
                </a:solidFill>
              </a:rPr>
              <a:t/>
            </a:r>
            <a:br>
              <a:rPr lang="en-US" sz="5300" dirty="0">
                <a:solidFill>
                  <a:srgbClr val="FFC0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900" dirty="0" smtClean="0">
                <a:solidFill>
                  <a:srgbClr val="FFFF00"/>
                </a:solidFill>
              </a:rPr>
              <a:t>204 </a:t>
            </a:r>
            <a:r>
              <a:rPr lang="en-US" sz="4900" dirty="0" err="1" smtClean="0">
                <a:solidFill>
                  <a:srgbClr val="FFFF00"/>
                </a:solidFill>
              </a:rPr>
              <a:t>raste</a:t>
            </a:r>
            <a:r>
              <a:rPr lang="en-US" sz="4900" dirty="0" smtClean="0">
                <a:solidFill>
                  <a:srgbClr val="FFFF00"/>
                </a:solidFill>
              </a:rPr>
              <a:t>, </a:t>
            </a:r>
            <a:r>
              <a:rPr lang="en-US" sz="4900" dirty="0" err="1" smtClean="0">
                <a:solidFill>
                  <a:srgbClr val="FFFF00"/>
                </a:solidFill>
              </a:rPr>
              <a:t>të</a:t>
            </a:r>
            <a:r>
              <a:rPr lang="en-US" sz="4900" dirty="0" smtClean="0">
                <a:solidFill>
                  <a:srgbClr val="FFFF00"/>
                </a:solidFill>
              </a:rPr>
              <a:t> </a:t>
            </a:r>
            <a:r>
              <a:rPr lang="en-US" sz="4900" dirty="0" err="1" smtClean="0">
                <a:solidFill>
                  <a:srgbClr val="FFFF00"/>
                </a:solidFill>
              </a:rPr>
              <a:t>moshave</a:t>
            </a:r>
            <a:r>
              <a:rPr lang="en-US" sz="4900" dirty="0" smtClean="0">
                <a:solidFill>
                  <a:srgbClr val="FFFF00"/>
                </a:solidFill>
              </a:rPr>
              <a:t> </a:t>
            </a:r>
            <a:r>
              <a:rPr lang="en-US" sz="4900" dirty="0" err="1" smtClean="0">
                <a:solidFill>
                  <a:srgbClr val="FFFF00"/>
                </a:solidFill>
              </a:rPr>
              <a:t>prej</a:t>
            </a:r>
            <a:r>
              <a:rPr lang="en-US" sz="4900" dirty="0" smtClean="0">
                <a:solidFill>
                  <a:srgbClr val="FFFF00"/>
                </a:solidFill>
              </a:rPr>
              <a:t/>
            </a:r>
            <a:br>
              <a:rPr lang="en-US" sz="4900" dirty="0" smtClean="0">
                <a:solidFill>
                  <a:srgbClr val="FFFF00"/>
                </a:solidFill>
              </a:rPr>
            </a:br>
            <a:r>
              <a:rPr lang="en-US" sz="4900" dirty="0" smtClean="0">
                <a:solidFill>
                  <a:srgbClr val="FFFF00"/>
                </a:solidFill>
              </a:rPr>
              <a:t> 40 - 79 </a:t>
            </a:r>
            <a:r>
              <a:rPr lang="en-US" sz="4900" dirty="0" err="1" smtClean="0">
                <a:solidFill>
                  <a:srgbClr val="FFFF00"/>
                </a:solidFill>
              </a:rPr>
              <a:t>vjeçare</a:t>
            </a:r>
            <a:endParaRPr lang="en-US" sz="49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26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124200"/>
            <a:ext cx="8229600" cy="2514600"/>
          </a:xfrm>
        </p:spPr>
        <p:txBody>
          <a:bodyPr>
            <a:noAutofit/>
          </a:bodyPr>
          <a:lstStyle/>
          <a:p>
            <a:pPr algn="l"/>
            <a:r>
              <a:rPr lang="en-US" sz="4800" dirty="0" err="1" smtClean="0">
                <a:solidFill>
                  <a:srgbClr val="FFC000"/>
                </a:solidFill>
              </a:rPr>
              <a:t>Numri</a:t>
            </a:r>
            <a:r>
              <a:rPr lang="en-US" sz="4800" dirty="0" smtClean="0">
                <a:solidFill>
                  <a:srgbClr val="FFC000"/>
                </a:solidFill>
              </a:rPr>
              <a:t> i </a:t>
            </a:r>
            <a:r>
              <a:rPr lang="en-US" sz="4800" dirty="0" err="1" smtClean="0">
                <a:solidFill>
                  <a:srgbClr val="FFC000"/>
                </a:solidFill>
              </a:rPr>
              <a:t>rasteve</a:t>
            </a:r>
            <a:r>
              <a:rPr lang="en-US" sz="4800" dirty="0" smtClean="0">
                <a:solidFill>
                  <a:srgbClr val="FFC000"/>
                </a:solidFill>
              </a:rPr>
              <a:t> </a:t>
            </a:r>
            <a:r>
              <a:rPr lang="en-US" sz="4800" dirty="0" err="1">
                <a:solidFill>
                  <a:srgbClr val="FFC000"/>
                </a:solidFill>
              </a:rPr>
              <a:t>s</a:t>
            </a:r>
            <a:r>
              <a:rPr lang="en-US" sz="4800" dirty="0" err="1" smtClean="0">
                <a:solidFill>
                  <a:srgbClr val="FFC000"/>
                </a:solidFill>
              </a:rPr>
              <a:t>ipas</a:t>
            </a:r>
            <a:r>
              <a:rPr lang="en-US" sz="4800" dirty="0" smtClean="0">
                <a:solidFill>
                  <a:srgbClr val="FFC000"/>
                </a:solidFill>
              </a:rPr>
              <a:t> </a:t>
            </a:r>
            <a:r>
              <a:rPr lang="en-US" sz="4800" dirty="0" err="1" smtClean="0">
                <a:solidFill>
                  <a:srgbClr val="FFC000"/>
                </a:solidFill>
              </a:rPr>
              <a:t>grupmoshave</a:t>
            </a:r>
            <a:r>
              <a:rPr lang="en-US" sz="4800" dirty="0" smtClean="0">
                <a:solidFill>
                  <a:srgbClr val="FFC000"/>
                </a:solidFill>
              </a:rPr>
              <a:t>:</a:t>
            </a:r>
            <a:br>
              <a:rPr lang="en-US" sz="4800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40-49 </a:t>
            </a:r>
            <a:r>
              <a:rPr lang="en-US" sz="4000" dirty="0" err="1" smtClean="0">
                <a:solidFill>
                  <a:srgbClr val="FFFF00"/>
                </a:solidFill>
              </a:rPr>
              <a:t>vjeçare</a:t>
            </a:r>
            <a:r>
              <a:rPr lang="en-US" sz="4000" dirty="0" smtClean="0">
                <a:solidFill>
                  <a:srgbClr val="FFFF00"/>
                </a:solidFill>
              </a:rPr>
              <a:t>: 90 </a:t>
            </a:r>
            <a:r>
              <a:rPr lang="en-US" sz="4000" dirty="0" err="1" smtClean="0">
                <a:solidFill>
                  <a:srgbClr val="FFFF00"/>
                </a:solidFill>
              </a:rPr>
              <a:t>raste</a:t>
            </a:r>
            <a:r>
              <a:rPr lang="en-US" sz="4000" dirty="0" smtClean="0">
                <a:solidFill>
                  <a:srgbClr val="FFFF00"/>
                </a:solidFill>
              </a:rPr>
              <a:t/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50-59 </a:t>
            </a:r>
            <a:r>
              <a:rPr lang="en-US" sz="4000" dirty="0" err="1" smtClean="0">
                <a:solidFill>
                  <a:srgbClr val="FFFF00"/>
                </a:solidFill>
              </a:rPr>
              <a:t>vjeçare</a:t>
            </a:r>
            <a:r>
              <a:rPr lang="en-US" sz="4000" dirty="0" smtClean="0">
                <a:solidFill>
                  <a:srgbClr val="FFFF00"/>
                </a:solidFill>
              </a:rPr>
              <a:t>: 68 </a:t>
            </a:r>
            <a:r>
              <a:rPr lang="en-US" sz="4000" dirty="0" err="1" smtClean="0">
                <a:solidFill>
                  <a:srgbClr val="FFFF00"/>
                </a:solidFill>
              </a:rPr>
              <a:t>raste</a:t>
            </a:r>
            <a:r>
              <a:rPr lang="en-US" sz="4000" dirty="0" smtClean="0">
                <a:solidFill>
                  <a:srgbClr val="FFFF00"/>
                </a:solidFill>
              </a:rPr>
              <a:t/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60-69 </a:t>
            </a:r>
            <a:r>
              <a:rPr lang="en-US" sz="4000" dirty="0" err="1" smtClean="0">
                <a:solidFill>
                  <a:srgbClr val="FFFF00"/>
                </a:solidFill>
              </a:rPr>
              <a:t>vjeçare</a:t>
            </a:r>
            <a:r>
              <a:rPr lang="en-US" sz="4000" dirty="0" smtClean="0">
                <a:solidFill>
                  <a:srgbClr val="FFFF00"/>
                </a:solidFill>
              </a:rPr>
              <a:t>: 38 </a:t>
            </a:r>
            <a:r>
              <a:rPr lang="en-US" sz="4000" dirty="0" err="1" smtClean="0">
                <a:solidFill>
                  <a:srgbClr val="FFFF00"/>
                </a:solidFill>
              </a:rPr>
              <a:t>raste</a:t>
            </a:r>
            <a:r>
              <a:rPr lang="en-US" sz="4000" dirty="0" smtClean="0">
                <a:solidFill>
                  <a:srgbClr val="FFFF00"/>
                </a:solidFill>
              </a:rPr>
              <a:t/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70-79 </a:t>
            </a:r>
            <a:r>
              <a:rPr lang="en-US" sz="4000" dirty="0" err="1" smtClean="0">
                <a:solidFill>
                  <a:srgbClr val="FFFF00"/>
                </a:solidFill>
              </a:rPr>
              <a:t>vjeçare</a:t>
            </a:r>
            <a:r>
              <a:rPr lang="en-US" sz="4000" dirty="0" smtClean="0">
                <a:solidFill>
                  <a:srgbClr val="FFFF00"/>
                </a:solidFill>
              </a:rPr>
              <a:t>: 8 </a:t>
            </a:r>
            <a:r>
              <a:rPr lang="en-US" sz="4000" dirty="0" err="1" smtClean="0">
                <a:solidFill>
                  <a:srgbClr val="FFFF00"/>
                </a:solidFill>
              </a:rPr>
              <a:t>raste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77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851648" cy="3124200"/>
          </a:xfrm>
        </p:spPr>
        <p:txBody>
          <a:bodyPr>
            <a:normAutofit/>
          </a:bodyPr>
          <a:lstStyle/>
          <a:p>
            <a:pPr algn="l"/>
            <a:r>
              <a:rPr lang="en-US" sz="4400" dirty="0" err="1" smtClean="0">
                <a:solidFill>
                  <a:srgbClr val="FFFF00"/>
                </a:solidFill>
              </a:rPr>
              <a:t>Inçizimet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dhe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interpretimet</a:t>
            </a:r>
            <a:r>
              <a:rPr lang="en-US" sz="4400" dirty="0" smtClean="0">
                <a:solidFill>
                  <a:srgbClr val="FFFF00"/>
                </a:solidFill>
              </a:rPr>
              <a:t> e </a:t>
            </a:r>
            <a:r>
              <a:rPr lang="en-US" sz="4400" dirty="0" err="1" smtClean="0">
                <a:solidFill>
                  <a:srgbClr val="FFFF00"/>
                </a:solidFill>
              </a:rPr>
              <a:t>imazheve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janë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kryer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nga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ana</a:t>
            </a:r>
            <a:r>
              <a:rPr lang="en-US" sz="4400" dirty="0">
                <a:solidFill>
                  <a:srgbClr val="FFFF00"/>
                </a:solidFill>
              </a:rPr>
              <a:t> </a:t>
            </a:r>
            <a:r>
              <a:rPr lang="en-US" sz="4400" dirty="0" smtClean="0">
                <a:solidFill>
                  <a:srgbClr val="FFFF00"/>
                </a:solidFill>
              </a:rPr>
              <a:t>e </a:t>
            </a:r>
            <a:r>
              <a:rPr lang="en-US" sz="4400" dirty="0" err="1" smtClean="0">
                <a:solidFill>
                  <a:srgbClr val="FFFF00"/>
                </a:solidFill>
              </a:rPr>
              <a:t>përsonelit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mjekësor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të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Njësisë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së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Radiologjisë</a:t>
            </a:r>
            <a:r>
              <a:rPr lang="en-US" sz="4400" dirty="0" smtClean="0">
                <a:solidFill>
                  <a:srgbClr val="FFFF00"/>
                </a:solidFill>
              </a:rPr>
              <a:t> (QKMF)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456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219200"/>
            <a:ext cx="8229600" cy="2819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rgbClr val="FFC000"/>
                </a:solidFill>
              </a:rPr>
              <a:t>Ankesat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subjektive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u="sng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sz="4900" dirty="0" err="1">
                <a:solidFill>
                  <a:srgbClr val="FFFF00"/>
                </a:solidFill>
              </a:rPr>
              <a:t>S</a:t>
            </a:r>
            <a:r>
              <a:rPr lang="en-US" sz="4900" dirty="0" err="1" smtClean="0">
                <a:solidFill>
                  <a:srgbClr val="FFFF00"/>
                </a:solidFill>
              </a:rPr>
              <a:t>humica</a:t>
            </a:r>
            <a:r>
              <a:rPr lang="en-US" sz="4900" dirty="0" smtClean="0">
                <a:solidFill>
                  <a:srgbClr val="FFFF00"/>
                </a:solidFill>
              </a:rPr>
              <a:t> </a:t>
            </a:r>
            <a:r>
              <a:rPr lang="en-US" sz="4900" dirty="0" err="1" smtClean="0">
                <a:solidFill>
                  <a:srgbClr val="FFFF00"/>
                </a:solidFill>
              </a:rPr>
              <a:t>dërmuese</a:t>
            </a:r>
            <a:r>
              <a:rPr lang="en-US" sz="4900" dirty="0" smtClean="0">
                <a:solidFill>
                  <a:srgbClr val="FFFF00"/>
                </a:solidFill>
              </a:rPr>
              <a:t>: </a:t>
            </a:r>
            <a:br>
              <a:rPr lang="en-US" sz="4900" dirty="0" smtClean="0">
                <a:solidFill>
                  <a:srgbClr val="FFFF00"/>
                </a:solidFill>
              </a:rPr>
            </a:br>
            <a:r>
              <a:rPr lang="en-US" sz="4900" dirty="0" smtClean="0">
                <a:solidFill>
                  <a:srgbClr val="FFFF00"/>
                </a:solidFill>
              </a:rPr>
              <a:t>pa </a:t>
            </a:r>
            <a:r>
              <a:rPr lang="en-US" sz="4900" dirty="0" err="1" smtClean="0">
                <a:solidFill>
                  <a:srgbClr val="FFFF00"/>
                </a:solidFill>
              </a:rPr>
              <a:t>shenja</a:t>
            </a:r>
            <a:r>
              <a:rPr lang="en-US" sz="4900" dirty="0" smtClean="0">
                <a:solidFill>
                  <a:srgbClr val="FFFF00"/>
                </a:solidFill>
              </a:rPr>
              <a:t> </a:t>
            </a:r>
            <a:r>
              <a:rPr lang="en-US" sz="4900" dirty="0" err="1" smtClean="0">
                <a:solidFill>
                  <a:srgbClr val="FFFF00"/>
                </a:solidFill>
              </a:rPr>
              <a:t>subjektive</a:t>
            </a:r>
            <a:endParaRPr lang="en-US" sz="49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14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7851648" cy="4114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IMAZHERIA</a:t>
            </a:r>
            <a:b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en-US" sz="4800" dirty="0" smtClean="0">
                <a:solidFill>
                  <a:srgbClr val="FFC000"/>
                </a:solidFill>
              </a:rPr>
              <a:t>Me </a:t>
            </a:r>
            <a:r>
              <a:rPr lang="en-US" sz="4800" dirty="0" err="1" smtClean="0">
                <a:solidFill>
                  <a:srgbClr val="FFC000"/>
                </a:solidFill>
              </a:rPr>
              <a:t>ndryshime</a:t>
            </a:r>
            <a:r>
              <a:rPr lang="en-US" sz="4800" dirty="0" smtClean="0">
                <a:solidFill>
                  <a:srgbClr val="FFC000"/>
                </a:solidFill>
              </a:rPr>
              <a:t> </a:t>
            </a:r>
            <a:r>
              <a:rPr lang="en-US" sz="4800" dirty="0" err="1" smtClean="0">
                <a:solidFill>
                  <a:srgbClr val="FFC000"/>
                </a:solidFill>
              </a:rPr>
              <a:t>patologjike</a:t>
            </a:r>
            <a:r>
              <a:rPr lang="en-US" sz="4800" dirty="0" smtClean="0">
                <a:solidFill>
                  <a:srgbClr val="FFC000"/>
                </a:solidFill>
              </a:rPr>
              <a:t>:</a:t>
            </a:r>
            <a:r>
              <a:rPr lang="en-US" sz="4800" dirty="0">
                <a:solidFill>
                  <a:srgbClr val="FFC000"/>
                </a:solidFill>
              </a:rPr>
              <a:t/>
            </a:r>
            <a:br>
              <a:rPr lang="en-US" sz="4800" dirty="0">
                <a:solidFill>
                  <a:srgbClr val="FFC000"/>
                </a:solidFill>
              </a:rPr>
            </a:br>
            <a:r>
              <a:rPr lang="en-US" sz="4800" dirty="0" smtClean="0">
                <a:solidFill>
                  <a:srgbClr val="FFFF00"/>
                </a:solidFill>
              </a:rPr>
              <a:t>71 </a:t>
            </a:r>
            <a:r>
              <a:rPr lang="en-US" sz="4800" dirty="0" err="1" smtClean="0">
                <a:solidFill>
                  <a:srgbClr val="FFFF00"/>
                </a:solidFill>
              </a:rPr>
              <a:t>femra</a:t>
            </a:r>
            <a:r>
              <a:rPr lang="en-US" sz="4800" dirty="0" smtClean="0">
                <a:solidFill>
                  <a:srgbClr val="FFFF00"/>
                </a:solidFill>
              </a:rPr>
              <a:t> (35%)</a:t>
            </a:r>
            <a:br>
              <a:rPr lang="en-US" sz="4800" dirty="0" smtClean="0">
                <a:solidFill>
                  <a:srgbClr val="FFFF00"/>
                </a:solidFill>
              </a:rPr>
            </a:br>
            <a:r>
              <a:rPr lang="en-US" sz="4800" dirty="0" smtClean="0">
                <a:solidFill>
                  <a:srgbClr val="FFC000"/>
                </a:solidFill>
              </a:rPr>
              <a:t>Pa </a:t>
            </a:r>
            <a:r>
              <a:rPr lang="en-US" sz="4800" dirty="0" err="1" smtClean="0">
                <a:solidFill>
                  <a:srgbClr val="FFC000"/>
                </a:solidFill>
              </a:rPr>
              <a:t>ndryshime</a:t>
            </a:r>
            <a:r>
              <a:rPr lang="en-US" sz="4800" dirty="0" smtClean="0">
                <a:solidFill>
                  <a:srgbClr val="FFC000"/>
                </a:solidFill>
              </a:rPr>
              <a:t> </a:t>
            </a:r>
            <a:r>
              <a:rPr lang="en-US" sz="4800" dirty="0" err="1" smtClean="0">
                <a:solidFill>
                  <a:srgbClr val="FFC000"/>
                </a:solidFill>
              </a:rPr>
              <a:t>patologjike</a:t>
            </a:r>
            <a:r>
              <a:rPr lang="en-US" sz="4800" dirty="0" smtClean="0">
                <a:solidFill>
                  <a:srgbClr val="FFC000"/>
                </a:solidFill>
              </a:rPr>
              <a:t>:</a:t>
            </a:r>
            <a:br>
              <a:rPr lang="en-US" sz="4800" dirty="0" smtClean="0">
                <a:solidFill>
                  <a:srgbClr val="FFC000"/>
                </a:solidFill>
              </a:rPr>
            </a:br>
            <a:r>
              <a:rPr lang="en-US" sz="4800" dirty="0" smtClean="0">
                <a:solidFill>
                  <a:srgbClr val="FFFF00"/>
                </a:solidFill>
              </a:rPr>
              <a:t>133 </a:t>
            </a:r>
            <a:r>
              <a:rPr lang="en-US" sz="4800" dirty="0" err="1" smtClean="0">
                <a:solidFill>
                  <a:srgbClr val="FFFF00"/>
                </a:solidFill>
              </a:rPr>
              <a:t>femra</a:t>
            </a:r>
            <a:r>
              <a:rPr lang="en-US" sz="4800" dirty="0" smtClean="0">
                <a:solidFill>
                  <a:srgbClr val="FFFF00"/>
                </a:solidFill>
              </a:rPr>
              <a:t> (75%)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4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851648" cy="2743200"/>
          </a:xfrm>
        </p:spPr>
        <p:txBody>
          <a:bodyPr>
            <a:noAutofit/>
          </a:bodyPr>
          <a:lstStyle/>
          <a:p>
            <a:pPr algn="l"/>
            <a:r>
              <a:rPr lang="en-US" sz="4400" dirty="0" err="1" smtClean="0">
                <a:solidFill>
                  <a:srgbClr val="FFC000"/>
                </a:solidFill>
              </a:rPr>
              <a:t>Nga</a:t>
            </a:r>
            <a:r>
              <a:rPr lang="en-US" sz="4400" dirty="0" smtClean="0">
                <a:solidFill>
                  <a:srgbClr val="FFC000"/>
                </a:solidFill>
              </a:rPr>
              <a:t> </a:t>
            </a:r>
            <a:r>
              <a:rPr lang="en-US" sz="4400" dirty="0" err="1" smtClean="0">
                <a:solidFill>
                  <a:srgbClr val="FFC000"/>
                </a:solidFill>
              </a:rPr>
              <a:t>rastet</a:t>
            </a:r>
            <a:r>
              <a:rPr lang="en-US" sz="4400" dirty="0" smtClean="0">
                <a:solidFill>
                  <a:srgbClr val="FFC000"/>
                </a:solidFill>
              </a:rPr>
              <a:t> </a:t>
            </a:r>
            <a:r>
              <a:rPr lang="en-US" sz="4400" dirty="0" err="1" smtClean="0">
                <a:solidFill>
                  <a:srgbClr val="FFC000"/>
                </a:solidFill>
              </a:rPr>
              <a:t>patologjike</a:t>
            </a:r>
            <a:r>
              <a:rPr lang="en-US" sz="4400" dirty="0" smtClean="0">
                <a:solidFill>
                  <a:srgbClr val="FFC000"/>
                </a:solidFill>
              </a:rPr>
              <a:t> (71)</a:t>
            </a:r>
            <a:br>
              <a:rPr lang="en-US" sz="4400" dirty="0" smtClean="0">
                <a:solidFill>
                  <a:srgbClr val="FFC0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>-me </a:t>
            </a:r>
            <a:r>
              <a:rPr lang="en-US" sz="4400" dirty="0" err="1" smtClean="0">
                <a:solidFill>
                  <a:srgbClr val="FFFF00"/>
                </a:solidFill>
              </a:rPr>
              <a:t>shenja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patologjike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malinje</a:t>
            </a:r>
            <a:r>
              <a:rPr lang="en-US" sz="4400" dirty="0" smtClean="0">
                <a:solidFill>
                  <a:srgbClr val="FFFF00"/>
                </a:solidFill>
              </a:rPr>
              <a:t> 5 </a:t>
            </a:r>
            <a:r>
              <a:rPr lang="en-US" sz="4400" dirty="0" err="1" smtClean="0">
                <a:solidFill>
                  <a:srgbClr val="FFFF00"/>
                </a:solidFill>
              </a:rPr>
              <a:t>raste</a:t>
            </a:r>
            <a:r>
              <a:rPr lang="en-US" sz="4400" dirty="0" smtClean="0">
                <a:solidFill>
                  <a:srgbClr val="FFFF00"/>
                </a:solidFill>
              </a:rPr>
              <a:t/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>-me </a:t>
            </a:r>
            <a:r>
              <a:rPr lang="en-US" sz="4400" dirty="0" err="1" smtClean="0">
                <a:solidFill>
                  <a:srgbClr val="FFFF00"/>
                </a:solidFill>
              </a:rPr>
              <a:t>shenja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patologjike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beninje</a:t>
            </a:r>
            <a:r>
              <a:rPr lang="en-US" sz="4400" dirty="0" smtClean="0">
                <a:solidFill>
                  <a:srgbClr val="FFFF00"/>
                </a:solidFill>
              </a:rPr>
              <a:t> 66 </a:t>
            </a:r>
            <a:r>
              <a:rPr lang="en-US" sz="4400" dirty="0" err="1" smtClean="0">
                <a:solidFill>
                  <a:srgbClr val="FFFF00"/>
                </a:solidFill>
              </a:rPr>
              <a:t>raste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82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7851648" cy="4953000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>
                <a:solidFill>
                  <a:srgbClr val="FFFF00"/>
                </a:solidFill>
              </a:rPr>
              <a:t>Mosha</a:t>
            </a:r>
            <a:r>
              <a:rPr lang="en-US" sz="4000" dirty="0" smtClean="0">
                <a:solidFill>
                  <a:srgbClr val="FFFF00"/>
                </a:solidFill>
              </a:rPr>
              <a:t> e </a:t>
            </a:r>
            <a:r>
              <a:rPr lang="en-US" sz="4000" dirty="0" err="1" smtClean="0">
                <a:solidFill>
                  <a:srgbClr val="FFFF00"/>
                </a:solidFill>
              </a:rPr>
              <a:t>femrave</a:t>
            </a:r>
            <a:r>
              <a:rPr lang="en-US" sz="4000" dirty="0" smtClean="0">
                <a:solidFill>
                  <a:srgbClr val="FFFF00"/>
                </a:solidFill>
              </a:rPr>
              <a:t> me </a:t>
            </a:r>
            <a:r>
              <a:rPr lang="en-US" sz="4000" dirty="0" err="1" smtClean="0">
                <a:solidFill>
                  <a:srgbClr val="FFFF00"/>
                </a:solidFill>
              </a:rPr>
              <a:t>shenja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</a:rPr>
              <a:t>radiologjike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</a:rPr>
              <a:t>suspekte</a:t>
            </a:r>
            <a:r>
              <a:rPr lang="en-US" sz="4000" dirty="0">
                <a:solidFill>
                  <a:srgbClr val="FFFF00"/>
                </a:solidFill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</a:rPr>
              <a:t>për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</a:rPr>
              <a:t>karcinomë</a:t>
            </a:r>
            <a:r>
              <a:rPr lang="en-US" sz="4000" dirty="0" smtClean="0">
                <a:solidFill>
                  <a:srgbClr val="FFFF00"/>
                </a:solidFill>
              </a:rPr>
              <a:t/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44 </a:t>
            </a:r>
            <a:r>
              <a:rPr lang="en-US" sz="4000" dirty="0" err="1" smtClean="0">
                <a:solidFill>
                  <a:srgbClr val="FFFF00"/>
                </a:solidFill>
              </a:rPr>
              <a:t>vjeçe</a:t>
            </a:r>
            <a:r>
              <a:rPr lang="en-US" sz="4000" dirty="0" smtClean="0">
                <a:solidFill>
                  <a:srgbClr val="FFFF00"/>
                </a:solidFill>
              </a:rPr>
              <a:t/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49 </a:t>
            </a:r>
            <a:r>
              <a:rPr lang="en-US" sz="4000" dirty="0" err="1" smtClean="0">
                <a:solidFill>
                  <a:srgbClr val="FFFF00"/>
                </a:solidFill>
              </a:rPr>
              <a:t>vjeçe</a:t>
            </a:r>
            <a:r>
              <a:rPr lang="en-US" sz="4000" dirty="0" smtClean="0">
                <a:solidFill>
                  <a:srgbClr val="FFFF00"/>
                </a:solidFill>
              </a:rPr>
              <a:t/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65 </a:t>
            </a:r>
            <a:r>
              <a:rPr lang="en-US" sz="4000" dirty="0" err="1" smtClean="0">
                <a:solidFill>
                  <a:srgbClr val="FFFF00"/>
                </a:solidFill>
              </a:rPr>
              <a:t>vjeçe</a:t>
            </a:r>
            <a:r>
              <a:rPr lang="en-US" sz="4000" dirty="0" smtClean="0">
                <a:solidFill>
                  <a:srgbClr val="FFFF00"/>
                </a:solidFill>
              </a:rPr>
              <a:t/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70 </a:t>
            </a:r>
            <a:r>
              <a:rPr lang="en-US" sz="4000" dirty="0" err="1" smtClean="0">
                <a:solidFill>
                  <a:srgbClr val="FFFF00"/>
                </a:solidFill>
              </a:rPr>
              <a:t>vjeçe</a:t>
            </a:r>
            <a:r>
              <a:rPr lang="en-US" sz="4000" dirty="0" smtClean="0">
                <a:solidFill>
                  <a:srgbClr val="FFFF00"/>
                </a:solidFill>
              </a:rPr>
              <a:t/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79 </a:t>
            </a:r>
            <a:r>
              <a:rPr lang="en-US" sz="4000" dirty="0" err="1" smtClean="0">
                <a:solidFill>
                  <a:srgbClr val="FFFF00"/>
                </a:solidFill>
              </a:rPr>
              <a:t>vjeçe</a:t>
            </a:r>
            <a:r>
              <a:rPr lang="en-US" sz="4000" dirty="0" smtClean="0">
                <a:solidFill>
                  <a:srgbClr val="FFFF00"/>
                </a:solidFill>
              </a:rPr>
              <a:t/>
            </a:r>
            <a:br>
              <a:rPr lang="en-US" sz="4000" dirty="0" smtClean="0">
                <a:solidFill>
                  <a:srgbClr val="FFFF00"/>
                </a:solidFill>
              </a:rPr>
            </a:b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203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337</TotalTime>
  <Words>75</Words>
  <Application>Microsoft Office PowerPoint</Application>
  <PresentationFormat>On-screen Show (4:3)</PresentationFormat>
  <Paragraphs>15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Constantia</vt:lpstr>
      <vt:lpstr>Wingdings 2</vt:lpstr>
      <vt:lpstr>Flow</vt:lpstr>
      <vt:lpstr> TË GJETURAT  DIAGNOSTIKE MAMARE NË   MAMOGRAFIN MOBIL</vt:lpstr>
      <vt:lpstr>Mamografi mobil ka qëndruar përpara QKMF-së gjatë muajit mars (prej 8 – 29 mars) </vt:lpstr>
      <vt:lpstr>Gjatë kësaj kohe janë kryer:   204 raste, të moshave prej  40 - 79 vjeçare</vt:lpstr>
      <vt:lpstr>Numri i rasteve sipas grupmoshave:  40-49 vjeçare: 90 raste 50-59 vjeçare: 68 raste 60-69 vjeçare: 38 raste 70-79 vjeçare: 8 raste</vt:lpstr>
      <vt:lpstr>Inçizimet dhe interpretimet e imazheve janë kryer nga ana e përsonelit mjekësor të Njësisë së Radiologjisë (QKMF)</vt:lpstr>
      <vt:lpstr>Ankesat subjektive   Shumica dërmuese:  pa shenja subjektive</vt:lpstr>
      <vt:lpstr>IMAZHERIA  Me ndryshime patologjike: 71 femra (35%) Pa ndryshime patologjike: 133 femra (75%)</vt:lpstr>
      <vt:lpstr>Nga rastet patologjike (71) -me shenja patologjike malinje 5 raste -me shenja patologjike beninje 66 raste</vt:lpstr>
      <vt:lpstr>Mosha e femrave me shenja radiologjike suspekte për karcinomë 44 vjeçe 49 vjeçe 65 vjeçe 70 vjeçe 79 vjeçe </vt:lpstr>
      <vt:lpstr> Nga rastet me shenja patologjike malinje: 3 raste pa ankesa subjektive 2 raste me ankesa subjektive </vt:lpstr>
      <vt:lpstr>Anamneza familjare: -Negative për të gjitha rastet Pesha trupore -Normale (pa shenja mbipeshe) Të gjitha të martuara dhe multipare  </vt:lpstr>
      <vt:lpstr>   Rastet me shenja imazherike beninje:  ndryshime fibrocitike, cista solitare apo multiple, kalcifikate beninje, kalcifikime të mureve të vazave mamare, limfonode aksilare me karakteristika beninj,…</vt:lpstr>
      <vt:lpstr>PËRFUNDIM: -Nga 204 raste të mamografive të kryera kanë rezultuar rreth 2.5% me shenja imazherike malinje, pra në çdo 82 raste të kryera, një rast ka rezultuar me ndryshime malinje. -Të gjitha rastet me ndryshime suspekte janë udhëzuar për konfirmim diagnostik histopatologjik.  </vt:lpstr>
      <vt:lpstr>PËRPARËSITË E MAMOGRAFISË MOBILE -qasja me e afërt ndaj femrave -senzibilizimi i popullatës -detektimi sa më i hershëm i sëmundjës -kostoja materjale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Rezultatet nga Mamografi Mobil</dc:title>
  <dc:creator>hp</dc:creator>
  <cp:lastModifiedBy>InfoPrint</cp:lastModifiedBy>
  <cp:revision>68</cp:revision>
  <dcterms:created xsi:type="dcterms:W3CDTF">2006-08-16T00:00:00Z</dcterms:created>
  <dcterms:modified xsi:type="dcterms:W3CDTF">2019-04-05T05:17:41Z</dcterms:modified>
</cp:coreProperties>
</file>