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</p:sldIdLst>
  <p:sldSz cx="9144000" cy="6858000" type="screen4x3"/>
  <p:notesSz cx="6858000" cy="9144000"/>
  <p:custShowLst>
    <p:custShow name="Custom Show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auditi%20per%20obsh\worksheet%20per%20obs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auditi%20per%20obsh\worksheet%20per%20obs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auditi%20per%20obsh\worksheet%20per%20obs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esktop\auditi%20per%20obsh\worksheet%20per%20obs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Cilësia e plotësimit të Kartelës  Shëndetësore të adoleshentit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36240652426030195"/>
          <c:y val="6.8359119906645713E-2"/>
          <c:w val="0.62276368133457605"/>
          <c:h val="0.91107052011205458"/>
        </c:manualLayout>
      </c:layout>
      <c:bar3DChart>
        <c:barDir val="bar"/>
        <c:grouping val="stacked"/>
        <c:ser>
          <c:idx val="0"/>
          <c:order val="0"/>
          <c:dLbls>
            <c:dLbl>
              <c:idx val="0"/>
              <c:layout>
                <c:manualLayout>
                  <c:x val="0.31708129348859831"/>
                  <c:y val="1.826484018264844E-3"/>
                </c:manualLayout>
              </c:layout>
              <c:showVal val="1"/>
            </c:dLbl>
            <c:dLbl>
              <c:idx val="1"/>
              <c:layout>
                <c:manualLayout>
                  <c:x val="0.32636819329789185"/>
                  <c:y val="-5.4794520547945856E-3"/>
                </c:manualLayout>
              </c:layout>
              <c:showVal val="1"/>
            </c:dLbl>
            <c:dLbl>
              <c:idx val="2"/>
              <c:layout>
                <c:manualLayout>
                  <c:x val="6.3681598692270761E-2"/>
                  <c:y val="-3.6529680365296802E-3"/>
                </c:manualLayout>
              </c:layout>
              <c:showVal val="1"/>
            </c:dLbl>
            <c:dLbl>
              <c:idx val="3"/>
              <c:layout>
                <c:manualLayout>
                  <c:x val="0.32504149332513232"/>
                  <c:y val="-5.4794520547945856E-3"/>
                </c:manualLayout>
              </c:layout>
              <c:showVal val="1"/>
            </c:dLbl>
            <c:dLbl>
              <c:idx val="4"/>
              <c:layout>
                <c:manualLayout>
                  <c:x val="0.32504149332513232"/>
                  <c:y val="-1.4611872146118801E-2"/>
                </c:manualLayout>
              </c:layout>
              <c:showVal val="1"/>
            </c:dLbl>
            <c:dLbl>
              <c:idx val="5"/>
              <c:layout>
                <c:manualLayout>
                  <c:x val="6.2354898719515321E-2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0.14593699700312157"/>
                  <c:y val="-1.826484018264844E-3"/>
                </c:manualLayout>
              </c:layout>
              <c:showVal val="1"/>
            </c:dLbl>
            <c:dLbl>
              <c:idx val="7"/>
              <c:layout>
                <c:manualLayout>
                  <c:x val="3.8474299209913743E-2"/>
                  <c:y val="0"/>
                </c:manualLayout>
              </c:layout>
              <c:showVal val="1"/>
            </c:dLbl>
            <c:dLbl>
              <c:idx val="8"/>
              <c:layout>
                <c:manualLayout>
                  <c:x val="6.6334998637782083E-2"/>
                  <c:y val="-5.4794520547945856E-3"/>
                </c:manualLayout>
              </c:layout>
              <c:showVal val="1"/>
            </c:dLbl>
            <c:dLbl>
              <c:idx val="9"/>
              <c:layout>
                <c:manualLayout>
                  <c:x val="3.7147599237158005E-2"/>
                  <c:y val="0"/>
                </c:manualLayout>
              </c:layout>
              <c:showVal val="1"/>
            </c:dLbl>
            <c:dLbl>
              <c:idx val="10"/>
              <c:layout>
                <c:manualLayout>
                  <c:x val="6.7661698610537904E-2"/>
                  <c:y val="0"/>
                </c:manualLayout>
              </c:layout>
              <c:showVal val="1"/>
            </c:dLbl>
            <c:dLbl>
              <c:idx val="11"/>
              <c:layout>
                <c:manualLayout>
                  <c:x val="0.10348259787493999"/>
                  <c:y val="0"/>
                </c:manualLayout>
              </c:layout>
              <c:showVal val="1"/>
            </c:dLbl>
            <c:dLbl>
              <c:idx val="12"/>
              <c:layout>
                <c:manualLayout>
                  <c:x val="0.23084579525948171"/>
                  <c:y val="0"/>
                </c:manualLayout>
              </c:layout>
              <c:showVal val="1"/>
            </c:dLbl>
            <c:dLbl>
              <c:idx val="13"/>
              <c:layout>
                <c:manualLayout>
                  <c:x val="0.31044779362482255"/>
                  <c:y val="-3.6529680365297475E-3"/>
                </c:manualLayout>
              </c:layout>
              <c:showVal val="1"/>
            </c:dLbl>
            <c:dLbl>
              <c:idx val="14"/>
              <c:layout>
                <c:manualLayout>
                  <c:x val="0.10480929784769565"/>
                  <c:y val="-3.6529680365296152E-3"/>
                </c:manualLayout>
              </c:layout>
              <c:showVal val="1"/>
            </c:dLbl>
            <c:dLbl>
              <c:idx val="15"/>
              <c:layout>
                <c:manualLayout>
                  <c:x val="0.13001659733005286"/>
                  <c:y val="-7.3059360730593735E-3"/>
                </c:manualLayout>
              </c:layout>
              <c:showVal val="1"/>
            </c:dLbl>
            <c:dLbl>
              <c:idx val="16"/>
              <c:layout>
                <c:manualLayout>
                  <c:x val="0.11807629757525272"/>
                  <c:y val="-5.479452054794655E-3"/>
                </c:manualLayout>
              </c:layout>
              <c:showVal val="1"/>
            </c:dLbl>
            <c:dLbl>
              <c:idx val="17"/>
              <c:layout>
                <c:manualLayout>
                  <c:x val="0.23880599509601541"/>
                  <c:y val="6.6970307023010521E-17"/>
                </c:manualLayout>
              </c:layout>
              <c:showVal val="1"/>
            </c:dLbl>
            <c:dLbl>
              <c:idx val="18"/>
              <c:layout>
                <c:manualLayout>
                  <c:x val="4.9087898991958916E-2"/>
                  <c:y val="0"/>
                </c:manualLayout>
              </c:layout>
              <c:showVal val="1"/>
            </c:dLbl>
            <c:dLbl>
              <c:idx val="19"/>
              <c:layout>
                <c:manualLayout>
                  <c:x val="8.2255398310850728E-2"/>
                  <c:y val="0"/>
                </c:manualLayout>
              </c:layout>
              <c:showVal val="1"/>
            </c:dLbl>
            <c:dLbl>
              <c:idx val="20"/>
              <c:layout>
                <c:manualLayout>
                  <c:x val="0.1631840966489439"/>
                  <c:y val="0"/>
                </c:manualLayout>
              </c:layout>
              <c:showVal val="1"/>
            </c:dLbl>
            <c:dLbl>
              <c:idx val="21"/>
              <c:layout>
                <c:manualLayout>
                  <c:x val="0.22421229539570436"/>
                  <c:y val="-5.4794520547945856E-3"/>
                </c:manualLayout>
              </c:layout>
              <c:showVal val="1"/>
            </c:dLbl>
            <c:dLbl>
              <c:idx val="22"/>
              <c:layout>
                <c:manualLayout>
                  <c:x val="0.15655059678516633"/>
                  <c:y val="-1.826484018264844E-3"/>
                </c:manualLayout>
              </c:layout>
              <c:showVal val="1"/>
            </c:dLbl>
            <c:dLbl>
              <c:idx val="23"/>
              <c:layout>
                <c:manualLayout>
                  <c:x val="0.20431179580436951"/>
                  <c:y val="0"/>
                </c:manualLayout>
              </c:layout>
              <c:showVal val="1"/>
            </c:dLbl>
            <c:dLbl>
              <c:idx val="24"/>
              <c:layout>
                <c:manualLayout>
                  <c:x val="0.23482589517774871"/>
                  <c:y val="-7.3059360730593388E-3"/>
                </c:manualLayout>
              </c:layout>
              <c:showVal val="1"/>
            </c:dLbl>
            <c:dLbl>
              <c:idx val="25"/>
              <c:layout>
                <c:manualLayout>
                  <c:x val="5.8374798801248608E-2"/>
                  <c:y val="-5.4794520547945856E-3"/>
                </c:manualLayout>
              </c:layout>
              <c:showVal val="1"/>
            </c:dLbl>
            <c:dLbl>
              <c:idx val="26"/>
              <c:layout>
                <c:manualLayout>
                  <c:x val="0.18839139613130257"/>
                  <c:y val="0"/>
                </c:manualLayout>
              </c:layout>
              <c:showVal val="1"/>
            </c:dLbl>
            <c:dLbl>
              <c:idx val="27"/>
              <c:layout>
                <c:manualLayout>
                  <c:x val="3.1840799346135394E-2"/>
                  <c:y val="-3.6529680365296802E-3"/>
                </c:manualLayout>
              </c:layout>
              <c:showVal val="1"/>
            </c:dLbl>
            <c:dLbl>
              <c:idx val="28"/>
              <c:layout>
                <c:manualLayout>
                  <c:x val="0.32636819329789185"/>
                  <c:y val="-3.6529680365296802E-3"/>
                </c:manualLayout>
              </c:layout>
              <c:showVal val="1"/>
            </c:dLbl>
            <c:dLbl>
              <c:idx val="29"/>
              <c:layout>
                <c:manualLayout>
                  <c:x val="4.2454399128180574E-2"/>
                  <c:y val="-5.4794520547945856E-3"/>
                </c:manualLayout>
              </c:layout>
              <c:showVal val="1"/>
            </c:dLbl>
            <c:dLbl>
              <c:idx val="30"/>
              <c:layout>
                <c:manualLayout>
                  <c:x val="0.31973469343410982"/>
                  <c:y val="0"/>
                </c:manualLayout>
              </c:layout>
              <c:showVal val="1"/>
            </c:dLbl>
            <c:dLbl>
              <c:idx val="31"/>
              <c:layout>
                <c:manualLayout>
                  <c:x val="0.32504149332513238"/>
                  <c:y val="-3.6529680365296742E-3"/>
                </c:manualLayout>
              </c:layout>
              <c:showVal val="1"/>
            </c:dLbl>
            <c:showVal val="1"/>
          </c:dLbls>
          <c:cat>
            <c:strRef>
              <c:f>Sheet1!$CA$132:$CA$163</c:f>
              <c:strCache>
                <c:ptCount val="32"/>
                <c:pt idx="0">
                  <c:v>Shkrimi i lexueshëm</c:v>
                </c:pt>
                <c:pt idx="1">
                  <c:v>Nënshkrimi, vula e  mjekut </c:v>
                </c:pt>
                <c:pt idx="2">
                  <c:v>Këshillimet</c:v>
                </c:pt>
                <c:pt idx="3">
                  <c:v>Terapia</c:v>
                </c:pt>
                <c:pt idx="4">
                  <c:v>Kodi i diagnozes</c:v>
                </c:pt>
                <c:pt idx="5">
                  <c:v>Diagnoza</c:v>
                </c:pt>
                <c:pt idx="6">
                  <c:v>Klasifikimi i sëmundjes</c:v>
                </c:pt>
                <c:pt idx="7">
                  <c:v>Nr i respracioneve /minut</c:v>
                </c:pt>
                <c:pt idx="8">
                  <c:v>Temp</c:v>
                </c:pt>
                <c:pt idx="9">
                  <c:v>Pulsi</c:v>
                </c:pt>
                <c:pt idx="10">
                  <c:v>Ta </c:v>
                </c:pt>
                <c:pt idx="11">
                  <c:v>Egzaminimi fizik (gjendja e  tanishme)</c:v>
                </c:pt>
                <c:pt idx="12">
                  <c:v>Arsyeja e  ardhjes</c:v>
                </c:pt>
                <c:pt idx="13">
                  <c:v>Data e  vizitës</c:v>
                </c:pt>
                <c:pt idx="14">
                  <c:v>Promovimi i shëndetit</c:v>
                </c:pt>
                <c:pt idx="15">
                  <c:v>Anamneza  familjare</c:v>
                </c:pt>
                <c:pt idx="16">
                  <c:v>Anammneza e  jetës</c:v>
                </c:pt>
                <c:pt idx="17">
                  <c:v>Kushtet e  banimit</c:v>
                </c:pt>
                <c:pt idx="18">
                  <c:v>Gjendja martesore, fëmijët</c:v>
                </c:pt>
                <c:pt idx="19">
                  <c:v>Personi për kontakt</c:v>
                </c:pt>
                <c:pt idx="20">
                  <c:v>Kontakti</c:v>
                </c:pt>
                <c:pt idx="21">
                  <c:v>Adresa</c:v>
                </c:pt>
                <c:pt idx="22">
                  <c:v>Niveli i edukimit  të pacientit</c:v>
                </c:pt>
                <c:pt idx="23">
                  <c:v>Emri i mjekut</c:v>
                </c:pt>
                <c:pt idx="24">
                  <c:v>Të dhënat  për institucionin</c:v>
                </c:pt>
                <c:pt idx="25">
                  <c:v>Vaksinimi</c:v>
                </c:pt>
                <c:pt idx="26">
                  <c:v>Alergjitë</c:v>
                </c:pt>
                <c:pt idx="27">
                  <c:v>Gr i gjakut &amp; RH faktori</c:v>
                </c:pt>
                <c:pt idx="28">
                  <c:v>Identifikimi (emri, datëlindja, vendlindja , gjinia)</c:v>
                </c:pt>
                <c:pt idx="29">
                  <c:v>Numri personal</c:v>
                </c:pt>
                <c:pt idx="30">
                  <c:v>Data e  hapjes se karteles  shëndetesore</c:v>
                </c:pt>
                <c:pt idx="31">
                  <c:v>Nr i karteles  shendetesore</c:v>
                </c:pt>
              </c:strCache>
            </c:strRef>
          </c:cat>
          <c:val>
            <c:numRef>
              <c:f>Sheet1!$CB$132:$CB$163</c:f>
              <c:numCache>
                <c:formatCode>0%</c:formatCode>
                <c:ptCount val="32"/>
                <c:pt idx="0">
                  <c:v>0.90500000000000003</c:v>
                </c:pt>
                <c:pt idx="1">
                  <c:v>0.94499999999999995</c:v>
                </c:pt>
                <c:pt idx="2">
                  <c:v>8.5000000000000048E-2</c:v>
                </c:pt>
                <c:pt idx="3">
                  <c:v>0.93</c:v>
                </c:pt>
                <c:pt idx="4">
                  <c:v>0.93500000000000005</c:v>
                </c:pt>
                <c:pt idx="5">
                  <c:v>0.10500000000000002</c:v>
                </c:pt>
                <c:pt idx="6">
                  <c:v>0.37500000000000105</c:v>
                </c:pt>
                <c:pt idx="7">
                  <c:v>3.5000000000000121E-2</c:v>
                </c:pt>
                <c:pt idx="8">
                  <c:v>0.12000000000000002</c:v>
                </c:pt>
                <c:pt idx="9">
                  <c:v>4.5000000000000033E-2</c:v>
                </c:pt>
                <c:pt idx="10">
                  <c:v>0.11500000000000017</c:v>
                </c:pt>
                <c:pt idx="11">
                  <c:v>0.23500000000000001</c:v>
                </c:pt>
                <c:pt idx="12">
                  <c:v>0.63000000000000234</c:v>
                </c:pt>
                <c:pt idx="13">
                  <c:v>0.88000000000000134</c:v>
                </c:pt>
                <c:pt idx="14">
                  <c:v>0.24000000000000021</c:v>
                </c:pt>
                <c:pt idx="15">
                  <c:v>0.31500000000000106</c:v>
                </c:pt>
                <c:pt idx="16">
                  <c:v>0.27</c:v>
                </c:pt>
                <c:pt idx="17">
                  <c:v>0.61000000000000065</c:v>
                </c:pt>
                <c:pt idx="18">
                  <c:v>7.5000000000000205E-2</c:v>
                </c:pt>
                <c:pt idx="19">
                  <c:v>0.15500000000000044</c:v>
                </c:pt>
                <c:pt idx="20">
                  <c:v>0.42000000000000032</c:v>
                </c:pt>
                <c:pt idx="21">
                  <c:v>0.6150000000000021</c:v>
                </c:pt>
                <c:pt idx="22">
                  <c:v>0.41000000000000031</c:v>
                </c:pt>
                <c:pt idx="23">
                  <c:v>0.58000000000000063</c:v>
                </c:pt>
                <c:pt idx="24">
                  <c:v>0.64000000000000234</c:v>
                </c:pt>
                <c:pt idx="25">
                  <c:v>9.0000000000000066E-2</c:v>
                </c:pt>
                <c:pt idx="26">
                  <c:v>0.47500000000000031</c:v>
                </c:pt>
                <c:pt idx="27">
                  <c:v>2.0000000000000052E-2</c:v>
                </c:pt>
                <c:pt idx="28">
                  <c:v>0.98</c:v>
                </c:pt>
                <c:pt idx="29">
                  <c:v>4.5000000000000033E-2</c:v>
                </c:pt>
                <c:pt idx="30">
                  <c:v>0.89000000000000146</c:v>
                </c:pt>
                <c:pt idx="31">
                  <c:v>0.98499999999999999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73353856"/>
        <c:axId val="73355648"/>
        <c:axId val="0"/>
      </c:bar3DChart>
      <c:catAx>
        <c:axId val="73353856"/>
        <c:scaling>
          <c:orientation val="minMax"/>
        </c:scaling>
        <c:axPos val="l"/>
        <c:majorTickMark val="none"/>
        <c:tickLblPos val="nextTo"/>
        <c:crossAx val="73355648"/>
        <c:crosses val="autoZero"/>
        <c:auto val="1"/>
        <c:lblAlgn val="ctr"/>
        <c:lblOffset val="100"/>
      </c:catAx>
      <c:valAx>
        <c:axId val="73355648"/>
        <c:scaling>
          <c:orientation val="minMax"/>
        </c:scaling>
        <c:delete val="1"/>
        <c:axPos val="b"/>
        <c:numFmt formatCode="0%" sourceLinked="1"/>
        <c:tickLblPos val="nextTo"/>
        <c:crossAx val="73353856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Cilësia e plotësimit të kartelës shëndetësore</a:t>
            </a:r>
          </a:p>
        </c:rich>
      </c:tx>
      <c:layout/>
    </c:title>
    <c:view3D>
      <c:rAngAx val="1"/>
    </c:view3D>
    <c:plotArea>
      <c:layout/>
      <c:bar3DChart>
        <c:barDir val="bar"/>
        <c:grouping val="stacked"/>
        <c:ser>
          <c:idx val="0"/>
          <c:order val="0"/>
          <c:dLbls>
            <c:dLbl>
              <c:idx val="0"/>
              <c:layout>
                <c:manualLayout>
                  <c:x val="6.262230662445388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6.262230662445388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5.4272665741193403E-2"/>
                  <c:y val="1.3913046018586521E-2"/>
                </c:manualLayout>
              </c:layout>
              <c:showVal val="1"/>
            </c:dLbl>
            <c:dLbl>
              <c:idx val="3"/>
              <c:layout>
                <c:manualLayout>
                  <c:x val="9.3933459936681243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0.28127109320243932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0.28096623753676392"/>
                  <c:y val="-9.2753640123909766E-3"/>
                </c:manualLayout>
              </c:layout>
              <c:showVal val="1"/>
            </c:dLbl>
            <c:dLbl>
              <c:idx val="6"/>
              <c:layout>
                <c:manualLayout>
                  <c:x val="8.1408998611790032E-2"/>
                  <c:y val="0"/>
                </c:manualLayout>
              </c:layout>
              <c:showVal val="1"/>
            </c:dLbl>
            <c:showVal val="1"/>
          </c:dLbls>
          <c:cat>
            <c:strRef>
              <c:f>Sheet1!$CL$76:$CL$82</c:f>
              <c:strCache>
                <c:ptCount val="7"/>
                <c:pt idx="0">
                  <c:v>Mbyllja e Kartelës Shëndetësore</c:v>
                </c:pt>
                <c:pt idx="1">
                  <c:v>Bartja e  Kartelës Shëndetësore</c:v>
                </c:pt>
                <c:pt idx="2">
                  <c:v>Paaftësia për  punë</c:v>
                </c:pt>
                <c:pt idx="3">
                  <c:v>Trajtimet  spitalore</c:v>
                </c:pt>
                <c:pt idx="4">
                  <c:v>Lista e  problemeve</c:v>
                </c:pt>
                <c:pt idx="5">
                  <c:v>Barnat  që merrë pacienti (nese  merrë)</c:v>
                </c:pt>
                <c:pt idx="6">
                  <c:v>Punëdhënsi, sigurimi shëndetësor</c:v>
                </c:pt>
              </c:strCache>
            </c:strRef>
          </c:cat>
          <c:val>
            <c:numRef>
              <c:f>Sheet1!$CM$76:$CM$82</c:f>
              <c:numCache>
                <c:formatCode>0%</c:formatCode>
                <c:ptCount val="7"/>
                <c:pt idx="0">
                  <c:v>5.0000000000000114E-3</c:v>
                </c:pt>
                <c:pt idx="1">
                  <c:v>5.0000000000000114E-3</c:v>
                </c:pt>
                <c:pt idx="2">
                  <c:v>0</c:v>
                </c:pt>
                <c:pt idx="3">
                  <c:v>3.0000000000000016E-2</c:v>
                </c:pt>
                <c:pt idx="4">
                  <c:v>0.13500000000000001</c:v>
                </c:pt>
                <c:pt idx="5">
                  <c:v>0.14000000000000001</c:v>
                </c:pt>
                <c:pt idx="6">
                  <c:v>0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78861824"/>
        <c:axId val="78863360"/>
        <c:axId val="0"/>
      </c:bar3DChart>
      <c:catAx>
        <c:axId val="78861824"/>
        <c:scaling>
          <c:orientation val="minMax"/>
        </c:scaling>
        <c:axPos val="l"/>
        <c:majorTickMark val="none"/>
        <c:tickLblPos val="nextTo"/>
        <c:crossAx val="78863360"/>
        <c:crosses val="autoZero"/>
        <c:auto val="1"/>
        <c:lblAlgn val="ctr"/>
        <c:lblOffset val="100"/>
      </c:catAx>
      <c:valAx>
        <c:axId val="78863360"/>
        <c:scaling>
          <c:orientation val="minMax"/>
        </c:scaling>
        <c:delete val="1"/>
        <c:axPos val="b"/>
        <c:numFmt formatCode="0%" sourceLinked="1"/>
        <c:tickLblPos val="nextTo"/>
        <c:crossAx val="78861824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7"/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Evidenca e  rezultateve laboratorike, hulumtimeve diagnositike dhe raporteve nga konsulta</a:t>
            </a:r>
          </a:p>
        </c:rich>
      </c:tx>
      <c:layout/>
    </c:title>
    <c:view3D>
      <c:rAngAx val="1"/>
    </c:view3D>
    <c:plotArea>
      <c:layout/>
      <c:bar3DChart>
        <c:barDir val="bar"/>
        <c:grouping val="stacked"/>
        <c:ser>
          <c:idx val="0"/>
          <c:order val="0"/>
          <c:dLbls>
            <c:dLbl>
              <c:idx val="0"/>
              <c:layout>
                <c:manualLayout>
                  <c:x val="0.2767970269890016"/>
                  <c:y val="-9.2755426684554727E-3"/>
                </c:manualLayout>
              </c:layout>
              <c:showVal val="1"/>
            </c:dLbl>
            <c:dLbl>
              <c:idx val="1"/>
              <c:layout>
                <c:manualLayout>
                  <c:x val="0.17222222222222244"/>
                  <c:y val="-2.7826081875872311E-2"/>
                </c:manualLayout>
              </c:layout>
              <c:showVal val="1"/>
            </c:dLbl>
            <c:showVal val="1"/>
          </c:dLbls>
          <c:cat>
            <c:strRef>
              <c:f>Sheet1!$CI$142:$CI$143</c:f>
              <c:strCache>
                <c:ptCount val="2"/>
                <c:pt idx="0">
                  <c:v>Evidencë e udhëzimeve për analiza, hulumtime, konsulta  me rezultate të evidentuara</c:v>
                </c:pt>
                <c:pt idx="1">
                  <c:v>Evidencë e udhëzimeve për analiza, hulumtime, konsulta pa   rezultate të evidentuara</c:v>
                </c:pt>
              </c:strCache>
            </c:strRef>
          </c:cat>
          <c:val>
            <c:numRef>
              <c:f>Sheet1!$CJ$142:$CJ$143</c:f>
              <c:numCache>
                <c:formatCode>0%</c:formatCode>
                <c:ptCount val="2"/>
                <c:pt idx="0">
                  <c:v>0.24000000000000021</c:v>
                </c:pt>
                <c:pt idx="1">
                  <c:v>0.1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78926976"/>
        <c:axId val="78928512"/>
        <c:axId val="0"/>
      </c:bar3DChart>
      <c:catAx>
        <c:axId val="78926976"/>
        <c:scaling>
          <c:orientation val="minMax"/>
        </c:scaling>
        <c:axPos val="l"/>
        <c:majorTickMark val="none"/>
        <c:tickLblPos val="nextTo"/>
        <c:crossAx val="78928512"/>
        <c:crosses val="autoZero"/>
        <c:auto val="1"/>
        <c:lblAlgn val="ctr"/>
        <c:lblOffset val="100"/>
      </c:catAx>
      <c:valAx>
        <c:axId val="78928512"/>
        <c:scaling>
          <c:orientation val="minMax"/>
        </c:scaling>
        <c:delete val="1"/>
        <c:axPos val="b"/>
        <c:numFmt formatCode="0%" sourceLinked="1"/>
        <c:tickLblPos val="nextTo"/>
        <c:crossAx val="78926976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/>
            </a:pPr>
            <a:r>
              <a:rPr lang="en-US" sz="1300" dirty="0"/>
              <a:t>Mesatarja e  vizitave  te evidentuara në KSH</a:t>
            </a:r>
          </a:p>
        </c:rich>
      </c:tx>
      <c:layout>
        <c:manualLayout>
          <c:xMode val="edge"/>
          <c:yMode val="edge"/>
          <c:x val="0.22316239316239436"/>
          <c:y val="2.1419009370816602E-2"/>
        </c:manualLayout>
      </c:layout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Sheet1!$BS$73</c:f>
              <c:strCache>
                <c:ptCount val="1"/>
                <c:pt idx="0">
                  <c:v>Mesatarja e  vizitave  te evidentuara në KSH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0.1233560266903818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0.14875285571487221"/>
                </c:manualLayout>
              </c:layout>
              <c:showVal val="1"/>
            </c:dLbl>
            <c:dLbl>
              <c:idx val="2"/>
              <c:layout>
                <c:manualLayout>
                  <c:x val="5.2979675617470896E-3"/>
                  <c:y val="-0.24119997511285629"/>
                </c:manualLayout>
              </c:layout>
              <c:showVal val="1"/>
            </c:dLbl>
            <c:dLbl>
              <c:idx val="3"/>
              <c:layout>
                <c:manualLayout>
                  <c:x val="7.0640176600441501E-3"/>
                  <c:y val="-0.10884355296210201"/>
                </c:manualLayout>
              </c:layout>
              <c:showVal val="1"/>
            </c:dLbl>
            <c:dLbl>
              <c:idx val="4"/>
              <c:layout>
                <c:manualLayout>
                  <c:x val="8.8300220750551876E-3"/>
                  <c:y val="-0.17052156630729243"/>
                </c:manualLayout>
              </c:layout>
              <c:showVal val="1"/>
            </c:dLbl>
            <c:dLbl>
              <c:idx val="5"/>
              <c:layout>
                <c:manualLayout>
                  <c:x val="5.2980132450331134E-3"/>
                  <c:y val="-0.13061226355452196"/>
                </c:manualLayout>
              </c:layout>
              <c:showVal val="1"/>
            </c:dLbl>
            <c:dLbl>
              <c:idx val="6"/>
              <c:layout>
                <c:manualLayout>
                  <c:x val="1.7660044150109727E-3"/>
                  <c:y val="-0.11609978982624169"/>
                </c:manualLayout>
              </c:layout>
              <c:showVal val="1"/>
            </c:dLbl>
            <c:dLbl>
              <c:idx val="7"/>
              <c:layout>
                <c:manualLayout>
                  <c:x val="1.41280353200883E-2"/>
                  <c:y val="-0.12698414512245276"/>
                </c:manualLayout>
              </c:layout>
              <c:showVal val="1"/>
            </c:dLbl>
            <c:dLbl>
              <c:idx val="8"/>
              <c:layout>
                <c:manualLayout>
                  <c:x val="1.5894039735099341E-2"/>
                  <c:y val="-0.12698414512245276"/>
                </c:manualLayout>
              </c:layout>
              <c:showVal val="1"/>
            </c:dLbl>
            <c:dLbl>
              <c:idx val="9"/>
              <c:layout>
                <c:manualLayout>
                  <c:x val="8.8300220750551876E-3"/>
                  <c:y val="-0.15238097414694224"/>
                </c:manualLayout>
              </c:layout>
              <c:showVal val="1"/>
            </c:dLbl>
            <c:dLbl>
              <c:idx val="10"/>
              <c:layout>
                <c:manualLayout>
                  <c:x val="1.0596026490066225E-2"/>
                  <c:y val="-0.15600909257901338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strRef>
              <c:f>Sheet1!$BT$72:$CD$72</c:f>
              <c:strCache>
                <c:ptCount val="11"/>
                <c:pt idx="0">
                  <c:v>QKMF  Obiliq</c:v>
                </c:pt>
                <c:pt idx="1">
                  <c:v>QMKF F. Kosovë</c:v>
                </c:pt>
                <c:pt idx="2">
                  <c:v>QKMF Lipjan</c:v>
                </c:pt>
                <c:pt idx="3">
                  <c:v>QKMF Drenas</c:v>
                </c:pt>
                <c:pt idx="4">
                  <c:v>QMF 4 Prishtinë</c:v>
                </c:pt>
                <c:pt idx="5">
                  <c:v>QMF 7 Prishtinë</c:v>
                </c:pt>
                <c:pt idx="6">
                  <c:v>QMF 10 Prishtinë</c:v>
                </c:pt>
                <c:pt idx="7">
                  <c:v>QMF Besi Prishtinë</c:v>
                </c:pt>
                <c:pt idx="8">
                  <c:v>QMF Lluzhan </c:v>
                </c:pt>
                <c:pt idx="9">
                  <c:v>QKMF Podujevë</c:v>
                </c:pt>
                <c:pt idx="10">
                  <c:v>Të gjitha QMF-të</c:v>
                </c:pt>
              </c:strCache>
            </c:strRef>
          </c:cat>
          <c:val>
            <c:numRef>
              <c:f>Sheet1!$BT$73:$CD$73</c:f>
              <c:numCache>
                <c:formatCode>General</c:formatCode>
                <c:ptCount val="11"/>
                <c:pt idx="0">
                  <c:v>2.4</c:v>
                </c:pt>
                <c:pt idx="1">
                  <c:v>3.1</c:v>
                </c:pt>
                <c:pt idx="2">
                  <c:v>17.600000000000001</c:v>
                </c:pt>
                <c:pt idx="3">
                  <c:v>1.3</c:v>
                </c:pt>
                <c:pt idx="4">
                  <c:v>6.3</c:v>
                </c:pt>
                <c:pt idx="5">
                  <c:v>3.2</c:v>
                </c:pt>
                <c:pt idx="6">
                  <c:v>1.9000000000000001</c:v>
                </c:pt>
                <c:pt idx="7">
                  <c:v>1.2</c:v>
                </c:pt>
                <c:pt idx="8">
                  <c:v>2.8</c:v>
                </c:pt>
                <c:pt idx="9" formatCode="0.0">
                  <c:v>4.55</c:v>
                </c:pt>
                <c:pt idx="10" formatCode="0.0">
                  <c:v>4.4350000000000014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78961664"/>
        <c:axId val="73560832"/>
        <c:axId val="0"/>
      </c:bar3DChart>
      <c:catAx>
        <c:axId val="789616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3560832"/>
        <c:crosses val="autoZero"/>
        <c:auto val="1"/>
        <c:lblAlgn val="ctr"/>
        <c:lblOffset val="100"/>
      </c:catAx>
      <c:valAx>
        <c:axId val="73560832"/>
        <c:scaling>
          <c:orientation val="minMax"/>
        </c:scaling>
        <c:delete val="1"/>
        <c:axPos val="l"/>
        <c:numFmt formatCode="General" sourceLinked="1"/>
        <c:tickLblPos val="nextTo"/>
        <c:crossAx val="78961664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67640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RAPORT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AUDITIMI I CIL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PLOT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 T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ADOLESHENTIT</a:t>
            </a:r>
            <a:endParaRPr kumimoji="0" lang="sq-A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-381000" y="3352800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  <a:tab pos="3200400" algn="l"/>
              </a:tabLst>
            </a:pPr>
            <a:r>
              <a:rPr kumimoji="0" lang="sq-A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Florie Hyseni Spec. e Mjekësisë  Familjare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  <a:tab pos="3200400" algn="l"/>
              </a:tabLst>
            </a:pPr>
            <a:r>
              <a:rPr lang="en-US" sz="1200" baseline="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Dr</a:t>
            </a:r>
            <a:r>
              <a:rPr lang="en-US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Florina Ushaku Spec. e Mjekësisë Familjare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  <a:tab pos="320040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Dr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Sabahat Lleshi Spec e  Mjekësisë Familjare</a:t>
            </a:r>
            <a:r>
              <a:rPr kumimoji="0" lang="sq-A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  <a:tab pos="3200400" algn="l"/>
              </a:tabLst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  <a:tab pos="3200400" algn="l"/>
              </a:tabLst>
            </a:pPr>
            <a:endParaRPr lang="en-US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  <a:tab pos="32004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QERSHOR 2015</a:t>
            </a:r>
            <a:endParaRPr kumimoji="0" lang="sq-A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8534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CIL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 E PLOT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/ EVIDENCA E REZULTATEVE LABORATORIKE, HULUMTIMEVE DIAGNOSTIKE DHE RAPORTEVE NGA KONSULTA</a:t>
            </a:r>
            <a:endParaRPr kumimoji="0" lang="sq-AL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304800" y="1981200"/>
          <a:ext cx="81534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228600" y="46482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dirty="0" smtClean="0">
                <a:latin typeface="Times New Roman" pitchFamily="18" charset="0"/>
                <a:cs typeface="Times New Roman" pitchFamily="18" charset="0"/>
              </a:rPr>
              <a:t>Nga të gjitha  kartelat shëndetësore të analizuara në 24% prej tyre ka pasur evidencë të udhëzimeve / referimeve për analiza laboratorike, </a:t>
            </a:r>
            <a:r>
              <a:rPr lang="sq-AL" sz="1600" dirty="0" smtClean="0">
                <a:latin typeface="Times New Roman" pitchFamily="18" charset="0"/>
                <a:cs typeface="Times New Roman" pitchFamily="18" charset="0"/>
              </a:rPr>
              <a:t>hulumtime</a:t>
            </a:r>
            <a:r>
              <a:rPr lang="sq-AL" dirty="0" smtClean="0">
                <a:latin typeface="Times New Roman" pitchFamily="18" charset="0"/>
                <a:cs typeface="Times New Roman" pitchFamily="18" charset="0"/>
              </a:rPr>
              <a:t> diagnostike dhe konsulta dhe rezulateve nga  këto udhëzime, përderisa në 10 % prej tyre ka pasur  evidencë të këtyre udhëzimeve / referimeve por  pa evidencë të rezultateve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q-AL" b="1" dirty="0" smtClean="0">
                <a:latin typeface="Times New Roman" pitchFamily="18" charset="0"/>
                <a:cs typeface="Times New Roman" pitchFamily="18" charset="0"/>
              </a:rPr>
              <a:t>CILËSIA E PLOTËSIMIT TË KARTELËS SHËNDETËSORE / MESATARJA E  VIZITAVE TË EVIDENTUARA NË KARTELË SHËNDETËSORE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990600" y="1143000"/>
          <a:ext cx="68580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510540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diagramin e  m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sip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 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paraqitur mesatarja e  numrit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vizitave sh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evidentuara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kartelat sh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audituara . Kjo mesatare dallon prej qendr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qend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dhe sillet prej 1.3 vizita te evidentuara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QKMF Drenas deri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17.6 vizita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evidentuara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QKMF Lipjan . Nd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rsa mesatarja e p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rgjithshme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nivel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gjitha qendrave 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4.4 vizita sh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evindetuara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nj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.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shum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kartela sh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rejtur nj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mosp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rputhsh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mes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koh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zgjatjes prej kur kartela 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hapur  dhe  numrit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vizitave 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evidentuara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p.sh. p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vite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 prej se  kartela 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hapur 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evidentuar vet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nj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vizit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.</a:t>
            </a:r>
            <a:endParaRPr kumimoji="0" lang="sq-A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304800"/>
            <a:ext cx="93529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CIL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 E PLOT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/ RUAJTJA E KARTELAVE  SH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</a:t>
            </a:r>
            <a:endParaRPr kumimoji="0" lang="sq-AL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143000"/>
          <a:ext cx="8382000" cy="3946678"/>
        </p:xfrm>
        <a:graphic>
          <a:graphicData uri="http://schemas.openxmlformats.org/drawingml/2006/table">
            <a:tbl>
              <a:tblPr/>
              <a:tblGrid>
                <a:gridCol w="1978895"/>
                <a:gridCol w="6403105"/>
              </a:tblGrid>
              <a:tr h="279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</a:endParaRPr>
                    </a:p>
                  </a:txBody>
                  <a:tcPr marL="52940" marR="5294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Ruajtja / arkivimi i kartelave  shëndetësore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908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 Obiliq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Kartelat e shërbimit pediatrik mbahen në dollap të papërshtatshëm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908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QMKF F. Kosovë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Ruajta e  kartelave është e përshtatshme, 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469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Lipjan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Ruajta e  kartelave është e përshtatshme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469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Drenas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Ruajta e  kartelave është e përshtatshme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469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QMF 4 Prishtinë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Ruajta e  kartelave është e përshtatshme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684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QMF 7 Prishtinë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Ruajta e  kartelave është e përshtatshme me përjashtim të një kasete të kartelave që mbahet në koridor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469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QMF 10 Prishtinë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Ruajta e  kartelave është e përshtatshme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469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QMF Besi Prishtinë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Ruajta e  kartelave është e përshtatshme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469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QMF Lluzhan 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Kartelat mbahen në koridor, nuk kanë kartotekë,nuk kanë kaseta të mjaftueshme për kartela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528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Podujevë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Hapësira e  kartotekës është e  ngushtë, disa kasetata janë jofunksionale dhe të vendosura ne menyrë të papërshtatshme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940" marR="5294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54864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Gjat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vizitave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Qendrate  Mjek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Familjare 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edhe  vler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 i ruajtjes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kartelave  sh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dhe gjat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tij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vler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 e  gjetura m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papranueshme 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mbajtja  e  kartelave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koridor me 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ç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 cenohet privat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 e pacientit</a:t>
            </a:r>
            <a:endParaRPr kumimoji="0" lang="sq-A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CIL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 E PLOT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/ DISA GJETJE T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PLOT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JOKORREKT T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</a:t>
            </a:r>
            <a:endParaRPr kumimoji="0" lang="sq-AL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646261"/>
          <a:ext cx="9144000" cy="6227296"/>
        </p:xfrm>
        <a:graphic>
          <a:graphicData uri="http://schemas.openxmlformats.org/drawingml/2006/table">
            <a:tbl>
              <a:tblPr/>
              <a:tblGrid>
                <a:gridCol w="5486400"/>
                <a:gridCol w="3657600"/>
              </a:tblGrid>
              <a:tr h="262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Disa gjetje të plotësimit jokorrekt të kartelës shëndetësore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Numri i kartelës shënohet jashtë rubrikës përkatëse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F. Kosovë,QMF Besi,QKMF Podujevë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Data e hapjes së kartelës në vendin jopërkatës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Drenas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Datëlindja e pacientit jomplet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Drenas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77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Të dhënat e institucionit jokomlet ose evidencë jo ne rubrikën përkatëse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Obiliq, QKMF F.Kosovë QKMF Drenas, QMF Besi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Emri i mjekut vetëm me iniciale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Drenas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Adresa e pakompletuar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Obiliq,QKMF Drenas, QMF 4,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Numri i kontaktit është shënuar në vend jopërkatës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Lipjan,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Personi kontaktues pa numër kontakti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QMF 4, QKMF Drenas,QMF Lluzhan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Lista e problemeve është shënuar te anamneza e jetës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Lipjan,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212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Në rubrikën e listës së problemeve është shënuar gjendja akute e pacientit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QMF 7, QKMF Drenas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Trajtimet spitalore janë shënuar në vend jopërkatës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QMF Besi, QKMF Podujevë,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77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Data e vizitës jo në vendin e duhur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Obiliq, QKMF Drenas, QMF Lluzhan, QKMF Podujevë, QKMF Lipjan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Arsyeja e  ardhjes  është shënuar  në vend  jopërkatës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Podujevë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 gjendja e tanishme është shënuar arsyeja e ardhjes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Lipjan,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Parametrat vital janë shënuar në vend jopërkatës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QMF Lluzhan,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772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Diagnoza e shënuar në rubrikë jopërkatëse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Drenas,QKMF Podujevë, QKMF Lipjan, QMF 7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77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Nuk është shfrytëzuar fleta për evidencë te vizitës komplet por vetëm ana e djathtë e fletës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Obiliq,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Numër i vogël i kartelave  të reja shëndetësore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F. Kosovë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65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Kartela të vjetra që nuk korrenspondojnë me formularin vlerësues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F. Kosovë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861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Në pediatri kartelat shëndetësore nuk përdoren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QKMF F. Kosovë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389" marR="45389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5240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lang="en-US" b="1" dirty="0" smtClean="0">
                <a:solidFill>
                  <a:srgbClr val="548DD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RFUNDIMI</a:t>
            </a:r>
            <a:endParaRPr kumimoji="0" lang="en-US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Edhe pse mostra reprezentuese prej 20 kartelash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vog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 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vler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suuar cil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 plot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tyre 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 nj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QMF,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gjeturat e  auditimit  tregojn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se  ka  nj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dallim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duksh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mes QMF-re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ndryshme . K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shtu duke  ju referuar rezultateve qendra me  cil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mir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plot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QMF 10-Prishtin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2004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Bazuar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gjeturat e 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rgjithshme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analizimit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cil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plot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adoleshentit konsiderojm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se cil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 e plot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larg prej standardeve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parapara,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Nj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e till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nuk mund 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jet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funksionale: nuk lejon vler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simin e cil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rbimeve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nyr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efektive, nuk lejon komunikimin efektiv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mes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gjith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pun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tor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sor, nuk mund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son transferim adekuat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informatave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mes nj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sive brenda institucionit si dhe nuk siguron vazhdimsin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e kujdesit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Dizajni i kartel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ka mang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 sidomos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munges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e disa rubrikave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nevojshme ose 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madh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hapsir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e tyre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disa qendra infrastruktura nuk i 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rmbush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kushtet optimale 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ruajtjen/arkivimin e  e kartelave 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381000"/>
            <a:ext cx="937260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PROPOZIMI I MASAVE </a:t>
            </a:r>
            <a:endParaRPr kumimoji="0" lang="en-US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Prezantimi dhe diskutimi i rezultateve te auditit ne  nje takim te perbashket  me  menaxhmentin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QKMF-ve te  komunave te perfshira  ne  auditim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Puna me Kartela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jet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nj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indikator i domosdosh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i performanc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mjek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 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cil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do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shp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rbleheshin mjek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rritet 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rdorimi dhe  funksionaliteti i Kartelave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ngrit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 cil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 e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rbimeve 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ofruara ( profesionalizmi)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gjitha  dimensionet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rputhje me standardet e  cil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nyr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rritet besimi i pacient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punohet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ngritjen e edukimit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popullat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sidomos 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vet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dijesimin e pacient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 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r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mjekut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rhersh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familjar, kartel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 si dhe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respektimit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zonimit,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rkohet  nga pacient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t/ banor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 q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rcaktohen 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 mjekun e  tyre familjar i cili do tju hap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edhe kartelat sh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shqyrtohet mund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 e fillimit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listimit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pacient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shqyrtohet mund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 e intervenimit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infrastruktur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dobi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rmir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pun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me  kartela sh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(kartoteka, kasetat),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het monitorimi i furnizimit, organizimit 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pun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me </a:t>
            </a:r>
            <a:r>
              <a:rPr lang="sq-AL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KSh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dhe mir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mbajtjes s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sq-AL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KSh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nga ana e </a:t>
            </a:r>
            <a:r>
              <a:rPr lang="sq-AL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menaxhmentit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QMF-ve,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200400" algn="l"/>
              </a:tabLst>
            </a:pP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Aty ku 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nevojshme 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mbahen trajnime 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personelit p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p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rdorimin e Kartelave Sh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sore,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0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8839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200400" algn="l"/>
              </a:tabLst>
            </a:pP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adresohet nevoja e ridizajnimit 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nje Kartele Sh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me funksionale. me theks te ve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ç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shtohet nj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rubrik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ve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ç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per promovim 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ndetit reproduktiv, rubrik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ve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ç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rezultatet e e  testeve, hulumtimeve diagnostike dhe raporteve  kthyese  nga  konsulta .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200400" algn="l"/>
              </a:tabLst>
            </a:pP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Zgjidhje shum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efikase p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cil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 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dokumentimit 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rbimeve sh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dhe organizim 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pun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do 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ishte kartela sh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elektronike</a:t>
            </a: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00400" algn="l"/>
              </a:tabLst>
            </a:pP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00400" algn="l"/>
              </a:tabLst>
            </a:pP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00400" algn="l"/>
              </a:tabLst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Cikli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dytë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audit per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cilësinë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plotësimit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Kartelës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Shëndetësore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adoleshentëve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do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mbahet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fund 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muajit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Nëntor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2015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00400" algn="l"/>
              </a:tabLs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" y="1066800"/>
            <a:ext cx="91440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</a:tabLst>
            </a:pPr>
            <a:r>
              <a:rPr kumimoji="0" lang="sq-AL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Literatura: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73325" algn="l"/>
              </a:tabLst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„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Standardet e cil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licencimin dhe  akreditimin e institucioneve t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KPSH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Ministria e Sh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2005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73325" algn="l"/>
              </a:tabLst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„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menduarit Kritik dhe Hulumtimi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Moduli n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specializimin e  mjek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Familjare 2003-2004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73325" algn="l"/>
              </a:tabLst>
            </a:pPr>
            <a:r>
              <a:rPr lang="en-US" altLang="ja-JP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 </a:t>
            </a:r>
            <a:r>
              <a:rPr kumimoji="0" lang="sq-AL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National Health Service in England - NHS Choices  www.nhs uk /2013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73325" algn="l"/>
              </a:tabLst>
            </a:pPr>
            <a:r>
              <a:rPr lang="en-US" altLang="ja-JP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  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Ligji Nr. 03/L-172 P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Mbrojtjen e t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Dh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nave Personale, Republika e Kosov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s(2010)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73325" algn="l"/>
              </a:tabLst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  Ligji  Nr 04/L-125 p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Sh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si, Republika e Kosov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 (2013)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 startAt="5"/>
              <a:tabLst>
                <a:tab pos="2473325" algn="l"/>
              </a:tabLst>
            </a:pPr>
            <a:endParaRPr lang="en-US" altLang="ja-JP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 startAt="5"/>
              <a:tabLst>
                <a:tab pos="2473325" algn="l"/>
              </a:tabLst>
            </a:pP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73325" algn="l"/>
              </a:tabLst>
            </a:pP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73325" algn="l"/>
              </a:tabLst>
            </a:pPr>
            <a:endParaRPr lang="en-US" altLang="ja-JP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73325" algn="l"/>
              </a:tabLst>
            </a:pP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Faleminderit     !</a:t>
            </a: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</a:tabLst>
            </a:pPr>
            <a:endParaRPr lang="en-US" altLang="ja-JP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</a:tabLst>
            </a:pP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</a:tabLst>
            </a:pPr>
            <a:endParaRPr lang="en-US" altLang="ja-JP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</a:tabLst>
            </a:pP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</a:tabLst>
            </a:pPr>
            <a:endParaRPr lang="en-US" altLang="ja-JP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</a:tabLst>
            </a:pP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</a:tabLst>
            </a:pP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473325" algn="l"/>
                <a:tab pos="32004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Hyrje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473325" algn="l"/>
                <a:tab pos="3200400" algn="l"/>
              </a:tabLst>
            </a:pP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473325" algn="l"/>
                <a:tab pos="3200400" algn="l"/>
              </a:tabLst>
            </a:pP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473325" algn="l"/>
                <a:tab pos="3200400" algn="l"/>
              </a:tabLst>
            </a:pP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473325" algn="l"/>
                <a:tab pos="3200400" algn="l"/>
              </a:tabLst>
            </a:pP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473325" algn="l"/>
                <a:tab pos="3200400" algn="l"/>
              </a:tabLst>
            </a:pP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473325" algn="l"/>
                <a:tab pos="3200400" algn="l"/>
              </a:tabLst>
            </a:pP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rmir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 i vazhduesh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i cil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sistemin sh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 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sfid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shum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vende e posa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çë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risht p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ato q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kan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kaluar apo jan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duke kaluar nj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periudh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shtir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tranzicioni nga nj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sistem ku cil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 as nuk njihej, as nuk matej, dhe rrjedhimisht as nuk p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rmir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sohej, n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sistemin ku ofrimi i sh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rbimeve sh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ndryshe.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473325" algn="l"/>
                <a:tab pos="3200400" algn="l"/>
              </a:tabLst>
            </a:pP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473325" algn="l"/>
                <a:tab pos="3200400" algn="l"/>
              </a:tabLst>
            </a:pP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473325" algn="l"/>
                <a:tab pos="3200400" algn="l"/>
              </a:tabLst>
            </a:pPr>
            <a:r>
              <a:rPr lang="sq-AL" dirty="0" smtClean="0">
                <a:latin typeface="Times New Roman" pitchFamily="18" charset="0"/>
                <a:cs typeface="Times New Roman" pitchFamily="18" charset="0"/>
              </a:rPr>
              <a:t>Secili banor duhet të ketë Kartelën Shëndetësore si dokument shëndetësor bazë.</a:t>
            </a:r>
            <a:r>
              <a:rPr lang="sq-A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dirty="0" smtClean="0">
                <a:latin typeface="Times New Roman" pitchFamily="18" charset="0"/>
                <a:cs typeface="Times New Roman" pitchFamily="18" charset="0"/>
              </a:rPr>
              <a:t>Kartela Shëndetësore e plotësuar në mënyrë të mirëfilltë është një dokument burimor që lejon vlerësimin e cilësisë së shërbimeve shëndetësore, komunikimin efektiv në mes të gjithë punëtorëve shëndetësor, transferim adekuat të informatave në mes njësive brenda institucionit si dhe vazhdimsinë  e kujdesit shëndetësor. Ndryshe prej kësaj një Kartelë Shëndetësore  e dokumentuar në  mënyrë joadekuate mund të maskoj kujdesin joadekuat mjekësor.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3325" algn="l"/>
                <a:tab pos="3200400" algn="l"/>
              </a:tabLst>
            </a:pPr>
            <a:endParaRPr kumimoji="0" lang="sq-A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473325" algn="l"/>
                <a:tab pos="3200400" algn="l"/>
              </a:tabLst>
            </a:pPr>
            <a:r>
              <a:rPr lang="sq-A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sq-AL" b="1" dirty="0" smtClean="0">
                <a:ea typeface="Times New Roman" pitchFamily="18" charset="0"/>
                <a:cs typeface="Times New Roman" pitchFamily="18" charset="0"/>
              </a:rPr>
              <a:t>Ç</a:t>
            </a:r>
            <a:r>
              <a:rPr lang="sq-A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 Kartel</a:t>
            </a:r>
            <a:r>
              <a:rPr lang="sq-AL" b="1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Sh</a:t>
            </a:r>
            <a:r>
              <a:rPr lang="sq-AL" b="1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lang="sq-AL" b="1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duhet t</a:t>
            </a:r>
            <a:r>
              <a:rPr lang="sq-AL" b="1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lang="sq-AL" b="1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rmbaj</a:t>
            </a: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2473325" algn="l"/>
                <a:tab pos="3200400" algn="l"/>
              </a:tabLst>
            </a:pP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dh</a:t>
            </a:r>
            <a:r>
              <a:rPr lang="sq-AL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mjaftueshme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identifikimin e pacientit (emri, adresa , data e lindjes).</a:t>
            </a:r>
            <a:endParaRPr lang="en-US" altLang="ja-JP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2473325" algn="l"/>
                <a:tab pos="3200400" algn="l"/>
              </a:tabLst>
            </a:pP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nga historia-anamneza (ankesat kryesore,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nat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s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mundjen e tanishme,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nat e m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parshme si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ç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jan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hospitalizimet, nd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rhyrjet kirurgjike, alergjit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reaksionet e pad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shirueshme n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barna, barnat q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merr pacienti n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 merr, historin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psikosociale, historin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familjes. Kartela Sh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e f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mij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 duhet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rmbaj</a:t>
            </a:r>
            <a:r>
              <a:rPr lang="en-US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edhe dokumentacionin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imunizimet e m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parshme dhe kartelat e rritjes dhe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zhvillimit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aprovuara nga nj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sitet gjegj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</a:t>
            </a:r>
            <a:endParaRPr lang="en-US" altLang="ja-JP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2473325" algn="l"/>
                <a:tab pos="3200400" algn="l"/>
              </a:tabLst>
            </a:pPr>
            <a:r>
              <a:rPr lang="en-US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ekzaminimin fizikal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rfshir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shenjat vitale dhe gjendjen e konstatuar </a:t>
            </a:r>
            <a:endParaRPr lang="en-US" altLang="ja-JP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2473325" algn="l"/>
                <a:tab pos="3200400" algn="l"/>
              </a:tabLst>
            </a:pPr>
            <a:r>
              <a:rPr lang="en-US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rfundimin me konkluzat ose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rshtypjet e nxjerra nga historia e s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mundjes dhe ekzaminimi</a:t>
            </a:r>
            <a:r>
              <a:rPr lang="en-US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fizikal</a:t>
            </a:r>
            <a:endParaRPr lang="en-US" altLang="ja-JP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2473325" algn="l"/>
                <a:tab pos="3200400" algn="l"/>
              </a:tabLst>
            </a:pPr>
            <a:r>
              <a:rPr lang="en-US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Rezultatet e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gjitha procedurave dhe testeve  diagnostike</a:t>
            </a:r>
            <a:endParaRPr lang="en-US" altLang="ja-JP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2473325" algn="l"/>
                <a:tab pos="3200400" algn="l"/>
              </a:tabLst>
            </a:pP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Planin inicial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menaxhimit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pacientit, </a:t>
            </a:r>
            <a:endParaRPr lang="en-US" altLang="ja-JP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2473325" algn="l"/>
                <a:tab pos="3200400" algn="l"/>
              </a:tabLst>
            </a:pPr>
            <a:r>
              <a:rPr lang="en-US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gjitha diagnozat 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rshir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edhe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rdit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simin e tyre n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pajtim me rezultatet e hulumtimeve dhe rivler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simeve.</a:t>
            </a:r>
            <a:endParaRPr lang="en-US" altLang="ja-JP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2473325" algn="l"/>
                <a:tab pos="3200400" algn="l"/>
              </a:tabLst>
            </a:pPr>
            <a:r>
              <a:rPr lang="en-US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gjith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trajtimi, duke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rfshir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edhe barnat e dh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duhet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regjistrohet n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Sh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n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momentin e dh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nies dhe duhet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nshkruhet nga personi q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ka   zbatuar  trajtimin.</a:t>
            </a:r>
            <a:endParaRPr lang="en-US" altLang="ja-JP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2473325" algn="l"/>
                <a:tab pos="3200400" algn="l"/>
              </a:tabLst>
            </a:pPr>
            <a:r>
              <a:rPr lang="en-US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Sh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duhet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dokumentohen edhe k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shillat q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 jepen pacientit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s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mundjen, trajtimin  dhe masat e  nd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rmarra nga ana e personelit sh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sor. Kur 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me r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diagnoz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dhe rrjedh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e s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mundjes duhet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dokumentohen edhe k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shillat p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masat e zvog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limit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rrezikut: dieta, ushtrimet, nd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rprerja e duhanit dhe praktika tjera t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</a:t>
            </a:r>
            <a:r>
              <a:rPr lang="sq-AL" altLang="ja-JP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ndetshme. </a:t>
            </a:r>
            <a:endParaRPr lang="en-US" altLang="ja-JP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473325" algn="l"/>
                <a:tab pos="3200400" algn="l"/>
              </a:tabLst>
            </a:pPr>
            <a:r>
              <a:rPr lang="sq-AL" altLang="ja-JP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Kartela Sh</a:t>
            </a:r>
            <a:r>
              <a:rPr lang="sq-AL" altLang="ja-JP" i="1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lang="sq-AL" altLang="ja-JP" i="1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duhet t</a:t>
            </a:r>
            <a:r>
              <a:rPr lang="sq-AL" altLang="ja-JP" i="1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lang="sq-AL" altLang="ja-JP" i="1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rmbaj</a:t>
            </a:r>
            <a:r>
              <a:rPr lang="sq-AL" altLang="ja-JP" i="1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kopjet e flet</a:t>
            </a:r>
            <a:r>
              <a:rPr lang="sq-AL" altLang="ja-JP" i="1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</a:t>
            </a:r>
            <a:r>
              <a:rPr lang="sq-AL" altLang="ja-JP" i="1" dirty="0" smtClean="0">
                <a:ea typeface="Times New Roman" pitchFamily="18" charset="0"/>
                <a:cs typeface="Times New Roman" pitchFamily="18" charset="0"/>
              </a:rPr>
              <a:t>ë</a:t>
            </a:r>
            <a:r>
              <a:rPr lang="sq-AL" altLang="ja-JP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shimeve nga hospitalizimet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609600"/>
            <a:ext cx="8991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llimi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rmir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 cil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rbimeve  sh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me  theks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posaq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rbimeve Sh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Mike p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Adoleshent n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Qendrat e Mjek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Familjare, e posa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çë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risht  rritja e dokumentimit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tyre sh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rbimeve n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Sh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n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rputhshm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 me  standardet e p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rcaktuara . 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Kriteri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Ç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 pacient  i ekzaminuar ose i trajtuar n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institucionin sh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 duhet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ket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sore. 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Ç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 Kartel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duhet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plot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sohet n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gjitha rubrikat e domosdoshme p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t'u plot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suar dhe n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ato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nevojshme var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sisht nga gjendja e pacientit. Shkrimi duhet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jet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 lexuesh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.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Standardi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Kartela Sh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duhet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plot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sohet n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 n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gjitha rubrikat e domosdoshme p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t'u plot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suar dhe n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ato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nevojshme var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sisht prej gjendjes s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pacientit . N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ç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 kartel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duhet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shkruhen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gjitha rezultatet e dala nga analizat apo testet diagnostike t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referuara .</a:t>
            </a:r>
            <a:endParaRPr kumimoji="0" lang="sq-AL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04800" y="0"/>
            <a:ext cx="88392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Materiali dhe metodologjia e punës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grumbullim e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nave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cil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plot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Grupi Kordinues i projektit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Zhvillimin dhe  Zbatimin e  Sh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rbimeve  Mike 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Adoleshent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 mb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shtetur nga Zyrat e  OBSh -s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dhe UNFPA -s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formoi ekip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e pun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rb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prej tre profesionist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  sh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 . Kjo ekip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vizitoi 10 Qendra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Mjek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Familjare n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 komuna : Prishtin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(QMF 4, QMF 7,QMF 10 dhe QMF Besi), Obiliq (QKMF), Fush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Kosov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(QKMF), Lipjan (QKMF), Drenas (QKMF) dhe Podujev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(QKMF dhe QMF Lluzhan)  dhe mblodhi 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cil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plot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KSH me nj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most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reprezentuese prej 20 KSH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QMF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cilat u zgjodhen n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nyr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randomiane . Kartelat e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rzgjedhura ishin vet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grupmosh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10 -19 vje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ç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are  ( adoleshent ) . Pra gjith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sej u analizuan 200 KSH 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Fillimisht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nat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secil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QMF  u sh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nuan  n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nj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formular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rgatitur paraprakisht, mandej u grumbulluan, analizuan, komentuan dhe u paraqiten si rezultate n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nivel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rgjith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gjitha QMF-ve 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rfshira n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auditim . N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rezultate u komentua  niveli i plot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rubrikave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domosdoshme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t'u plot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suar n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KSH ( pavar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sisht gjendejes s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pacientit) dhe atyre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nevojshme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tu plot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suar (var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sisht prej gjendjes se pacientit p.sh. nga numri i referimeve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hulumtime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nevojshme, analiza laboratorike, imazhet radiografike 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rkuara nga ana e mjekut, u shikua edhe  p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evidentimin e k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tyre rezultateve n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sh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sore)...</a:t>
            </a:r>
            <a:endParaRPr kumimoji="0" lang="sq-A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2286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CIL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 E PLOT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SORE/ RUBRIKAT E DOMOSDOSHME P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T'U PLOT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SUAR</a:t>
            </a:r>
            <a:endParaRPr kumimoji="0" lang="sq-AL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9144000" cy="4267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5105400"/>
            <a:ext cx="9372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sz="1400" dirty="0" smtClean="0">
                <a:latin typeface="Times New Roman" pitchFamily="18" charset="0"/>
                <a:cs typeface="Times New Roman" pitchFamily="18" charset="0"/>
              </a:rPr>
              <a:t>Bazuar në rezultatet e  auditimit të plotësimit të kartelës shëndetësore të adoleshentit (rubrikat e  domosdoshme  për  tu plotesuar ) shihet se shkalla me  lartë e  plotesimit te   këtije satdardi është për të dhënat  e përgjithshme siq është  numri i karteles  shendetesore (99%) dhe identifikimi (emri, datëlindja, vendlindja , gjinia) (98% ). Mjaftë brengosëse është evidenca e grupit  të  gjakut dhe Rh faktorit në kartelë me vetem 2%, mandej plotësimi i rubrikës  së  alergjisë është vetëm në 48% të kartelave të  analizuara. Vaksinimi është evidentuar vetëm në 9% të kartelave shëndetësore Promovimi i shëndetit si pjese e domosdoshme e  kujdesit parësor shëndetësor është evidentuar në vetëm 24% te kartelave te  analizuara. Edhe pse   ne  </a:t>
            </a:r>
            <a:r>
              <a:rPr lang="sq-AL" sz="1400" dirty="0" err="1" smtClean="0">
                <a:latin typeface="Times New Roman" pitchFamily="18" charset="0"/>
                <a:cs typeface="Times New Roman" pitchFamily="18" charset="0"/>
              </a:rPr>
              <a:t>Kartelen</a:t>
            </a:r>
            <a:r>
              <a:rPr lang="sq-AL" sz="1400" dirty="0" smtClean="0">
                <a:latin typeface="Times New Roman" pitchFamily="18" charset="0"/>
                <a:cs typeface="Times New Roman" pitchFamily="18" charset="0"/>
              </a:rPr>
              <a:t> Shëndetësor aktuale  nuk ka ndonjë rubrikë te veçantë për  edukim  dhe promovim të shëndetit riprodhues  ka </a:t>
            </a:r>
            <a:r>
              <a:rPr lang="sq-AL" sz="1400" dirty="0" err="1" smtClean="0">
                <a:latin typeface="Times New Roman" pitchFamily="18" charset="0"/>
                <a:cs typeface="Times New Roman" pitchFamily="18" charset="0"/>
              </a:rPr>
              <a:t>hapesirë</a:t>
            </a:r>
            <a:r>
              <a:rPr lang="sq-AL" sz="1400" dirty="0" smtClean="0">
                <a:latin typeface="Times New Roman" pitchFamily="18" charset="0"/>
                <a:cs typeface="Times New Roman" pitchFamily="18" charset="0"/>
              </a:rPr>
              <a:t>  shtesë për të shënuar  dhe në asnjërën prej kartelave te  analizuara nuk ka  evidencë te promovimit të </a:t>
            </a:r>
            <a:r>
              <a:rPr lang="sq-AL" sz="1400" dirty="0" err="1" smtClean="0">
                <a:latin typeface="Times New Roman" pitchFamily="18" charset="0"/>
                <a:cs typeface="Times New Roman" pitchFamily="18" charset="0"/>
              </a:rPr>
              <a:t>kesaj</a:t>
            </a:r>
            <a:r>
              <a:rPr lang="sq-AL" sz="1400" dirty="0" smtClean="0">
                <a:latin typeface="Times New Roman" pitchFamily="18" charset="0"/>
                <a:cs typeface="Times New Roman" pitchFamily="18" charset="0"/>
              </a:rPr>
              <a:t> fushe të shëndetit 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096162" cy="40481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5029200"/>
            <a:ext cx="8839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Shkalla  e  evidentimit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ekzaminimit fizik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kartelat sh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shum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 ul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t, 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vet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24% prej tyre ka evidenc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ekzaminimit fizik . Nd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rsa k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shillat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cilat duhet t'a shoq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rojn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pothuajse  secil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vizit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jan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evidentuara vet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9%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kartelave  sh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t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audituara.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-276225" y="0"/>
          <a:ext cx="9420225" cy="6791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0400" algn="l"/>
              </a:tabLst>
            </a:pP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CIL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 E PLOT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SIMIT T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KARTEL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SH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NDET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SORE </a:t>
            </a:r>
            <a:r>
              <a:rPr kumimoji="0" lang="sq-AL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 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RUBRIKAT E NEVOJSHME P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T'U PLOT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Ë</a:t>
            </a:r>
            <a:r>
              <a:rPr kumimoji="0" lang="sq-AL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SUAR SIPAS INDIKACIONEVE</a:t>
            </a:r>
            <a:endParaRPr kumimoji="0" lang="sq-AL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1066800" y="914400"/>
          <a:ext cx="70866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304800" y="4572000"/>
            <a:ext cx="8839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sz="1600" dirty="0" smtClean="0">
                <a:latin typeface="Times New Roman" pitchFamily="18" charset="0"/>
                <a:cs typeface="Times New Roman" pitchFamily="18" charset="0"/>
              </a:rPr>
              <a:t>Gjatë auditimit të kartelave  shëndetësore është analizuar edhe evidenca  në rubrikat e kartelës  të nevojshme për t'u plotësuar sipas indikacioneve dhe është konstatuar se ka pasur edhe evidencë të këtyre rubrikave p.sh. në 14%  prej tyre ka pasur evidencë për barnat që merrë pacienti dhe listën e  problemeve</a:t>
            </a:r>
            <a:r>
              <a:rPr lang="sq-AL" dirty="0" smtClean="0">
                <a:latin typeface="Times New Roman" pitchFamily="18" charset="0"/>
                <a:cs typeface="Times New Roman" pitchFamily="18" charset="0"/>
              </a:rPr>
              <a:t>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AC08F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2504</Words>
  <Application>Microsoft Office PowerPoint</Application>
  <PresentationFormat>On-screen Show (4:3)</PresentationFormat>
  <Paragraphs>217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  <vt:variant>
        <vt:lpstr>Custom Shows</vt:lpstr>
      </vt:variant>
      <vt:variant>
        <vt:i4>1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Custom Show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Florie Hyseni-Morina</dc:creator>
  <cp:lastModifiedBy>Owner</cp:lastModifiedBy>
  <cp:revision>20</cp:revision>
  <dcterms:created xsi:type="dcterms:W3CDTF">2006-08-16T00:00:00Z</dcterms:created>
  <dcterms:modified xsi:type="dcterms:W3CDTF">2015-09-20T17:36:21Z</dcterms:modified>
</cp:coreProperties>
</file>