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5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6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5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359" r:id="rId3"/>
    <p:sldId id="358" r:id="rId4"/>
    <p:sldId id="353" r:id="rId5"/>
    <p:sldId id="352" r:id="rId6"/>
    <p:sldId id="360" r:id="rId7"/>
    <p:sldId id="361" r:id="rId8"/>
    <p:sldId id="364" r:id="rId9"/>
    <p:sldId id="363" r:id="rId10"/>
    <p:sldId id="366" r:id="rId11"/>
    <p:sldId id="367" r:id="rId12"/>
    <p:sldId id="376" r:id="rId13"/>
    <p:sldId id="368" r:id="rId14"/>
    <p:sldId id="320" r:id="rId15"/>
    <p:sldId id="375" r:id="rId16"/>
    <p:sldId id="373" r:id="rId17"/>
    <p:sldId id="374" r:id="rId18"/>
    <p:sldId id="357" r:id="rId19"/>
    <p:sldId id="377" r:id="rId20"/>
    <p:sldId id="378" r:id="rId21"/>
    <p:sldId id="369" r:id="rId22"/>
    <p:sldId id="385" r:id="rId23"/>
    <p:sldId id="365" r:id="rId24"/>
    <p:sldId id="362" r:id="rId25"/>
    <p:sldId id="372" r:id="rId26"/>
    <p:sldId id="379" r:id="rId27"/>
    <p:sldId id="380" r:id="rId28"/>
    <p:sldId id="371" r:id="rId29"/>
    <p:sldId id="384" r:id="rId30"/>
    <p:sldId id="381" r:id="rId31"/>
    <p:sldId id="382" r:id="rId32"/>
    <p:sldId id="383" r:id="rId33"/>
    <p:sldId id="390" r:id="rId34"/>
    <p:sldId id="386" r:id="rId35"/>
    <p:sldId id="388" r:id="rId36"/>
    <p:sldId id="409" r:id="rId37"/>
    <p:sldId id="387" r:id="rId38"/>
    <p:sldId id="389" r:id="rId39"/>
    <p:sldId id="391" r:id="rId40"/>
    <p:sldId id="394" r:id="rId41"/>
    <p:sldId id="392" r:id="rId42"/>
    <p:sldId id="393" r:id="rId43"/>
    <p:sldId id="398" r:id="rId44"/>
    <p:sldId id="396" r:id="rId45"/>
    <p:sldId id="413" r:id="rId46"/>
    <p:sldId id="397" r:id="rId47"/>
    <p:sldId id="395" r:id="rId48"/>
    <p:sldId id="399" r:id="rId49"/>
    <p:sldId id="400" r:id="rId50"/>
    <p:sldId id="402" r:id="rId51"/>
    <p:sldId id="403" r:id="rId52"/>
    <p:sldId id="401" r:id="rId53"/>
    <p:sldId id="404" r:id="rId54"/>
    <p:sldId id="405" r:id="rId55"/>
    <p:sldId id="406" r:id="rId56"/>
    <p:sldId id="411" r:id="rId57"/>
    <p:sldId id="407" r:id="rId58"/>
    <p:sldId id="412" r:id="rId59"/>
    <p:sldId id="410" r:id="rId60"/>
    <p:sldId id="408" r:id="rId6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A923"/>
    <a:srgbClr val="3399FF"/>
    <a:srgbClr val="E60808"/>
    <a:srgbClr val="006C31"/>
    <a:srgbClr val="4989E7"/>
    <a:srgbClr val="0000FF"/>
    <a:srgbClr val="0066FF"/>
    <a:srgbClr val="00467A"/>
    <a:srgbClr val="F7F7F7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GJASHT&#203;MUJOR%20PER%20PREZENTIM%202017\Raport%20gjasht&#235;mujor%20i%20sh&#235;rbimeve%20sh&#235;ndet&#235;sore%20%202017%20%20%20i%20korigjuar%20-\Raporti%20i%20pergjithshem%202017.xls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F:\RAPORT%20VJET.%20VIZ.%20MJEKE.%202016\Per%20prezentim\Per%20prezenti%20Raport%20vjet.%20i%20viz.mjek%20me%20emra%20te%20mjekve%202016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i%20p&#235;rgjithsh&#235;m,%202017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H:\6%20MUJORI%20VIZ.MJEK.%202017\QMF%20Mat%202017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RAPORT%20VJET.%20VIZ.%20MJEKE.%202016\Raporti%20i%20pergjithshem%202016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6%20MUJORI%20VIZ.MJIK.%202017\raport%20i%20p&#235;rgjithsh&#235;m,%202017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ita%20%20dr%20Teuta%20v.m.%20gr.mosh.%202016\rap%20p&#235;rgjithsh&#235;m%20i.g.moshave%20%202016.xls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rezentimi%20per%20media%202015\vizitat_stat%20(1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i%20p&#235;rgjithsh&#235;m,%202017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RAPORT%20GJASHT&#203;MUJOR%20PER%20PREZENTIM%202017\Raport%20gjasht&#235;mujor%20i%20sh&#235;rbimeve%20sh&#235;ndet&#235;sore%20%202017%20%20%20i%20korigjuar%20-\Raporti%20i%20pergjithshem%202017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Mesatarja%20e%20mjekeve%20familjar%20gjshtmujori%202017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EK.%202017\QKMF%202017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EK.%202017\QKMF%202017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Raporti%20i%20pergjithshem%202017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Raporti%20i%20pergjithshem%202017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QKMF%202017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Raporti%20i%20pergjithshem%202017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Raporti%20i%20pergjithshem%202017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Mesatarja%20e%20mjekeve%20familjar%20gjshtmujori%202017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Mesatarja%20e%20mjekeve%20familjar%20gjshtmujori%202017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RAPORT%20GJASHT&#203;MUJOR%20PER%20PREZENTIM%202017\Raport%20gjasht&#235;mujor%20i%20sh&#235;rbimeve%20sh&#235;ndet&#235;sore%20%202017%20%20%20i%20korigjuar%20-\Raporti%20i%20pergjithshem%202017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%20VJET.%20VIZ.%20MJEKE.%202016\Raporti%20i%20pergjithshem%202016.xls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-Stomatologjia%20--2017.xls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EK.%202017\Raport-Stomatologjia%20--2017.xls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Raporti%20i%20pergjithshem%202017.xls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Raporti%20i%20pergjithshem%202017.xls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Raporti%20i%20pergjithshem%202017.xls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%20VJET.%20VIZ.%20MJEKE.%202016\Raporti%20i%20pergjithshem%202016.xls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-Viz.%20Laboratoriumi-2017.xls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Raporti%20i%20pergjithshem%202017.xls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r.%20Teuta%20tremujori%20i%20pare%202014%20PREZENTIMI\Sherb.%20lab.%20tremujori%20I-r&#235;%20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GJASHT&#203;MUJOR%20PER%20PREZENTIM%202017\Raport%20gjasht&#235;mujor%20i%20sh&#235;rbimeve%20sh&#235;ndet&#235;sore%20%202017%20%20%20i%20korigjuar%20-\Raporti%20i%20pergjithshem%202017.xls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Raporti%20i%20pergjithshem%202017.xls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i%20radiologjis&#235;.2017.xls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i%20radiologjis&#235;.2017.xls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Sherbimet%20e%20radiologjis&#235;%202017.xls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Sherbimet%20e%20radiologjis&#235;%202017.xls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RAPORT%20GJASHT&#203;MUJOR%20PER%20PREZENTIM%202017\Raport%20gjasht&#235;mujor%20i%20sh&#235;rbimeve%20sh&#235;ndet&#235;sore%20%202017%20%20%20i%20korigjuar%20-\Sherbimet%20e%20radiologjis&#235;%202017.xls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CKS\Desktop\vaksinim%202015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tremujori%20i%20pare%20i%20mortalitetit%202017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EK.%202017\6%20MUJORI%20OBSH,%20IKSHPK%20%202017\Raport%20gjashtemujor%20IKSHPK%202017\Raport%20gjasht&#235;mujor%20i%20morbiditetit%202017.xlsx" TargetMode="Externa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euta\Downloads\Raport%20gjatmujor%20i%20matjeve%20t&#235;%20f&#235;mij&#235;ve%20sipas%20standardeve%20t&#235;%20OBSH%202017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r.%20Teuta%20RAPORT%20GJASHTMUJOR%20%20VIZ.MJEK.%202017\Fshatrat%20%2020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BComputers\Desktop\raport%20i%20trmujorit%20te%20pare%202014\TOTALI%20I%20RAPORTEVE%20te%20matjes%20se%20femijeve%202014.xls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r.%20Teuta%20RAPORT%20GJASHTMUJOR%20%20VIZ.MJEK.%202017\Fshatrat%20%20201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r.%20Teuta%20RAPORT%20GJASHTMUJOR%20%20VIZ.MJEK.%202017\QKMF%202017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r.%20Teuta%20RAPORT%20GJASHTMUJOR%20%20VIZ.MJEK.%202017\raport%20i%20p&#235;rgjithsh&#235;m,%202017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6%20MUJORI%20VIZ.MJIK.%202017\QKMF%20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'Totali i të gjitha shërbimeve'!$C$38:$D$38</c:f>
              <c:numCache>
                <c:formatCode>General</c:formatCode>
                <c:ptCount val="2"/>
                <c:pt idx="0">
                  <c:v>2017</c:v>
                </c:pt>
                <c:pt idx="1">
                  <c:v>2016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AE-4215-B424-C047C0AC4E7C}"/>
            </c:ext>
          </c:extLst>
        </c:ser>
        <c:ser>
          <c:idx val="1"/>
          <c:order val="1"/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-0.15161879498873448"/>
                  <c:y val="3.2821999319783447E-3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1276710       </a:t>
                    </a:r>
                    <a:r>
                      <a:rPr lang="en-US" sz="24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(1.4%)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EAE-4215-B424-C047C0AC4E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'Totali i të gjitha shërbimeve'!$C$39:$D$39</c:f>
              <c:numCache>
                <c:formatCode>General</c:formatCode>
                <c:ptCount val="2"/>
                <c:pt idx="0">
                  <c:v>1276704</c:v>
                </c:pt>
                <c:pt idx="1">
                  <c:v>1258965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AE-4215-B424-C047C0AC4E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1606528"/>
        <c:axId val="61612416"/>
      </c:barChart>
      <c:catAx>
        <c:axId val="61606528"/>
        <c:scaling>
          <c:orientation val="minMax"/>
        </c:scaling>
        <c:delete val="1"/>
        <c:axPos val="b"/>
        <c:majorTickMark val="none"/>
        <c:minorTickMark val="none"/>
        <c:tickLblPos val="nextTo"/>
        <c:crossAx val="61612416"/>
        <c:crosses val="autoZero"/>
        <c:auto val="1"/>
        <c:lblAlgn val="ctr"/>
        <c:lblOffset val="100"/>
        <c:noMultiLvlLbl val="0"/>
      </c:catAx>
      <c:valAx>
        <c:axId val="616124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1606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>
                <c:manualLayout>
                  <c:x val="0"/>
                  <c:y val="-6.561085427398748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68F-4433-B2E4-2EFE43DA744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68F-4433-B2E4-2EFE43DA7446}"/>
                </c:ext>
              </c:extLst>
            </c:dLbl>
            <c:dLbl>
              <c:idx val="3"/>
              <c:layout>
                <c:manualLayout>
                  <c:x val="1.0256405208964269E-2"/>
                  <c:y val="1.038985784913969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sq-AL" sz="24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10.5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sq-AL" sz="24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12703412073492"/>
                      <c:h val="8.76919380188509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68F-4433-B2E4-2EFE43DA74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'Vizit.mjek. sipa spec.'!$G$3:$G$6</c:f>
              <c:strCache>
                <c:ptCount val="4"/>
                <c:pt idx="0">
                  <c:v>Mjeket Familjar</c:v>
                </c:pt>
                <c:pt idx="1">
                  <c:v>Pediatrat</c:v>
                </c:pt>
                <c:pt idx="2">
                  <c:v>Specialistet</c:v>
                </c:pt>
                <c:pt idx="3">
                  <c:v>Stomatologet</c:v>
                </c:pt>
              </c:strCache>
            </c:strRef>
          </c:cat>
          <c:val>
            <c:numRef>
              <c:f>'Vizit.mjek. sipa spec.'!$H$3:$H$6</c:f>
              <c:numCache>
                <c:formatCode>0</c:formatCode>
                <c:ptCount val="4"/>
                <c:pt idx="0">
                  <c:v>17.188409687425271</c:v>
                </c:pt>
                <c:pt idx="1">
                  <c:v>29.524496937882766</c:v>
                </c:pt>
                <c:pt idx="2">
                  <c:v>15.568346456692916</c:v>
                </c:pt>
                <c:pt idx="3" formatCode="General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8F-4433-B2E4-2EFE43DA744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5633280"/>
        <c:axId val="65377024"/>
      </c:barChart>
      <c:catAx>
        <c:axId val="6563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4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5377024"/>
        <c:crosses val="autoZero"/>
        <c:auto val="1"/>
        <c:lblAlgn val="ctr"/>
        <c:lblOffset val="100"/>
        <c:noMultiLvlLbl val="0"/>
      </c:catAx>
      <c:valAx>
        <c:axId val="653770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one"/>
        <c:crossAx val="6563328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105</a:t>
                    </a:r>
                    <a:r>
                      <a:rPr lang="en-US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/26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0-EEB4-4E7C-A4A1-C538DA4BA9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Sheet1!$Q$3:$Q$4</c:f>
              <c:strCache>
                <c:ptCount val="2"/>
                <c:pt idx="0">
                  <c:v>Nr. pcient. për shërbime radiologjike</c:v>
                </c:pt>
                <c:pt idx="1">
                  <c:v>Nr. pcient. për shërbime laboratorike</c:v>
                </c:pt>
              </c:strCache>
            </c:strRef>
          </c:cat>
          <c:val>
            <c:numRef>
              <c:f>Sheet1!$R$3:$R$4</c:f>
              <c:numCache>
                <c:formatCode>General</c:formatCode>
                <c:ptCount val="2"/>
                <c:pt idx="0">
                  <c:v>100</c:v>
                </c:pt>
                <c:pt idx="1">
                  <c:v>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B4-4E7C-A4A1-C538DA4BA9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83933864"/>
        <c:axId val="281866152"/>
      </c:barChart>
      <c:catAx>
        <c:axId val="283933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81866152"/>
        <c:crosses val="autoZero"/>
        <c:auto val="1"/>
        <c:lblAlgn val="ctr"/>
        <c:lblOffset val="100"/>
        <c:noMultiLvlLbl val="0"/>
      </c:catAx>
      <c:valAx>
        <c:axId val="281866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83933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889217429350539E-2"/>
          <c:y val="3.4097586890954511E-2"/>
          <c:w val="0.95862125363900186"/>
          <c:h val="0.720781707315845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>
                        <a:latin typeface="Times New Roman" pitchFamily="18" charset="0"/>
                        <a:cs typeface="Times New Roman" pitchFamily="18" charset="0"/>
                      </a:rPr>
                      <a:t>24                                          </a:t>
                    </a:r>
                    <a:r>
                      <a: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( 2%)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B39-478F-B103-544F9D950E3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dirty="0">
                        <a:latin typeface="Times New Roman" pitchFamily="18" charset="0"/>
                        <a:cs typeface="Times New Roman" pitchFamily="18" charset="0"/>
                      </a:rPr>
                      <a:t>19                                           </a:t>
                    </a:r>
                    <a:r>
                      <a: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B39-478F-B103-544F9D950E3C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>
                        <a:latin typeface="Times New Roman" pitchFamily="18" charset="0"/>
                        <a:cs typeface="Times New Roman" pitchFamily="18" charset="0"/>
                      </a:rPr>
                      <a:t>25                                             </a:t>
                    </a:r>
                    <a:r>
                      <a:rPr lang="en-US" sz="1600" b="1" dirty="0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(1%)</a:t>
                    </a:r>
                    <a:endParaRPr lang="en-US" sz="1600" b="1" dirty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B39-478F-B103-544F9D950E3C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17                                               (-2)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B39-478F-B103-544F9D950E3C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18                                           (-1%)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B39-478F-B103-544F9D950E3C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600" b="1" dirty="0">
                        <a:latin typeface="Times New Roman" pitchFamily="18" charset="0"/>
                        <a:cs typeface="Times New Roman" pitchFamily="18" charset="0"/>
                      </a:rPr>
                      <a:t>23                                            </a:t>
                    </a:r>
                    <a:r>
                      <a: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B39-478F-B103-544F9D950E3C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b="1" dirty="0">
                        <a:latin typeface="Times New Roman" pitchFamily="18" charset="0"/>
                        <a:cs typeface="Times New Roman" pitchFamily="18" charset="0"/>
                      </a:rPr>
                      <a:t>18                                         (-4%)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B39-478F-B103-544F9D950E3C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600" b="1" dirty="0">
                        <a:latin typeface="Times New Roman" pitchFamily="18" charset="0"/>
                        <a:cs typeface="Times New Roman" pitchFamily="18" charset="0"/>
                      </a:rPr>
                      <a:t>24                                            (</a:t>
                    </a:r>
                    <a:r>
                      <a: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B39-478F-B103-544F9D950E3C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600" b="1" dirty="0">
                        <a:latin typeface="Times New Roman" pitchFamily="18" charset="0"/>
                        <a:cs typeface="Times New Roman" pitchFamily="18" charset="0"/>
                      </a:rPr>
                      <a:t>21                                            </a:t>
                    </a:r>
                    <a:r>
                      <a: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B39-478F-B103-544F9D950E3C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23                                               (-1%)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B39-478F-B103-544F9D950E3C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600" b="1" dirty="0">
                        <a:latin typeface="Times New Roman" pitchFamily="18" charset="0"/>
                        <a:cs typeface="Times New Roman" pitchFamily="18" charset="0"/>
                      </a:rPr>
                      <a:t>28                                             </a:t>
                    </a:r>
                    <a:r>
                      <a:rPr lang="en-US" sz="1600" b="1" dirty="0" smtClean="0">
                        <a:latin typeface="Times New Roman" pitchFamily="18" charset="0"/>
                        <a:cs typeface="Times New Roman" pitchFamily="18" charset="0"/>
                      </a:rPr>
                      <a:t>(1%)</a:t>
                    </a:r>
                    <a:endParaRPr lang="en-US" sz="16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B39-478F-B103-544F9D950E3C}"/>
                </c:ext>
              </c:extLst>
            </c:dLbl>
            <c:dLbl>
              <c:idx val="11"/>
              <c:layout>
                <c:manualLayout>
                  <c:x val="-4.2175684140655914E-3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17                                           (-1%)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B39-478F-B103-544F9D950E3C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21                                            (-2%)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B39-478F-B103-544F9D950E3C}"/>
                </c:ext>
              </c:extLst>
            </c:dLbl>
            <c:dLbl>
              <c:idx val="13"/>
              <c:layout>
                <c:manualLayout>
                  <c:x val="0"/>
                  <c:y val="8.5243967227386277E-3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18                                           (-1%)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B39-478F-B103-544F9D950E3C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21                                                 (-4%)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B39-478F-B103-544F9D950E3C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z="1600" b="1" dirty="0">
                        <a:latin typeface="Times New Roman" pitchFamily="18" charset="0"/>
                        <a:cs typeface="Times New Roman" pitchFamily="18" charset="0"/>
                      </a:rPr>
                      <a:t>18                                               </a:t>
                    </a:r>
                    <a:r>
                      <a:rPr lang="en-US" sz="1600" b="1" dirty="0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(1%)</a:t>
                    </a:r>
                    <a:endParaRPr lang="en-US" sz="1600" b="1" dirty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8B39-478F-B103-544F9D950E3C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10                                             (-5%)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8B39-478F-B103-544F9D950E3C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z="1600" b="1" dirty="0">
                        <a:latin typeface="Times New Roman" pitchFamily="18" charset="0"/>
                        <a:cs typeface="Times New Roman" pitchFamily="18" charset="0"/>
                      </a:rPr>
                      <a:t>24                                          </a:t>
                    </a:r>
                    <a:r>
                      <a: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(22%)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8B39-478F-B103-544F9D950E3C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29                                          </a:t>
                    </a:r>
                    <a:r>
                      <a:rPr lang="en-US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(-2%)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8B39-478F-B103-544F9D950E3C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z="1600" b="1" dirty="0">
                        <a:latin typeface="Times New Roman" pitchFamily="18" charset="0"/>
                        <a:cs typeface="Times New Roman" pitchFamily="18" charset="0"/>
                      </a:rPr>
                      <a:t>16                                            </a:t>
                    </a:r>
                    <a:r>
                      <a: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8B39-478F-B103-544F9D950E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'Raport i përgjithsh.2016'!$AQ$568:$AQ$588</c:f>
              <c:strCache>
                <c:ptCount val="21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QMF-11</c:v>
                </c:pt>
                <c:pt idx="12">
                  <c:v>QMF Hajvali</c:v>
                </c:pt>
                <c:pt idx="13">
                  <c:v>QMF Besi </c:v>
                </c:pt>
                <c:pt idx="14">
                  <c:v>QMF Mat</c:v>
                </c:pt>
                <c:pt idx="15">
                  <c:v>QMF Mati 1</c:v>
                </c:pt>
                <c:pt idx="16">
                  <c:v>Stomatologji</c:v>
                </c:pt>
                <c:pt idx="17">
                  <c:v>Laboratoriumi</c:v>
                </c:pt>
                <c:pt idx="18">
                  <c:v>Radiologji</c:v>
                </c:pt>
                <c:pt idx="19">
                  <c:v>Fshatërat</c:v>
                </c:pt>
                <c:pt idx="20">
                  <c:v>AmF studentëve</c:v>
                </c:pt>
              </c:strCache>
            </c:strRef>
          </c:cat>
          <c:val>
            <c:numRef>
              <c:f>'Raport i përgjithsh.2016'!$AR$568:$AR$588</c:f>
              <c:numCache>
                <c:formatCode>0</c:formatCode>
                <c:ptCount val="21"/>
                <c:pt idx="0">
                  <c:v>23.72921058795967</c:v>
                </c:pt>
                <c:pt idx="1">
                  <c:v>19.472747857027244</c:v>
                </c:pt>
                <c:pt idx="2">
                  <c:v>24.62893492089383</c:v>
                </c:pt>
                <c:pt idx="3">
                  <c:v>16.640098099325566</c:v>
                </c:pt>
                <c:pt idx="4">
                  <c:v>18.386854568557236</c:v>
                </c:pt>
                <c:pt idx="5">
                  <c:v>23.306102835175313</c:v>
                </c:pt>
                <c:pt idx="6">
                  <c:v>17.741134828308116</c:v>
                </c:pt>
                <c:pt idx="7">
                  <c:v>24.18695228821813</c:v>
                </c:pt>
                <c:pt idx="8">
                  <c:v>20.71703561116459</c:v>
                </c:pt>
                <c:pt idx="9">
                  <c:v>23.271009248090067</c:v>
                </c:pt>
                <c:pt idx="10">
                  <c:v>28.151774785801731</c:v>
                </c:pt>
                <c:pt idx="11">
                  <c:v>17.322677322677322</c:v>
                </c:pt>
                <c:pt idx="12">
                  <c:v>21.312406789290534</c:v>
                </c:pt>
                <c:pt idx="13">
                  <c:v>17.974276527331156</c:v>
                </c:pt>
                <c:pt idx="14">
                  <c:v>21.214107775009833</c:v>
                </c:pt>
                <c:pt idx="15">
                  <c:v>17.956278596847987</c:v>
                </c:pt>
                <c:pt idx="16">
                  <c:v>10.123186761034191</c:v>
                </c:pt>
                <c:pt idx="17">
                  <c:v>24.496954033597927</c:v>
                </c:pt>
                <c:pt idx="18">
                  <c:v>27.022935432594053</c:v>
                </c:pt>
                <c:pt idx="19">
                  <c:v>15.894523782750452</c:v>
                </c:pt>
                <c:pt idx="20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B39-478F-B103-544F9D950E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8884352"/>
        <c:axId val="68885888"/>
      </c:barChart>
      <c:catAx>
        <c:axId val="68884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8885888"/>
        <c:crosses val="autoZero"/>
        <c:auto val="1"/>
        <c:lblAlgn val="ctr"/>
        <c:lblOffset val="100"/>
        <c:noMultiLvlLbl val="0"/>
      </c:catAx>
      <c:valAx>
        <c:axId val="6888588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68884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090692259620677E-2"/>
          <c:y val="3.5087719298245612E-2"/>
          <c:w val="0.97628605502059662"/>
          <c:h val="0.8365787746926370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989E7"/>
            </a:solidFill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lang="sq-AL" sz="24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>
                        <a:solidFill>
                          <a:srgbClr val="FF0000"/>
                        </a:solidFill>
                      </a:rPr>
                      <a:t>66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%(-5%)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34A-4934-87DE-F075BF734C0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39</a:t>
                    </a:r>
                    <a:r>
                      <a:rPr lang="en-US" sz="1100" dirty="0"/>
                      <a:t>%(-</a:t>
                    </a:r>
                    <a:r>
                      <a:rPr lang="en-US" sz="1800" dirty="0">
                        <a:solidFill>
                          <a:srgbClr val="FF0000"/>
                        </a:solidFill>
                      </a:rPr>
                      <a:t>15</a:t>
                    </a:r>
                    <a:r>
                      <a:rPr lang="en-US" sz="1100" dirty="0"/>
                      <a:t>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34A-4934-87DE-F075BF734C0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23</a:t>
                    </a:r>
                    <a:r>
                      <a:rPr lang="en-US" sz="1100" dirty="0">
                        <a:solidFill>
                          <a:schemeClr val="tx1"/>
                        </a:solidFill>
                      </a:rPr>
                      <a:t>%(13%)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34A-4934-87DE-F075BF734C0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20</a:t>
                    </a:r>
                    <a:r>
                      <a:rPr lang="en-US" sz="1100" dirty="0">
                        <a:solidFill>
                          <a:schemeClr val="tx1"/>
                        </a:solidFill>
                      </a:rPr>
                      <a:t>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34A-4934-87DE-F075BF734C0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lang="sq-AL" sz="24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11</a:t>
                    </a:r>
                    <a:r>
                      <a:rPr lang="en-US" sz="1100" dirty="0">
                        <a:solidFill>
                          <a:schemeClr val="tx1"/>
                        </a:solidFill>
                      </a:rPr>
                      <a:t>%</a:t>
                    </a:r>
                    <a:r>
                      <a:rPr lang="en-US" sz="1800" dirty="0">
                        <a:solidFill>
                          <a:schemeClr val="tx1"/>
                        </a:solidFill>
                      </a:rPr>
                      <a:t>(-</a:t>
                    </a:r>
                    <a:r>
                      <a:rPr lang="en-US" sz="1800" dirty="0">
                        <a:solidFill>
                          <a:srgbClr val="FF0000"/>
                        </a:solidFill>
                      </a:rPr>
                      <a:t>2%)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34A-4934-87DE-F075BF734C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Sheet1!$N$9:$N$15</c:f>
              <c:strCache>
                <c:ptCount val="7"/>
                <c:pt idx="0">
                  <c:v>Mjekësia e punës</c:v>
                </c:pt>
                <c:pt idx="1">
                  <c:v>QMG </c:v>
                </c:pt>
                <c:pt idx="2">
                  <c:v>Mjekësia familjare</c:v>
                </c:pt>
                <c:pt idx="3">
                  <c:v>Specialistika </c:v>
                </c:pt>
                <c:pt idx="4">
                  <c:v>DSM </c:v>
                </c:pt>
                <c:pt idx="5">
                  <c:v>Pediatria </c:v>
                </c:pt>
                <c:pt idx="6">
                  <c:v>Vaksinimi</c:v>
                </c:pt>
              </c:strCache>
            </c:strRef>
          </c:cat>
          <c:val>
            <c:numRef>
              <c:f>Sheet1!$O$9:$O$15</c:f>
              <c:numCache>
                <c:formatCode>General</c:formatCode>
                <c:ptCount val="7"/>
                <c:pt idx="0">
                  <c:v>66</c:v>
                </c:pt>
                <c:pt idx="1">
                  <c:v>40</c:v>
                </c:pt>
                <c:pt idx="2">
                  <c:v>25</c:v>
                </c:pt>
                <c:pt idx="3">
                  <c:v>21</c:v>
                </c:pt>
                <c:pt idx="4">
                  <c:v>14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4A-4934-87DE-F075BF734C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088384"/>
        <c:axId val="69089920"/>
      </c:barChart>
      <c:catAx>
        <c:axId val="69088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9089920"/>
        <c:crosses val="autoZero"/>
        <c:auto val="1"/>
        <c:lblAlgn val="ctr"/>
        <c:lblOffset val="100"/>
        <c:noMultiLvlLbl val="0"/>
      </c:catAx>
      <c:valAx>
        <c:axId val="690899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69088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2DBB85D-007D-4A66-A4C4-22C311331DAA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2DC-4EEF-834A-C665047E710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B10FF114-DB7C-416D-A277-D1BC1601547E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2DC-4EEF-834A-C665047E710C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8CFCE67C-B8B3-40FD-904F-4C9AB4FCDB0E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2DC-4EEF-834A-C665047E710C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7DB779B2-BC27-4FE7-A02C-F03E1A264A81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2DC-4EEF-834A-C665047E710C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08B2FACF-2E62-4D20-9528-A1B84861F501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2DC-4EEF-834A-C665047E710C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275060C2-D10C-44F7-9E49-23E44A2E89E5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2DC-4EEF-834A-C665047E710C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37DCED7A-A5BB-4775-B531-AE62376A3A04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2DC-4EEF-834A-C665047E710C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D6887605-6648-4D9D-BFD4-8607D6422CFD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32DC-4EEF-834A-C665047E710C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8C628B4A-F34D-4F7A-9250-B3EB121F392D}" type="VALUE">
                      <a:rPr lang="en-US" sz="1800" smtClean="0"/>
                      <a:pPr/>
                      <a:t>[VALUE]</a:t>
                    </a:fld>
                    <a:r>
                      <a:rPr lang="en-US" sz="1200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184087382926116E-2"/>
                      <c:h val="7.776647270047751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2DC-4EEF-834A-C665047E710C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EE6EE685-C372-4F5E-9C23-236EB1DF241E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2DC-4EEF-834A-C665047E710C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219574CB-AE57-4336-B4E8-D18189F5E239}" type="VALUE">
                      <a:rPr lang="en-US" smtClean="0"/>
                      <a:pPr/>
                      <a:t>[VALUE]</a:t>
                    </a:fld>
                    <a:r>
                      <a:rPr lang="en-US" sz="1200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501286018918134E-2"/>
                      <c:h val="7.776647270047751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2DC-4EEF-834A-C665047E710C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6D438B98-48A6-4852-A8C9-252D2156DB30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32DC-4EEF-834A-C665047E710C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D382A204-F11E-4785-AB3B-8E57FC2E69C4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32DC-4EEF-834A-C665047E710C}"/>
                </c:ext>
              </c:extLst>
            </c:dLbl>
            <c:dLbl>
              <c:idx val="1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327E25DF-C8B9-4D5E-8CF8-0287F20C7CB9}" type="VALUE">
                      <a:rPr lang="en-US" smtClean="0"/>
                      <a:pPr>
                        <a:defRPr sz="18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[VALUE]</a:t>
                    </a:fld>
                    <a:r>
                      <a:rPr lang="en-US" sz="1200" dirty="0" smtClean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854787723928115E-2"/>
                      <c:h val="9.089161577228804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32DC-4EEF-834A-C665047E710C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CD678BC8-1732-4C69-87C5-09AB1AC75FBC}" type="VALUE">
                      <a:rPr lang="en-US" smtClean="0"/>
                      <a:pPr/>
                      <a:t>[VALUE]</a:t>
                    </a:fld>
                    <a:r>
                      <a:rPr lang="en-US" sz="120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32DC-4EEF-834A-C665047E710C}"/>
                </c:ext>
              </c:extLst>
            </c:dLbl>
            <c:dLbl>
              <c:idx val="15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C62CB31F-1C9A-49E6-ADD9-B7A69ECF9722}" type="VALUE">
                      <a:rPr lang="en-US" smtClean="0"/>
                      <a:pPr>
                        <a:defRPr sz="18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[VALUE]</a:t>
                    </a:fld>
                    <a:r>
                      <a:rPr lang="en-US" sz="1200" dirty="0" smtClean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171986359920126E-2"/>
                      <c:h val="8.104775846843015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32DC-4EEF-834A-C665047E710C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B7EBDCE2-65BA-47F8-8CDC-F146D0003CA4}" type="VALUE">
                      <a:rPr lang="en-US" smtClean="0"/>
                      <a:pPr/>
                      <a:t>[VALUE]</a:t>
                    </a:fld>
                    <a:r>
                      <a:rPr lang="en-US" sz="1200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190681546588857E-2"/>
                      <c:h val="7.776647270047751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2DC-4EEF-834A-C665047E710C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23CC986B-6C8C-4031-BDB6-F8807BCCCAFB}" type="VALUE">
                      <a:rPr lang="en-US" smtClean="0"/>
                      <a:pPr/>
                      <a:t>[VALUE]</a:t>
                    </a:fld>
                    <a:r>
                      <a:rPr lang="en-US" sz="1200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220390451944092E-2"/>
                      <c:h val="7.776647270047751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2DC-4EEF-834A-C665047E71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M.F.!$U$450:$U$467</c:f>
              <c:strCache>
                <c:ptCount val="18"/>
                <c:pt idx="0">
                  <c:v>QMF Hajvali</c:v>
                </c:pt>
                <c:pt idx="1">
                  <c:v>QMF 5</c:v>
                </c:pt>
                <c:pt idx="2">
                  <c:v>AMF </c:v>
                </c:pt>
                <c:pt idx="3">
                  <c:v>QMF 2</c:v>
                </c:pt>
                <c:pt idx="4">
                  <c:v>QMF 9</c:v>
                </c:pt>
                <c:pt idx="5">
                  <c:v>QMF Besi</c:v>
                </c:pt>
                <c:pt idx="6">
                  <c:v>QMF 1</c:v>
                </c:pt>
                <c:pt idx="7">
                  <c:v>QMF 3</c:v>
                </c:pt>
                <c:pt idx="8">
                  <c:v>QMF 7</c:v>
                </c:pt>
                <c:pt idx="9">
                  <c:v>AMF e Studenteve</c:v>
                </c:pt>
                <c:pt idx="10">
                  <c:v>QMF 10</c:v>
                </c:pt>
                <c:pt idx="11">
                  <c:v>QMF MAT</c:v>
                </c:pt>
                <c:pt idx="12">
                  <c:v>QMF 8</c:v>
                </c:pt>
                <c:pt idx="13">
                  <c:v>QMF 11</c:v>
                </c:pt>
                <c:pt idx="14">
                  <c:v>QMF 4</c:v>
                </c:pt>
                <c:pt idx="15">
                  <c:v>QMF 7</c:v>
                </c:pt>
                <c:pt idx="16">
                  <c:v>QMF MAT 1</c:v>
                </c:pt>
                <c:pt idx="17">
                  <c:v>QKMF</c:v>
                </c:pt>
              </c:strCache>
            </c:strRef>
          </c:cat>
          <c:val>
            <c:numRef>
              <c:f>M.F.!$V$450:$V$467</c:f>
              <c:numCache>
                <c:formatCode>General</c:formatCode>
                <c:ptCount val="18"/>
                <c:pt idx="0">
                  <c:v>27</c:v>
                </c:pt>
                <c:pt idx="1">
                  <c:v>24</c:v>
                </c:pt>
                <c:pt idx="2">
                  <c:v>24</c:v>
                </c:pt>
                <c:pt idx="3">
                  <c:v>23</c:v>
                </c:pt>
                <c:pt idx="4">
                  <c:v>22</c:v>
                </c:pt>
                <c:pt idx="5">
                  <c:v>22</c:v>
                </c:pt>
                <c:pt idx="6">
                  <c:v>21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19</c:v>
                </c:pt>
                <c:pt idx="11">
                  <c:v>17</c:v>
                </c:pt>
                <c:pt idx="12">
                  <c:v>17</c:v>
                </c:pt>
                <c:pt idx="13">
                  <c:v>15</c:v>
                </c:pt>
                <c:pt idx="14">
                  <c:v>13</c:v>
                </c:pt>
                <c:pt idx="15">
                  <c:v>13</c:v>
                </c:pt>
                <c:pt idx="16">
                  <c:v>11</c:v>
                </c:pt>
                <c:pt idx="1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C-4EEF-834A-C665047E71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2293008"/>
        <c:axId val="232529856"/>
      </c:barChart>
      <c:catAx>
        <c:axId val="22229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2529856"/>
        <c:crosses val="autoZero"/>
        <c:auto val="1"/>
        <c:lblAlgn val="ctr"/>
        <c:lblOffset val="100"/>
        <c:noMultiLvlLbl val="0"/>
      </c:catAx>
      <c:valAx>
        <c:axId val="232529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229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91660942285491E-2"/>
          <c:y val="8.5723657604000053E-2"/>
          <c:w val="0.75625001999261643"/>
          <c:h val="0.798285009834739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989E7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>
                <c:manualLayout>
                  <c:x val="-0.10014237933205586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5218/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28</a:t>
                    </a:r>
                    <a:r>
                      <a:rPr lang="en-US" sz="1200" dirty="0"/>
                      <a:t>pac.dit</a:t>
                    </a:r>
                    <a:r>
                      <a:rPr lang="en-US" dirty="0"/>
                      <a:t>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FF-4AEE-A95D-180541D575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4716/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25 </a:t>
                    </a:r>
                    <a:r>
                      <a:rPr lang="en-US" sz="1200" dirty="0"/>
                      <a:t>pac.dit.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FF-4AEE-A95D-180541D575D2}"/>
                </c:ext>
              </c:extLst>
            </c:dLbl>
            <c:dLbl>
              <c:idx val="2"/>
              <c:layout>
                <c:manualLayout>
                  <c:x val="5.2083329061406907E-3"/>
                  <c:y val="-1.147098352995589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502/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3</a:t>
                    </a:r>
                    <a:r>
                      <a:rPr lang="en-US" sz="1200" dirty="0"/>
                      <a:t>pac.dit</a:t>
                    </a:r>
                    <a:r>
                      <a:rPr lang="en-US" dirty="0"/>
                      <a:t>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FF-4AEE-A95D-180541D575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'Vizitat mjekësore'!$H$29:$H$31</c:f>
              <c:strCache>
                <c:ptCount val="3"/>
                <c:pt idx="0">
                  <c:v>Totali</c:v>
                </c:pt>
                <c:pt idx="1">
                  <c:v>Mjekesia familjare</c:v>
                </c:pt>
                <c:pt idx="2">
                  <c:v>Pediatri</c:v>
                </c:pt>
              </c:strCache>
            </c:strRef>
          </c:cat>
          <c:val>
            <c:numRef>
              <c:f>'Vizitat mjekësore'!$I$29:$I$31</c:f>
              <c:numCache>
                <c:formatCode>0</c:formatCode>
                <c:ptCount val="3"/>
                <c:pt idx="0" formatCode="General">
                  <c:v>11280</c:v>
                </c:pt>
                <c:pt idx="1">
                  <c:v>9229</c:v>
                </c:pt>
                <c:pt idx="2">
                  <c:v>2051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FF-4AEE-A95D-180541D575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5774976"/>
        <c:axId val="75789056"/>
      </c:barChart>
      <c:catAx>
        <c:axId val="7577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8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5789056"/>
        <c:crosses val="autoZero"/>
        <c:auto val="1"/>
        <c:lblAlgn val="ctr"/>
        <c:lblOffset val="100"/>
        <c:noMultiLvlLbl val="0"/>
      </c:catAx>
      <c:valAx>
        <c:axId val="757890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577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'Raport i përgjithsh.2016'!$AQ$505</c:f>
              <c:strCache>
                <c:ptCount val="1"/>
                <c:pt idx="0">
                  <c:v>Referim i ordinuar</c:v>
                </c:pt>
              </c:strCache>
            </c:strRef>
          </c:tx>
          <c:spPr>
            <a:solidFill>
              <a:srgbClr val="4989E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përgjithsh.2016'!$AP$506:$AP$523</c:f>
              <c:strCache>
                <c:ptCount val="18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QMF-11</c:v>
                </c:pt>
                <c:pt idx="12">
                  <c:v>QMF Hajvali</c:v>
                </c:pt>
                <c:pt idx="13">
                  <c:v>QMF Besi </c:v>
                </c:pt>
                <c:pt idx="14">
                  <c:v>QMF Mat</c:v>
                </c:pt>
                <c:pt idx="15">
                  <c:v>QMF Mati 1</c:v>
                </c:pt>
                <c:pt idx="16">
                  <c:v>Fshatërat</c:v>
                </c:pt>
                <c:pt idx="17">
                  <c:v>AMF Studentëve</c:v>
                </c:pt>
              </c:strCache>
            </c:strRef>
          </c:cat>
          <c:val>
            <c:numRef>
              <c:f>'Raport i përgjithsh.2016'!$AQ$506:$AQ$523</c:f>
              <c:numCache>
                <c:formatCode>0</c:formatCode>
                <c:ptCount val="18"/>
                <c:pt idx="0">
                  <c:v>5.9391348481299255</c:v>
                </c:pt>
                <c:pt idx="1">
                  <c:v>6.0286268801552643</c:v>
                </c:pt>
                <c:pt idx="2">
                  <c:v>4.7518077529494915</c:v>
                </c:pt>
                <c:pt idx="3">
                  <c:v>5.9595340282035565</c:v>
                </c:pt>
                <c:pt idx="4">
                  <c:v>7.9790920642254823</c:v>
                </c:pt>
                <c:pt idx="5">
                  <c:v>17.051987114457138</c:v>
                </c:pt>
                <c:pt idx="6">
                  <c:v>6.4122763473118507</c:v>
                </c:pt>
                <c:pt idx="7">
                  <c:v>12.4829600778968</c:v>
                </c:pt>
                <c:pt idx="8">
                  <c:v>9.7088546679499537</c:v>
                </c:pt>
                <c:pt idx="9">
                  <c:v>5.8604744672295785</c:v>
                </c:pt>
                <c:pt idx="10">
                  <c:v>5.3567571459428436</c:v>
                </c:pt>
                <c:pt idx="11">
                  <c:v>7.7122877122877105</c:v>
                </c:pt>
                <c:pt idx="12">
                  <c:v>5.7595341239968754</c:v>
                </c:pt>
                <c:pt idx="13">
                  <c:v>7.9314040728831836</c:v>
                </c:pt>
                <c:pt idx="14">
                  <c:v>8.0372361347843224</c:v>
                </c:pt>
                <c:pt idx="15">
                  <c:v>6.995424504321301</c:v>
                </c:pt>
                <c:pt idx="16">
                  <c:v>8.6022714494546069</c:v>
                </c:pt>
                <c:pt idx="1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B6-4377-9465-FCED614F4963}"/>
            </c:ext>
          </c:extLst>
        </c:ser>
        <c:ser>
          <c:idx val="1"/>
          <c:order val="1"/>
          <c:tx>
            <c:strRef>
              <c:f>'Raport i përgjithsh.2016'!$AR$505</c:f>
              <c:strCache>
                <c:ptCount val="1"/>
                <c:pt idx="0">
                  <c:v>Referim  pershkrim        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përgjithsh.2016'!$AP$506:$AP$523</c:f>
              <c:strCache>
                <c:ptCount val="18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QMF-11</c:v>
                </c:pt>
                <c:pt idx="12">
                  <c:v>QMF Hajvali</c:v>
                </c:pt>
                <c:pt idx="13">
                  <c:v>QMF Besi </c:v>
                </c:pt>
                <c:pt idx="14">
                  <c:v>QMF Mat</c:v>
                </c:pt>
                <c:pt idx="15">
                  <c:v>QMF Mati 1</c:v>
                </c:pt>
                <c:pt idx="16">
                  <c:v>Fshatërat</c:v>
                </c:pt>
                <c:pt idx="17">
                  <c:v>AMF Studentëve</c:v>
                </c:pt>
              </c:strCache>
            </c:strRef>
          </c:cat>
          <c:val>
            <c:numRef>
              <c:f>'Raport i përgjithsh.2016'!$AR$506:$AR$523</c:f>
              <c:numCache>
                <c:formatCode>0</c:formatCode>
                <c:ptCount val="18"/>
                <c:pt idx="0">
                  <c:v>2.1267666120090576</c:v>
                </c:pt>
                <c:pt idx="1">
                  <c:v>14.721817887756748</c:v>
                </c:pt>
                <c:pt idx="2">
                  <c:v>17.887239710759527</c:v>
                </c:pt>
                <c:pt idx="3">
                  <c:v>13.574494175352546</c:v>
                </c:pt>
                <c:pt idx="4">
                  <c:v>4.9093219360055453</c:v>
                </c:pt>
                <c:pt idx="5">
                  <c:v>7.1208642568565486</c:v>
                </c:pt>
                <c:pt idx="6">
                  <c:v>6.1511233893769015</c:v>
                </c:pt>
                <c:pt idx="7">
                  <c:v>7.9941577409931837</c:v>
                </c:pt>
                <c:pt idx="8">
                  <c:v>7.0139557266602397</c:v>
                </c:pt>
                <c:pt idx="9">
                  <c:v>16.033373542420588</c:v>
                </c:pt>
                <c:pt idx="10">
                  <c:v>14.111887104903163</c:v>
                </c:pt>
                <c:pt idx="11">
                  <c:v>7.4025974025974026</c:v>
                </c:pt>
                <c:pt idx="12">
                  <c:v>20.744265322065193</c:v>
                </c:pt>
                <c:pt idx="13">
                  <c:v>14.437299035369776</c:v>
                </c:pt>
                <c:pt idx="14">
                  <c:v>17.05782089943623</c:v>
                </c:pt>
                <c:pt idx="15">
                  <c:v>4.3619725470259105</c:v>
                </c:pt>
                <c:pt idx="16">
                  <c:v>15.708984594625004</c:v>
                </c:pt>
                <c:pt idx="17">
                  <c:v>15.4581673306773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B6-4377-9465-FCED614F49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015040"/>
        <c:axId val="69016576"/>
      </c:barChart>
      <c:catAx>
        <c:axId val="6901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9016576"/>
        <c:crosses val="autoZero"/>
        <c:auto val="1"/>
        <c:lblAlgn val="ctr"/>
        <c:lblOffset val="100"/>
        <c:noMultiLvlLbl val="0"/>
      </c:catAx>
      <c:valAx>
        <c:axId val="6901657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9015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349148281313103"/>
          <c:y val="0"/>
          <c:w val="0.72000807164989433"/>
          <c:h val="0.222956418172756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458333333333341E-2"/>
          <c:y val="2.3281952325528029E-3"/>
          <c:w val="0.97708333333333364"/>
          <c:h val="0.737405059589887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989E7"/>
            </a:solidFill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6.3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71-4E8E-9800-7279DBEC69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8.5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71-4E8E-9800-7279DBEC69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8.2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71-4E8E-9800-7279DBEC69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7.6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71-4E8E-9800-7279DBEC699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6.5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71-4E8E-9800-7279DBEC699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7.5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71-4E8E-9800-7279DBEC699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10.2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71-4E8E-9800-7279DBEC699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10.2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71-4E8E-9800-7279DBEC699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10.3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71-4E8E-9800-7279DBEC699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10.5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71-4E8E-9800-7279DBEC699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13.6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71-4E8E-9800-7279DBEC6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Rap.përgj.M.F.!$C$2263:$C$2273</c:f>
              <c:strCache>
                <c:ptCount val="11"/>
                <c:pt idx="0">
                  <c:v>&lt; 1 vjet</c:v>
                </c:pt>
                <c:pt idx="1">
                  <c:v>1-5 vjet</c:v>
                </c:pt>
                <c:pt idx="2">
                  <c:v>6-9 vjet</c:v>
                </c:pt>
                <c:pt idx="3">
                  <c:v>10-14 vjet</c:v>
                </c:pt>
                <c:pt idx="4">
                  <c:v>15-19 vjet</c:v>
                </c:pt>
                <c:pt idx="5">
                  <c:v>20-24 vjet</c:v>
                </c:pt>
                <c:pt idx="6">
                  <c:v>25-34 vjet</c:v>
                </c:pt>
                <c:pt idx="7">
                  <c:v>35-44 vjet</c:v>
                </c:pt>
                <c:pt idx="8">
                  <c:v>45-54 vjet</c:v>
                </c:pt>
                <c:pt idx="9">
                  <c:v>55-64 vjet</c:v>
                </c:pt>
                <c:pt idx="10">
                  <c:v>65+ vjet</c:v>
                </c:pt>
              </c:strCache>
            </c:strRef>
          </c:cat>
          <c:val>
            <c:numRef>
              <c:f>Rap.përgj.M.F.!$D$2263:$D$2273</c:f>
              <c:numCache>
                <c:formatCode>General</c:formatCode>
                <c:ptCount val="11"/>
                <c:pt idx="0">
                  <c:v>6.5</c:v>
                </c:pt>
                <c:pt idx="1">
                  <c:v>8.5</c:v>
                </c:pt>
                <c:pt idx="2">
                  <c:v>7.6</c:v>
                </c:pt>
                <c:pt idx="3">
                  <c:v>6.9</c:v>
                </c:pt>
                <c:pt idx="4">
                  <c:v>6.7</c:v>
                </c:pt>
                <c:pt idx="5">
                  <c:v>7.7</c:v>
                </c:pt>
                <c:pt idx="6">
                  <c:v>10.200000000000001</c:v>
                </c:pt>
                <c:pt idx="7">
                  <c:v>10.6</c:v>
                </c:pt>
                <c:pt idx="8">
                  <c:v>10.6</c:v>
                </c:pt>
                <c:pt idx="9">
                  <c:v>10.6</c:v>
                </c:pt>
                <c:pt idx="10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371-4E8E-9800-7279DBEC69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4475776"/>
        <c:axId val="54477568"/>
      </c:barChart>
      <c:catAx>
        <c:axId val="544757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5400000" vert="horz"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4477568"/>
        <c:crosses val="autoZero"/>
        <c:auto val="1"/>
        <c:lblAlgn val="ctr"/>
        <c:lblOffset val="100"/>
        <c:noMultiLvlLbl val="0"/>
      </c:catAx>
      <c:valAx>
        <c:axId val="54477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4475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4989E7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9DE-4B8B-B7A7-4D88D0D364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9DE-4B8B-B7A7-4D88D0D364B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2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Qytet</a:t>
                    </a: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95 %</a:t>
                    </a: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DE-4B8B-B7A7-4D88D0D364BE}"/>
                </c:ext>
              </c:extLst>
            </c:dLbl>
            <c:dLbl>
              <c:idx val="1"/>
              <c:layout>
                <c:manualLayout>
                  <c:x val="7.4672847135523593E-2"/>
                  <c:y val="9.1306715758059778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Fshat</a:t>
                    </a:r>
                    <a:endParaRPr lang="en-US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5 %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DE-4B8B-B7A7-4D88D0D364BE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Gjenerale!$B$40:$C$40</c:f>
              <c:strCache>
                <c:ptCount val="2"/>
                <c:pt idx="0">
                  <c:v>Vizita të realizuara</c:v>
                </c:pt>
                <c:pt idx="1">
                  <c:v>Mungojnë</c:v>
                </c:pt>
              </c:strCache>
            </c:strRef>
          </c:cat>
          <c:val>
            <c:numRef>
              <c:f>Gjenerale!$B$41:$C$41</c:f>
              <c:numCache>
                <c:formatCode>General</c:formatCode>
                <c:ptCount val="2"/>
                <c:pt idx="0">
                  <c:v>85.7</c:v>
                </c:pt>
                <c:pt idx="1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DE-4B8B-B7A7-4D88D0D364BE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solidFill>
          <a:schemeClr val="bg1"/>
        </a:solidFill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833333333333511E-2"/>
          <c:y val="4.7138047138047139E-2"/>
          <c:w val="0.9229166666666665"/>
          <c:h val="0.700336700336700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989E7"/>
            </a:solidFill>
            <a:ln w="25400">
              <a:noFill/>
            </a:ln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5D-453B-B494-3F9CB0B52606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213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145D-453B-B494-3F9CB0B5260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198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5D-453B-B494-3F9CB0B5260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146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FB-4234-8A23-465532AB2E17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përgjithsh.2016'!$S$598:$S$613</c:f>
              <c:strCache>
                <c:ptCount val="16"/>
                <c:pt idx="0">
                  <c:v>QMF 5</c:v>
                </c:pt>
                <c:pt idx="1">
                  <c:v>QKMF</c:v>
                </c:pt>
                <c:pt idx="2">
                  <c:v>QMF 6</c:v>
                </c:pt>
                <c:pt idx="3">
                  <c:v>QMF 4</c:v>
                </c:pt>
                <c:pt idx="4">
                  <c:v>QMF 2</c:v>
                </c:pt>
                <c:pt idx="5">
                  <c:v>QMF 1</c:v>
                </c:pt>
                <c:pt idx="6">
                  <c:v>QMF HAJVALI</c:v>
                </c:pt>
                <c:pt idx="7">
                  <c:v>QMF 10</c:v>
                </c:pt>
                <c:pt idx="8">
                  <c:v>QMF 7</c:v>
                </c:pt>
                <c:pt idx="9">
                  <c:v>QMF 11</c:v>
                </c:pt>
                <c:pt idx="10">
                  <c:v>QMF 9</c:v>
                </c:pt>
                <c:pt idx="11">
                  <c:v>QMF MAT 1</c:v>
                </c:pt>
                <c:pt idx="12">
                  <c:v>QMF BESI</c:v>
                </c:pt>
                <c:pt idx="13">
                  <c:v>QMF 8</c:v>
                </c:pt>
                <c:pt idx="14">
                  <c:v>QMF 3</c:v>
                </c:pt>
                <c:pt idx="15">
                  <c:v>QMF MAT</c:v>
                </c:pt>
              </c:strCache>
            </c:strRef>
          </c:cat>
          <c:val>
            <c:numRef>
              <c:f>'Raport i përgjithsh.2016'!$T$598:$T$613</c:f>
              <c:numCache>
                <c:formatCode>0</c:formatCode>
                <c:ptCount val="16"/>
                <c:pt idx="0" formatCode="General">
                  <c:v>267</c:v>
                </c:pt>
                <c:pt idx="1">
                  <c:v>251</c:v>
                </c:pt>
                <c:pt idx="2" formatCode="General">
                  <c:v>213</c:v>
                </c:pt>
                <c:pt idx="3" formatCode="General">
                  <c:v>152</c:v>
                </c:pt>
                <c:pt idx="4" formatCode="General">
                  <c:v>147</c:v>
                </c:pt>
                <c:pt idx="5" formatCode="General">
                  <c:v>146</c:v>
                </c:pt>
                <c:pt idx="6" formatCode="General">
                  <c:v>112</c:v>
                </c:pt>
                <c:pt idx="7" formatCode="General">
                  <c:v>110</c:v>
                </c:pt>
                <c:pt idx="8" formatCode="General">
                  <c:v>82</c:v>
                </c:pt>
                <c:pt idx="9" formatCode="General">
                  <c:v>80</c:v>
                </c:pt>
                <c:pt idx="10" formatCode="General">
                  <c:v>79</c:v>
                </c:pt>
                <c:pt idx="11" formatCode="General">
                  <c:v>78</c:v>
                </c:pt>
                <c:pt idx="12" formatCode="General">
                  <c:v>74</c:v>
                </c:pt>
                <c:pt idx="13" formatCode="General">
                  <c:v>66</c:v>
                </c:pt>
                <c:pt idx="14" formatCode="General">
                  <c:v>64</c:v>
                </c:pt>
                <c:pt idx="15" formatCode="General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5D-453B-B494-3F9CB0B52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69457024"/>
        <c:axId val="69458560"/>
      </c:barChart>
      <c:catAx>
        <c:axId val="6945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9458560"/>
        <c:crosses val="autoZero"/>
        <c:auto val="1"/>
        <c:lblAlgn val="ctr"/>
        <c:lblOffset val="100"/>
        <c:noMultiLvlLbl val="0"/>
      </c:catAx>
      <c:valAx>
        <c:axId val="694585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94570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'Totali i të gjitha shërbimeve'!$E$32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400" dirty="0">
                        <a:solidFill>
                          <a:schemeClr val="tx1"/>
                        </a:solidFill>
                      </a:rPr>
                      <a:t>451676                            </a:t>
                    </a:r>
                    <a:r>
                      <a:rPr lang="en-US" sz="2400" dirty="0">
                        <a:solidFill>
                          <a:srgbClr val="FF0000"/>
                        </a:solidFill>
                      </a:rPr>
                      <a:t>(-6</a:t>
                    </a:r>
                    <a:r>
                      <a:rPr lang="en-US" sz="1200" dirty="0">
                        <a:solidFill>
                          <a:srgbClr val="FF0000"/>
                        </a:solidFill>
                      </a:rPr>
                      <a:t>%</a:t>
                    </a:r>
                    <a:r>
                      <a:rPr lang="en-US" sz="2400" dirty="0">
                        <a:solidFill>
                          <a:srgbClr val="FF0000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4C2-4F17-998C-26B7E7579701}"/>
                </c:ext>
              </c:extLst>
            </c:dLbl>
            <c:dLbl>
              <c:idx val="1"/>
              <c:layout>
                <c:manualLayout>
                  <c:x val="-2.2368653355906074E-2"/>
                  <c:y val="-1.2503677672911341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43336 </a:t>
                    </a:r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      </a:t>
                    </a:r>
                    <a:r>
                      <a:rPr lang="en-US" sz="1800" b="1" dirty="0">
                        <a:latin typeface="Times New Roman" pitchFamily="18" charset="0"/>
                        <a:cs typeface="Times New Roman" pitchFamily="18" charset="0"/>
                      </a:rPr>
                      <a:t>                            (</a:t>
                    </a:r>
                    <a:r>
                      <a:rPr lang="en-US" sz="18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800" b="1" dirty="0"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4C2-4F17-998C-26B7E757970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13211    </a:t>
                    </a:r>
                    <a:r>
                      <a:rPr lang="en-US" dirty="0"/>
                      <a:t>                           </a:t>
                    </a:r>
                    <a:r>
                      <a:rPr lang="en-US" sz="1200" dirty="0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n-US" sz="1600" dirty="0">
                        <a:solidFill>
                          <a:srgbClr val="FF0000"/>
                        </a:solidFill>
                      </a:rPr>
                      <a:t>-1.5 %)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4C2-4F17-998C-26B7E757970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278064</a:t>
                    </a:r>
                    <a:r>
                      <a:rPr lang="en-US" sz="1800" b="1" dirty="0">
                        <a:latin typeface="Times New Roman" pitchFamily="18" charset="0"/>
                        <a:cs typeface="Times New Roman" pitchFamily="18" charset="0"/>
                      </a:rPr>
                      <a:t>                               (</a:t>
                    </a:r>
                    <a:r>
                      <a:rPr lang="en-US" sz="18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 sz="12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800" b="1" dirty="0">
                        <a:latin typeface="Times New Roman" pitchFamily="18" charset="0"/>
                        <a:cs typeface="Times New Roman" pitchFamily="18" charset="0"/>
                      </a:rPr>
                      <a:t>)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4C2-4F17-998C-26B7E757970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417174  </a:t>
                    </a:r>
                    <a:r>
                      <a:rPr lang="en-US" sz="1800" b="1" dirty="0">
                        <a:latin typeface="Times New Roman" pitchFamily="18" charset="0"/>
                        <a:cs typeface="Times New Roman" pitchFamily="18" charset="0"/>
                      </a:rPr>
                      <a:t>                           ( </a:t>
                    </a:r>
                    <a:r>
                      <a:rPr lang="en-US" sz="18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sz="12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800" b="1" dirty="0">
                        <a:latin typeface="Times New Roman" pitchFamily="18" charset="0"/>
                        <a:cs typeface="Times New Roman" pitchFamily="18" charset="0"/>
                      </a:rPr>
                      <a:t> 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4C2-4F17-998C-26B7E7579701}"/>
                </c:ext>
              </c:extLst>
            </c:dLbl>
            <c:dLbl>
              <c:idx val="5"/>
              <c:layout>
                <c:manualLayout>
                  <c:x val="-3.5150740987852404E-2"/>
                  <c:y val="-1.0419731394092861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15128</a:t>
                    </a:r>
                    <a:r>
                      <a:rPr lang="en-US" sz="1800" b="1" dirty="0">
                        <a:latin typeface="Times New Roman" pitchFamily="18" charset="0"/>
                        <a:cs typeface="Times New Roman" pitchFamily="18" charset="0"/>
                      </a:rPr>
                      <a:t>                                (</a:t>
                    </a:r>
                    <a:r>
                      <a:rPr lang="en-US" sz="18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1.6</a:t>
                    </a:r>
                    <a:r>
                      <a:rPr lang="en-US" sz="12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800" b="1" dirty="0"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4C2-4F17-998C-26B7E7579701}"/>
                </c:ext>
              </c:extLst>
            </c:dLbl>
            <c:dLbl>
              <c:idx val="6"/>
              <c:layout>
                <c:manualLayout>
                  <c:x val="-1.70427835092617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58128  </a:t>
                    </a:r>
                    <a:r>
                      <a:rPr lang="en-US" sz="1800" b="1" dirty="0">
                        <a:latin typeface="Times New Roman" pitchFamily="18" charset="0"/>
                        <a:cs typeface="Times New Roman" pitchFamily="18" charset="0"/>
                      </a:rPr>
                      <a:t>                             (</a:t>
                    </a:r>
                    <a:r>
                      <a:rPr lang="en-US" sz="18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en-US" sz="12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800" b="1" dirty="0"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4C2-4F17-998C-26B7E75797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'Totali i të gjitha shërbimeve'!$D$33:$D$39</c:f>
              <c:strCache>
                <c:ptCount val="7"/>
                <c:pt idx="0">
                  <c:v>Viz. mjek</c:v>
                </c:pt>
                <c:pt idx="1">
                  <c:v>Laborator</c:v>
                </c:pt>
                <c:pt idx="2">
                  <c:v>Radiologji</c:v>
                </c:pt>
                <c:pt idx="3">
                  <c:v>Shërbimet tjera shëndetësore -intervenimet</c:v>
                </c:pt>
                <c:pt idx="4">
                  <c:v>Numri i analizave laboratorike</c:v>
                </c:pt>
                <c:pt idx="5">
                  <c:v>Ekzaminimet   radiologjike</c:v>
                </c:pt>
                <c:pt idx="6">
                  <c:v>Shërbimet stomatologjike</c:v>
                </c:pt>
              </c:strCache>
            </c:strRef>
          </c:cat>
          <c:val>
            <c:numRef>
              <c:f>'Totali i të gjitha shërbimeve'!$E$33:$E$39</c:f>
              <c:numCache>
                <c:formatCode>0</c:formatCode>
                <c:ptCount val="7"/>
                <c:pt idx="0">
                  <c:v>451676</c:v>
                </c:pt>
                <c:pt idx="1">
                  <c:v>43336</c:v>
                </c:pt>
                <c:pt idx="2">
                  <c:v>13211</c:v>
                </c:pt>
                <c:pt idx="3">
                  <c:v>278064</c:v>
                </c:pt>
                <c:pt idx="4">
                  <c:v>417174</c:v>
                </c:pt>
                <c:pt idx="5">
                  <c:v>15128</c:v>
                </c:pt>
                <c:pt idx="6">
                  <c:v>58128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4C2-4F17-998C-26B7E7579701}"/>
            </c:ext>
          </c:extLst>
        </c:ser>
        <c:ser>
          <c:idx val="1"/>
          <c:order val="1"/>
          <c:tx>
            <c:strRef>
              <c:f>'Totali i të gjitha shërbimeve'!$F$32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5417848038255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4C2-4F17-998C-26B7E7579701}"/>
                </c:ext>
              </c:extLst>
            </c:dLbl>
            <c:dLbl>
              <c:idx val="2"/>
              <c:layout>
                <c:manualLayout>
                  <c:x val="3.195521907986582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4C2-4F17-998C-26B7E7579701}"/>
                </c:ext>
              </c:extLst>
            </c:dLbl>
            <c:dLbl>
              <c:idx val="3"/>
              <c:layout>
                <c:manualLayout>
                  <c:x val="3.1955219079865822E-2"/>
                  <c:y val="2.0839462788184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4C2-4F17-998C-26B7E7579701}"/>
                </c:ext>
              </c:extLst>
            </c:dLbl>
            <c:dLbl>
              <c:idx val="4"/>
              <c:layout>
                <c:manualLayout>
                  <c:x val="4.686765465046987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4C2-4F17-998C-26B7E7579701}"/>
                </c:ext>
              </c:extLst>
            </c:dLbl>
            <c:dLbl>
              <c:idx val="6"/>
              <c:layout>
                <c:manualLayout>
                  <c:x val="1.4912477506586938E-2"/>
                  <c:y val="-4.16781051250817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562177853020245E-2"/>
                      <c:h val="6.37584184455828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B4C2-4F17-998C-26B7E75797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'Totali i të gjitha shërbimeve'!$D$33:$D$39</c:f>
              <c:strCache>
                <c:ptCount val="7"/>
                <c:pt idx="0">
                  <c:v>Viz. mjek</c:v>
                </c:pt>
                <c:pt idx="1">
                  <c:v>Laborator</c:v>
                </c:pt>
                <c:pt idx="2">
                  <c:v>Radiologji</c:v>
                </c:pt>
                <c:pt idx="3">
                  <c:v>Shërbimet tjera shëndetësore -intervenimet</c:v>
                </c:pt>
                <c:pt idx="4">
                  <c:v>Numri i analizave laboratorike</c:v>
                </c:pt>
                <c:pt idx="5">
                  <c:v>Ekzaminimet   radiologjike</c:v>
                </c:pt>
                <c:pt idx="6">
                  <c:v>Shërbimet stomatologjike</c:v>
                </c:pt>
              </c:strCache>
            </c:strRef>
          </c:cat>
          <c:val>
            <c:numRef>
              <c:f>'Totali i të gjitha shërbimeve'!$F$33:$F$39</c:f>
              <c:numCache>
                <c:formatCode>0</c:formatCode>
                <c:ptCount val="7"/>
                <c:pt idx="0">
                  <c:v>478320</c:v>
                </c:pt>
                <c:pt idx="1">
                  <c:v>42679</c:v>
                </c:pt>
                <c:pt idx="2">
                  <c:v>13535</c:v>
                </c:pt>
                <c:pt idx="3">
                  <c:v>257768</c:v>
                </c:pt>
                <c:pt idx="4">
                  <c:v>398592</c:v>
                </c:pt>
                <c:pt idx="5">
                  <c:v>14895</c:v>
                </c:pt>
                <c:pt idx="6">
                  <c:v>53176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4C2-4F17-998C-26B7E75797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118336"/>
        <c:axId val="63124224"/>
      </c:barChart>
      <c:catAx>
        <c:axId val="631183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3124224"/>
        <c:crosses val="autoZero"/>
        <c:auto val="1"/>
        <c:lblAlgn val="ctr"/>
        <c:lblOffset val="100"/>
        <c:noMultiLvlLbl val="0"/>
      </c:catAx>
      <c:valAx>
        <c:axId val="631242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3118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989E7"/>
            </a:solidFill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5B-48B4-9E77-6A18FB99095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Sheet1!$B$4:$B$19</c:f>
              <c:strCache>
                <c:ptCount val="16"/>
                <c:pt idx="0">
                  <c:v>QMF 5</c:v>
                </c:pt>
                <c:pt idx="1">
                  <c:v>QMF 2</c:v>
                </c:pt>
                <c:pt idx="2">
                  <c:v>QMF 1</c:v>
                </c:pt>
                <c:pt idx="3">
                  <c:v>QMF 6</c:v>
                </c:pt>
                <c:pt idx="4">
                  <c:v>QMF 4</c:v>
                </c:pt>
                <c:pt idx="5">
                  <c:v>QKMF </c:v>
                </c:pt>
                <c:pt idx="6">
                  <c:v>QMF 10</c:v>
                </c:pt>
                <c:pt idx="7">
                  <c:v>QMF 3</c:v>
                </c:pt>
                <c:pt idx="8">
                  <c:v>QMF 7</c:v>
                </c:pt>
                <c:pt idx="9">
                  <c:v>QMF 9</c:v>
                </c:pt>
                <c:pt idx="10">
                  <c:v>QMF MAT 1</c:v>
                </c:pt>
                <c:pt idx="11">
                  <c:v>QMF 8</c:v>
                </c:pt>
                <c:pt idx="12">
                  <c:v>QMF Hajvali</c:v>
                </c:pt>
                <c:pt idx="13">
                  <c:v>QMF Besi</c:v>
                </c:pt>
                <c:pt idx="14">
                  <c:v>QMF MAT</c:v>
                </c:pt>
                <c:pt idx="15">
                  <c:v>QMF 11</c:v>
                </c:pt>
              </c:strCache>
            </c:strRef>
          </c:cat>
          <c:val>
            <c:numRef>
              <c:f>Sheet1!$C$4:$C$19</c:f>
              <c:numCache>
                <c:formatCode>General</c:formatCode>
                <c:ptCount val="16"/>
                <c:pt idx="0">
                  <c:v>30</c:v>
                </c:pt>
                <c:pt idx="1">
                  <c:v>29</c:v>
                </c:pt>
                <c:pt idx="2">
                  <c:v>27</c:v>
                </c:pt>
                <c:pt idx="3">
                  <c:v>27</c:v>
                </c:pt>
                <c:pt idx="4">
                  <c:v>25</c:v>
                </c:pt>
                <c:pt idx="5">
                  <c:v>22</c:v>
                </c:pt>
                <c:pt idx="6">
                  <c:v>22</c:v>
                </c:pt>
                <c:pt idx="7">
                  <c:v>21</c:v>
                </c:pt>
                <c:pt idx="8">
                  <c:v>20</c:v>
                </c:pt>
                <c:pt idx="9">
                  <c:v>20</c:v>
                </c:pt>
                <c:pt idx="10">
                  <c:v>19</c:v>
                </c:pt>
                <c:pt idx="11">
                  <c:v>16</c:v>
                </c:pt>
                <c:pt idx="12">
                  <c:v>16</c:v>
                </c:pt>
                <c:pt idx="13">
                  <c:v>15</c:v>
                </c:pt>
                <c:pt idx="14">
                  <c:v>15</c:v>
                </c:pt>
                <c:pt idx="1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CD-4A09-9DAE-DD66046997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547136"/>
        <c:axId val="69548672"/>
      </c:barChart>
      <c:catAx>
        <c:axId val="69547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9548672"/>
        <c:crosses val="autoZero"/>
        <c:auto val="1"/>
        <c:lblAlgn val="ctr"/>
        <c:lblOffset val="100"/>
        <c:noMultiLvlLbl val="0"/>
      </c:catAx>
      <c:valAx>
        <c:axId val="695486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9547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989E7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12124 </a:t>
                    </a:r>
                    <a:r>
                      <a:rPr lang="en-US" sz="2000" dirty="0">
                        <a:solidFill>
                          <a:srgbClr val="00B050"/>
                        </a:solidFill>
                      </a:rPr>
                      <a:t>(10%)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E1-4699-B1D0-9F23644CD7E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10243</a:t>
                    </a:r>
                    <a:r>
                      <a:rPr lang="en-US" sz="2000">
                        <a:solidFill>
                          <a:srgbClr val="FF0000"/>
                        </a:solidFill>
                      </a:rPr>
                      <a:t>(-10%)</a:t>
                    </a:r>
                    <a:endParaRPr lang="en-US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E1-4699-B1D0-9F23644CD7E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7563</a:t>
                    </a:r>
                    <a:r>
                      <a:rPr lang="en-US" sz="2000">
                        <a:solidFill>
                          <a:srgbClr val="FF0000"/>
                        </a:solidFill>
                      </a:rPr>
                      <a:t>(-6%)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E1-4699-B1D0-9F23644CD7E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6717</a:t>
                    </a:r>
                    <a:r>
                      <a:rPr lang="en-US" sz="2000">
                        <a:solidFill>
                          <a:srgbClr val="FF0000"/>
                        </a:solidFill>
                      </a:rPr>
                      <a:t>(-5%)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E1-4699-B1D0-9F23644CD7E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2623</a:t>
                    </a:r>
                    <a:r>
                      <a:rPr lang="en-US" sz="2000" dirty="0">
                        <a:solidFill>
                          <a:srgbClr val="00B050"/>
                        </a:solidFill>
                      </a:rPr>
                      <a:t>(1%)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E1-4699-B1D0-9F23644CD7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Sheet1!$A$3:$A$7</c:f>
              <c:strCache>
                <c:ptCount val="5"/>
                <c:pt idx="0">
                  <c:v>QMF 4</c:v>
                </c:pt>
                <c:pt idx="1">
                  <c:v>QMF 5</c:v>
                </c:pt>
                <c:pt idx="2">
                  <c:v>QKMF </c:v>
                </c:pt>
                <c:pt idx="3">
                  <c:v>QMF 6</c:v>
                </c:pt>
                <c:pt idx="4">
                  <c:v>Shërbimi shtëpiak</c:v>
                </c:pt>
              </c:strCache>
            </c:strRef>
          </c:cat>
          <c:val>
            <c:numRef>
              <c:f>Sheet1!$B$3:$B$7</c:f>
              <c:numCache>
                <c:formatCode>General</c:formatCode>
                <c:ptCount val="5"/>
                <c:pt idx="0">
                  <c:v>12124</c:v>
                </c:pt>
                <c:pt idx="1">
                  <c:v>10243</c:v>
                </c:pt>
                <c:pt idx="2">
                  <c:v>7563</c:v>
                </c:pt>
                <c:pt idx="3">
                  <c:v>6717</c:v>
                </c:pt>
                <c:pt idx="4">
                  <c:v>2623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E1-4699-B1D0-9F23644CD7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799936"/>
        <c:axId val="69801472"/>
      </c:barChart>
      <c:catAx>
        <c:axId val="69799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69801472"/>
        <c:crosses val="autoZero"/>
        <c:auto val="1"/>
        <c:lblAlgn val="ctr"/>
        <c:lblOffset val="100"/>
        <c:noMultiLvlLbl val="0"/>
      </c:catAx>
      <c:valAx>
        <c:axId val="698014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9799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989E7"/>
            </a:solidFill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87-4CE3-8218-0373EBA11E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Sheet1!$D$3:$D$7</c:f>
              <c:strCache>
                <c:ptCount val="5"/>
                <c:pt idx="0">
                  <c:v>QMF 4</c:v>
                </c:pt>
                <c:pt idx="1">
                  <c:v>QMF 5</c:v>
                </c:pt>
                <c:pt idx="2">
                  <c:v>QKMF </c:v>
                </c:pt>
                <c:pt idx="3">
                  <c:v>QMF 6</c:v>
                </c:pt>
                <c:pt idx="4">
                  <c:v>Shërbimi shtëpiak</c:v>
                </c:pt>
              </c:strCache>
            </c:strRef>
          </c:cat>
          <c:val>
            <c:numRef>
              <c:f>Sheet1!$E$3:$E$7</c:f>
              <c:numCache>
                <c:formatCode>General</c:formatCode>
                <c:ptCount val="5"/>
                <c:pt idx="0">
                  <c:v>67</c:v>
                </c:pt>
                <c:pt idx="1">
                  <c:v>56</c:v>
                </c:pt>
                <c:pt idx="2">
                  <c:v>42</c:v>
                </c:pt>
                <c:pt idx="3">
                  <c:v>37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87-4CE3-8218-0373EBA11E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833856"/>
        <c:axId val="69835392"/>
      </c:barChart>
      <c:catAx>
        <c:axId val="69833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69835392"/>
        <c:crosses val="autoZero"/>
        <c:auto val="1"/>
        <c:lblAlgn val="ctr"/>
        <c:lblOffset val="100"/>
        <c:noMultiLvlLbl val="0"/>
      </c:catAx>
      <c:valAx>
        <c:axId val="698353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9833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'Intrvenimet shëndetësore'!$AB$10:$AB$25</c:f>
              <c:strCache>
                <c:ptCount val="16"/>
                <c:pt idx="0">
                  <c:v>Nr. i pac.me th. Amp.</c:v>
                </c:pt>
                <c:pt idx="1">
                  <c:v>EKG</c:v>
                </c:pt>
                <c:pt idx="2">
                  <c:v>EHO</c:v>
                </c:pt>
                <c:pt idx="3">
                  <c:v>Pastrimi dhe përpunimi i plagës</c:v>
                </c:pt>
                <c:pt idx="4">
                  <c:v>Heqja e penjve</c:v>
                </c:pt>
                <c:pt idx="5">
                  <c:v>Heqja e trupave të huaj</c:v>
                </c:pt>
                <c:pt idx="6">
                  <c:v>Tamponada e hundës</c:v>
                </c:pt>
                <c:pt idx="7">
                  <c:v>Shpërlarja e veshëve</c:v>
                </c:pt>
                <c:pt idx="8">
                  <c:v>CTG</c:v>
                </c:pt>
                <c:pt idx="9">
                  <c:v>Kauterizimi</c:v>
                </c:pt>
                <c:pt idx="10">
                  <c:v>PPD</c:v>
                </c:pt>
                <c:pt idx="11">
                  <c:v>Marja e materialit per Papa-Testi</c:v>
                </c:pt>
                <c:pt idx="12">
                  <c:v>Qepje e plagës</c:v>
                </c:pt>
                <c:pt idx="13">
                  <c:v>Qepje me strip.</c:v>
                </c:pt>
                <c:pt idx="14">
                  <c:v>Heqja e kateterit</c:v>
                </c:pt>
                <c:pt idx="15">
                  <c:v>Oksigjen terapia</c:v>
                </c:pt>
              </c:strCache>
            </c:strRef>
          </c:cat>
          <c:val>
            <c:numRef>
              <c:f>'Intrvenimet shëndetësore'!$AC$10:$AC$25</c:f>
              <c:numCache>
                <c:formatCode>General</c:formatCode>
                <c:ptCount val="16"/>
                <c:pt idx="0">
                  <c:v>76422</c:v>
                </c:pt>
                <c:pt idx="1">
                  <c:v>5445</c:v>
                </c:pt>
                <c:pt idx="2">
                  <c:v>4728</c:v>
                </c:pt>
                <c:pt idx="3">
                  <c:v>34335</c:v>
                </c:pt>
                <c:pt idx="4">
                  <c:v>2049</c:v>
                </c:pt>
                <c:pt idx="5">
                  <c:v>131</c:v>
                </c:pt>
                <c:pt idx="6">
                  <c:v>34</c:v>
                </c:pt>
                <c:pt idx="7">
                  <c:v>734</c:v>
                </c:pt>
                <c:pt idx="8">
                  <c:v>50</c:v>
                </c:pt>
                <c:pt idx="9">
                  <c:v>348</c:v>
                </c:pt>
                <c:pt idx="10">
                  <c:v>407</c:v>
                </c:pt>
                <c:pt idx="11">
                  <c:v>431</c:v>
                </c:pt>
                <c:pt idx="12">
                  <c:v>157</c:v>
                </c:pt>
                <c:pt idx="13">
                  <c:v>8</c:v>
                </c:pt>
                <c:pt idx="14">
                  <c:v>10</c:v>
                </c:pt>
                <c:pt idx="15">
                  <c:v>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1B-43FA-AFFE-906934589B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875584"/>
        <c:axId val="69877120"/>
      </c:barChart>
      <c:catAx>
        <c:axId val="6987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69877120"/>
        <c:crosses val="autoZero"/>
        <c:auto val="1"/>
        <c:lblAlgn val="ctr"/>
        <c:lblOffset val="100"/>
        <c:noMultiLvlLbl val="0"/>
      </c:catAx>
      <c:valAx>
        <c:axId val="698771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9875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'Intrvenimet shëndetësore'!$B$53:$B$69</c:f>
              <c:strCache>
                <c:ptCount val="17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7</c:v>
                </c:pt>
                <c:pt idx="8">
                  <c:v>QMF 8</c:v>
                </c:pt>
                <c:pt idx="9">
                  <c:v>QMF9</c:v>
                </c:pt>
                <c:pt idx="10">
                  <c:v>QMF 10</c:v>
                </c:pt>
                <c:pt idx="11">
                  <c:v>QMF 11 </c:v>
                </c:pt>
                <c:pt idx="12">
                  <c:v>QMF Hajvali</c:v>
                </c:pt>
                <c:pt idx="13">
                  <c:v>QMF Besi</c:v>
                </c:pt>
                <c:pt idx="14">
                  <c:v>QMF Mat</c:v>
                </c:pt>
                <c:pt idx="15">
                  <c:v>QMF Mati 1</c:v>
                </c:pt>
                <c:pt idx="16">
                  <c:v>AMF -Fshatrat</c:v>
                </c:pt>
              </c:strCache>
            </c:strRef>
          </c:cat>
          <c:val>
            <c:numRef>
              <c:f>'Intrvenimet shëndetësore'!$C$53:$C$69</c:f>
              <c:numCache>
                <c:formatCode>General</c:formatCode>
                <c:ptCount val="17"/>
                <c:pt idx="0" formatCode="0">
                  <c:v>4269</c:v>
                </c:pt>
                <c:pt idx="1">
                  <c:v>220</c:v>
                </c:pt>
                <c:pt idx="2" formatCode="0">
                  <c:v>91</c:v>
                </c:pt>
                <c:pt idx="3">
                  <c:v>17</c:v>
                </c:pt>
                <c:pt idx="4">
                  <c:v>41</c:v>
                </c:pt>
                <c:pt idx="5">
                  <c:v>90</c:v>
                </c:pt>
                <c:pt idx="6" formatCode="0">
                  <c:v>353</c:v>
                </c:pt>
                <c:pt idx="7" formatCode="0">
                  <c:v>10</c:v>
                </c:pt>
                <c:pt idx="8">
                  <c:v>23</c:v>
                </c:pt>
                <c:pt idx="9">
                  <c:v>17</c:v>
                </c:pt>
                <c:pt idx="10">
                  <c:v>70</c:v>
                </c:pt>
                <c:pt idx="11">
                  <c:v>32</c:v>
                </c:pt>
                <c:pt idx="12">
                  <c:v>95</c:v>
                </c:pt>
                <c:pt idx="13">
                  <c:v>19</c:v>
                </c:pt>
                <c:pt idx="14">
                  <c:v>23</c:v>
                </c:pt>
                <c:pt idx="15">
                  <c:v>51</c:v>
                </c:pt>
                <c:pt idx="1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FA-439A-95EF-2D6756FEEB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921024"/>
        <c:axId val="69931008"/>
      </c:barChart>
      <c:catAx>
        <c:axId val="6992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69931008"/>
        <c:crosses val="autoZero"/>
        <c:auto val="1"/>
        <c:lblAlgn val="ctr"/>
        <c:lblOffset val="100"/>
        <c:noMultiLvlLbl val="0"/>
      </c:catAx>
      <c:valAx>
        <c:axId val="69931008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9921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35247024600792"/>
          <c:y val="2.3335328334083055E-2"/>
          <c:w val="0.82247114723350012"/>
          <c:h val="0.95332934333183383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Pediatri!$AY$380:$AY$387</c:f>
              <c:strCache>
                <c:ptCount val="8"/>
                <c:pt idx="0">
                  <c:v>Pneumoftiziologu</c:v>
                </c:pt>
                <c:pt idx="1">
                  <c:v>Internisti</c:v>
                </c:pt>
                <c:pt idx="2">
                  <c:v>Mjekesia Punes</c:v>
                </c:pt>
                <c:pt idx="3">
                  <c:v>ORL</c:v>
                </c:pt>
                <c:pt idx="4">
                  <c:v>Pediatri</c:v>
                </c:pt>
                <c:pt idx="5">
                  <c:v>Gjinekologji</c:v>
                </c:pt>
                <c:pt idx="6">
                  <c:v>Oftalmologu</c:v>
                </c:pt>
                <c:pt idx="7">
                  <c:v>Dermatologji</c:v>
                </c:pt>
              </c:strCache>
            </c:strRef>
          </c:cat>
          <c:val>
            <c:numRef>
              <c:f>Pediatri!$AZ$380:$AZ$387</c:f>
              <c:numCache>
                <c:formatCode>General</c:formatCode>
                <c:ptCount val="8"/>
                <c:pt idx="0">
                  <c:v>29</c:v>
                </c:pt>
                <c:pt idx="1">
                  <c:v>25</c:v>
                </c:pt>
                <c:pt idx="2">
                  <c:v>24</c:v>
                </c:pt>
                <c:pt idx="3">
                  <c:v>23</c:v>
                </c:pt>
                <c:pt idx="4">
                  <c:v>22</c:v>
                </c:pt>
                <c:pt idx="5">
                  <c:v>16</c:v>
                </c:pt>
                <c:pt idx="6">
                  <c:v>15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CE-4E7A-A7F0-28C897FBBF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985792"/>
        <c:axId val="69987328"/>
      </c:barChart>
      <c:catAx>
        <c:axId val="69985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8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69987328"/>
        <c:crosses val="autoZero"/>
        <c:auto val="1"/>
        <c:lblAlgn val="ctr"/>
        <c:lblOffset val="100"/>
        <c:noMultiLvlLbl val="0"/>
      </c:catAx>
      <c:valAx>
        <c:axId val="69987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9985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shërbimeve'!$D$43:$D$47</c:f>
              <c:strCache>
                <c:ptCount val="5"/>
                <c:pt idx="0">
                  <c:v>QKMF</c:v>
                </c:pt>
                <c:pt idx="1">
                  <c:v>QMF 6</c:v>
                </c:pt>
                <c:pt idx="2">
                  <c:v>QMF 5</c:v>
                </c:pt>
                <c:pt idx="3">
                  <c:v>QMF 1</c:v>
                </c:pt>
                <c:pt idx="4">
                  <c:v>QMF 4</c:v>
                </c:pt>
              </c:strCache>
            </c:strRef>
          </c:cat>
          <c:val>
            <c:numRef>
              <c:f>'Totali i të gjitha shërbimeve'!$E$43:$E$47</c:f>
              <c:numCache>
                <c:formatCode>General</c:formatCode>
                <c:ptCount val="5"/>
                <c:pt idx="0">
                  <c:v>18775</c:v>
                </c:pt>
                <c:pt idx="1">
                  <c:v>10632</c:v>
                </c:pt>
                <c:pt idx="2">
                  <c:v>8041</c:v>
                </c:pt>
                <c:pt idx="3">
                  <c:v>6171</c:v>
                </c:pt>
                <c:pt idx="4">
                  <c:v>2681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ED-4E46-916F-047C2B1A63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622400"/>
        <c:axId val="69628288"/>
      </c:barChart>
      <c:catAx>
        <c:axId val="6962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69628288"/>
        <c:crosses val="autoZero"/>
        <c:auto val="1"/>
        <c:lblAlgn val="ctr"/>
        <c:lblOffset val="100"/>
        <c:noMultiLvlLbl val="0"/>
      </c:catAx>
      <c:valAx>
        <c:axId val="696282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9622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shërbimeve'!$D$49:$D$53</c:f>
              <c:strCache>
                <c:ptCount val="5"/>
                <c:pt idx="0">
                  <c:v>QMF 6</c:v>
                </c:pt>
                <c:pt idx="1">
                  <c:v>QMF 1</c:v>
                </c:pt>
                <c:pt idx="2">
                  <c:v>QKMF</c:v>
                </c:pt>
                <c:pt idx="3">
                  <c:v>QMF 5</c:v>
                </c:pt>
                <c:pt idx="4">
                  <c:v>QMF 4</c:v>
                </c:pt>
              </c:strCache>
            </c:strRef>
          </c:cat>
          <c:val>
            <c:numRef>
              <c:f>'Totali i të gjitha shërbimeve'!$E$49:$E$53</c:f>
              <c:numCache>
                <c:formatCode>General</c:formatCode>
                <c:ptCount val="5"/>
                <c:pt idx="0">
                  <c:v>28</c:v>
                </c:pt>
                <c:pt idx="1">
                  <c:v>24</c:v>
                </c:pt>
                <c:pt idx="2">
                  <c:v>21</c:v>
                </c:pt>
                <c:pt idx="3">
                  <c:v>18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98-4B16-A697-42A627913C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0087040"/>
        <c:axId val="70088576"/>
      </c:barChart>
      <c:catAx>
        <c:axId val="7008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0088576"/>
        <c:crosses val="autoZero"/>
        <c:auto val="1"/>
        <c:lblAlgn val="ctr"/>
        <c:lblOffset val="100"/>
        <c:noMultiLvlLbl val="0"/>
      </c:catAx>
      <c:valAx>
        <c:axId val="70088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087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7527/</a:t>
                    </a:r>
                    <a:r>
                      <a: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60</a:t>
                    </a:r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/</a:t>
                    </a:r>
                    <a:r>
                      <a: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E5-49A9-B0EC-33ABA42A32F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2549/</a:t>
                    </a:r>
                    <a:r>
                      <a: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E5-49A9-B0EC-33ABA42A32F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1413/</a:t>
                    </a:r>
                    <a:r>
                      <a:rPr lang="en-US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E5-49A9-B0EC-33ABA42A32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Sheet1!$B$23:$B$25</c:f>
              <c:strCache>
                <c:ptCount val="3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</c:strCache>
            </c:strRef>
          </c:cat>
          <c:val>
            <c:numRef>
              <c:f>Sheet1!$C$23:$C$25</c:f>
              <c:numCache>
                <c:formatCode>General</c:formatCode>
                <c:ptCount val="3"/>
                <c:pt idx="0">
                  <c:v>7527</c:v>
                </c:pt>
                <c:pt idx="1">
                  <c:v>2549</c:v>
                </c:pt>
                <c:pt idx="2">
                  <c:v>1413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E5-49A9-B0EC-33ABA42A32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998464"/>
        <c:axId val="70000000"/>
      </c:barChart>
      <c:catAx>
        <c:axId val="69998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0000000"/>
        <c:crosses val="autoZero"/>
        <c:auto val="1"/>
        <c:lblAlgn val="ctr"/>
        <c:lblOffset val="100"/>
        <c:noMultiLvlLbl val="0"/>
      </c:catAx>
      <c:valAx>
        <c:axId val="700000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9998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1646/</a:t>
                    </a:r>
                    <a:r>
                      <a: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61-43CD-B37F-4E27884223F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1597/</a:t>
                    </a:r>
                    <a:r>
                      <a: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61-43CD-B37F-4E27884223F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739/</a:t>
                    </a:r>
                    <a:r>
                      <a: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61-43CD-B37F-4E27884223F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711/</a:t>
                    </a:r>
                    <a:r>
                      <a: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61-43CD-B37F-4E27884223F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693/</a:t>
                    </a:r>
                    <a:r>
                      <a: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61-43CD-B37F-4E27884223F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Sheet1!$B$28:$B$32</c:f>
              <c:strCache>
                <c:ptCount val="5"/>
                <c:pt idx="0">
                  <c:v>QMF 5</c:v>
                </c:pt>
                <c:pt idx="1">
                  <c:v>QKMF</c:v>
                </c:pt>
                <c:pt idx="2">
                  <c:v>QMF 11</c:v>
                </c:pt>
                <c:pt idx="3">
                  <c:v>QMF 1</c:v>
                </c:pt>
                <c:pt idx="4">
                  <c:v>QMF 6</c:v>
                </c:pt>
              </c:strCache>
            </c:strRef>
          </c:cat>
          <c:val>
            <c:numRef>
              <c:f>Sheet1!$C$28:$C$32</c:f>
              <c:numCache>
                <c:formatCode>General</c:formatCode>
                <c:ptCount val="5"/>
                <c:pt idx="0">
                  <c:v>1646</c:v>
                </c:pt>
                <c:pt idx="1">
                  <c:v>1597</c:v>
                </c:pt>
                <c:pt idx="2">
                  <c:v>739</c:v>
                </c:pt>
                <c:pt idx="3">
                  <c:v>711</c:v>
                </c:pt>
                <c:pt idx="4">
                  <c:v>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61-43CD-B37F-4E27884223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0047232"/>
        <c:axId val="70048768"/>
      </c:barChart>
      <c:catAx>
        <c:axId val="70047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0048768"/>
        <c:crosses val="autoZero"/>
        <c:auto val="1"/>
        <c:lblAlgn val="ctr"/>
        <c:lblOffset val="100"/>
        <c:noMultiLvlLbl val="0"/>
      </c:catAx>
      <c:valAx>
        <c:axId val="70048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0047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shërbimeve'!$B$32:$B$52</c:f>
              <c:strCache>
                <c:ptCount val="21"/>
                <c:pt idx="0">
                  <c:v>QKMF</c:v>
                </c:pt>
                <c:pt idx="1">
                  <c:v>QMF 5</c:v>
                </c:pt>
                <c:pt idx="2">
                  <c:v>Stomatologji</c:v>
                </c:pt>
                <c:pt idx="3">
                  <c:v>QMF 6</c:v>
                </c:pt>
                <c:pt idx="4">
                  <c:v>Laborator</c:v>
                </c:pt>
                <c:pt idx="5">
                  <c:v>QMF 4</c:v>
                </c:pt>
                <c:pt idx="6">
                  <c:v>QMF 1</c:v>
                </c:pt>
                <c:pt idx="7">
                  <c:v>QMF 2</c:v>
                </c:pt>
                <c:pt idx="8">
                  <c:v>AMF Fshatërave</c:v>
                </c:pt>
                <c:pt idx="9">
                  <c:v>QMF Hajvali</c:v>
                </c:pt>
                <c:pt idx="10">
                  <c:v>QMF10</c:v>
                </c:pt>
                <c:pt idx="11">
                  <c:v>Radiologji</c:v>
                </c:pt>
                <c:pt idx="12">
                  <c:v>QMF7</c:v>
                </c:pt>
                <c:pt idx="13">
                  <c:v>QMF11</c:v>
                </c:pt>
                <c:pt idx="14">
                  <c:v>QMF9</c:v>
                </c:pt>
                <c:pt idx="15">
                  <c:v>QMF Mati I</c:v>
                </c:pt>
                <c:pt idx="16">
                  <c:v>QMF Besi </c:v>
                </c:pt>
                <c:pt idx="17">
                  <c:v>QMF8</c:v>
                </c:pt>
                <c:pt idx="18">
                  <c:v>QMF 3</c:v>
                </c:pt>
                <c:pt idx="19">
                  <c:v>QMF Mat</c:v>
                </c:pt>
                <c:pt idx="20">
                  <c:v>AMF e Studentëve</c:v>
                </c:pt>
              </c:strCache>
            </c:strRef>
          </c:cat>
          <c:val>
            <c:numRef>
              <c:f>'Totali i të gjitha shërbimeve'!$C$32:$C$52</c:f>
              <c:numCache>
                <c:formatCode>0</c:formatCode>
                <c:ptCount val="21"/>
                <c:pt idx="0">
                  <c:v>102456</c:v>
                </c:pt>
                <c:pt idx="1">
                  <c:v>56173</c:v>
                </c:pt>
                <c:pt idx="2">
                  <c:v>48463</c:v>
                </c:pt>
                <c:pt idx="3">
                  <c:v>46333</c:v>
                </c:pt>
                <c:pt idx="4">
                  <c:v>43336</c:v>
                </c:pt>
                <c:pt idx="5">
                  <c:v>34628</c:v>
                </c:pt>
                <c:pt idx="6">
                  <c:v>24732</c:v>
                </c:pt>
                <c:pt idx="7">
                  <c:v>18393</c:v>
                </c:pt>
                <c:pt idx="8">
                  <c:v>17786</c:v>
                </c:pt>
                <c:pt idx="9">
                  <c:v>14081</c:v>
                </c:pt>
                <c:pt idx="10">
                  <c:v>13889</c:v>
                </c:pt>
                <c:pt idx="11">
                  <c:v>13211</c:v>
                </c:pt>
                <c:pt idx="12">
                  <c:v>10270</c:v>
                </c:pt>
                <c:pt idx="13">
                  <c:v>10010</c:v>
                </c:pt>
                <c:pt idx="14">
                  <c:v>9948</c:v>
                </c:pt>
                <c:pt idx="15">
                  <c:v>9835</c:v>
                </c:pt>
                <c:pt idx="16">
                  <c:v>9330</c:v>
                </c:pt>
                <c:pt idx="17">
                  <c:v>8312</c:v>
                </c:pt>
                <c:pt idx="18">
                  <c:v>8155</c:v>
                </c:pt>
                <c:pt idx="19">
                  <c:v>7627</c:v>
                </c:pt>
                <c:pt idx="20">
                  <c:v>1255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D6-44EC-A321-8760A8FCF3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200640"/>
        <c:axId val="63214720"/>
      </c:barChart>
      <c:catAx>
        <c:axId val="63200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3214720"/>
        <c:crosses val="autoZero"/>
        <c:auto val="1"/>
        <c:lblAlgn val="ctr"/>
        <c:lblOffset val="100"/>
        <c:noMultiLvlLbl val="0"/>
      </c:catAx>
      <c:valAx>
        <c:axId val="63214720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63200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20833333333396"/>
          <c:y val="7.7595201631437183E-2"/>
          <c:w val="0.60208333333333364"/>
          <c:h val="0.6915109802010905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33674/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56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50-4CCF-9A13-586D4027CF9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14789/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44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50-4CCF-9A13-586D4027CF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'Shërbimet stomatologjike'!$X$10:$X$11</c:f>
              <c:strCache>
                <c:ptCount val="2"/>
                <c:pt idx="0">
                  <c:v>Vizitë e parë stomatologjike</c:v>
                </c:pt>
                <c:pt idx="1">
                  <c:v>Vizite kontrolluese</c:v>
                </c:pt>
              </c:strCache>
            </c:strRef>
          </c:cat>
          <c:val>
            <c:numRef>
              <c:f>'Shërbimet stomatologjike'!$Y$10:$Y$11</c:f>
              <c:numCache>
                <c:formatCode>General</c:formatCode>
                <c:ptCount val="2"/>
                <c:pt idx="0">
                  <c:v>53744</c:v>
                </c:pt>
                <c:pt idx="1">
                  <c:v>29989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50-4CCF-9A13-586D4027CF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4957056"/>
        <c:axId val="64995712"/>
      </c:barChart>
      <c:catAx>
        <c:axId val="6495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64995712"/>
        <c:crosses val="autoZero"/>
        <c:auto val="1"/>
        <c:lblAlgn val="ctr"/>
        <c:lblOffset val="100"/>
        <c:noMultiLvlLbl val="0"/>
      </c:catAx>
      <c:valAx>
        <c:axId val="649957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64957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'Totali-1,2,3'!$AA$33:$AA$38</c:f>
              <c:strCache>
                <c:ptCount val="6"/>
                <c:pt idx="0">
                  <c:v>Stomat.përgjithshme</c:v>
                </c:pt>
                <c:pt idx="1">
                  <c:v>Spec.pedodoncisë</c:v>
                </c:pt>
                <c:pt idx="2">
                  <c:v>Spec.ortodoncisë</c:v>
                </c:pt>
                <c:pt idx="3">
                  <c:v>Spec.sëm. së  dhëmbve dhe gojës</c:v>
                </c:pt>
                <c:pt idx="4">
                  <c:v>Spec. Protetikës</c:v>
                </c:pt>
                <c:pt idx="5">
                  <c:v>Spec.kirurgjisë  orale</c:v>
                </c:pt>
              </c:strCache>
            </c:strRef>
          </c:cat>
          <c:val>
            <c:numRef>
              <c:f>'Totali-1,2,3'!$AB$33:$AB$38</c:f>
              <c:numCache>
                <c:formatCode>General</c:formatCode>
                <c:ptCount val="6"/>
                <c:pt idx="0">
                  <c:v>25141</c:v>
                </c:pt>
                <c:pt idx="1">
                  <c:v>14785</c:v>
                </c:pt>
                <c:pt idx="2">
                  <c:v>3205</c:v>
                </c:pt>
                <c:pt idx="3">
                  <c:v>2827</c:v>
                </c:pt>
                <c:pt idx="4">
                  <c:v>1597</c:v>
                </c:pt>
                <c:pt idx="5" formatCode="0">
                  <c:v>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48-4B45-B83D-6C5B25EEFE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5119744"/>
        <c:axId val="65121280"/>
      </c:barChart>
      <c:catAx>
        <c:axId val="65119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65121280"/>
        <c:crosses val="autoZero"/>
        <c:auto val="1"/>
        <c:lblAlgn val="ctr"/>
        <c:lblOffset val="100"/>
        <c:noMultiLvlLbl val="0"/>
      </c:catAx>
      <c:valAx>
        <c:axId val="651212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5119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333333333333343E-2"/>
          <c:y val="4.8611111111111112E-2"/>
          <c:w val="0.8833333333333333"/>
          <c:h val="0.454861111111111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'Totali-1,2,3'!$AD$33:$AD$38</c:f>
              <c:strCache>
                <c:ptCount val="6"/>
                <c:pt idx="0">
                  <c:v>Spec.ortodoncisë</c:v>
                </c:pt>
                <c:pt idx="1">
                  <c:v>Spec.pedodoncise</c:v>
                </c:pt>
                <c:pt idx="2">
                  <c:v>Stomat.përgj</c:v>
                </c:pt>
                <c:pt idx="3">
                  <c:v>Spec.sëm. së  dhëmbve dhe gojës</c:v>
                </c:pt>
                <c:pt idx="4">
                  <c:v>Spec. Protetikës</c:v>
                </c:pt>
                <c:pt idx="5">
                  <c:v>Spec.kirurgji orale</c:v>
                </c:pt>
              </c:strCache>
            </c:strRef>
          </c:cat>
          <c:val>
            <c:numRef>
              <c:f>'Totali-1,2,3'!$AE$33:$AE$38</c:f>
              <c:numCache>
                <c:formatCode>General</c:formatCode>
                <c:ptCount val="6"/>
                <c:pt idx="0">
                  <c:v>13</c:v>
                </c:pt>
                <c:pt idx="1">
                  <c:v>13</c:v>
                </c:pt>
                <c:pt idx="2">
                  <c:v>9</c:v>
                </c:pt>
                <c:pt idx="3">
                  <c:v>6</c:v>
                </c:pt>
                <c:pt idx="4">
                  <c:v>6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46-4D5E-AD2C-08C295E96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70142592"/>
        <c:axId val="70156672"/>
      </c:barChart>
      <c:catAx>
        <c:axId val="7014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0156672"/>
        <c:crosses val="autoZero"/>
        <c:auto val="1"/>
        <c:lblAlgn val="ctr"/>
        <c:lblOffset val="100"/>
        <c:noMultiLvlLbl val="0"/>
      </c:catAx>
      <c:valAx>
        <c:axId val="701566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0142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'Shërbimet stomatologjike'!$W$25:$W$30</c:f>
              <c:strCache>
                <c:ptCount val="6"/>
                <c:pt idx="0">
                  <c:v>Vulosja e fisurave</c:v>
                </c:pt>
                <c:pt idx="1">
                  <c:v>Mënjanimi i depozitimeve të buta</c:v>
                </c:pt>
                <c:pt idx="2">
                  <c:v>Mënjanimi i depozitimeve të forta (Heqja e gurëzve të dhëmbëve me ultratingull)</c:v>
                </c:pt>
                <c:pt idx="3">
                  <c:v>Kiretazha e xhepave paradontal (një dhëmb)</c:v>
                </c:pt>
                <c:pt idx="4">
                  <c:v>Ndërhyrjet operative parodontale</c:v>
                </c:pt>
                <c:pt idx="5">
                  <c:v>Sharitja selsektive në dhëmb (për dhëmb)</c:v>
                </c:pt>
              </c:strCache>
            </c:strRef>
          </c:cat>
          <c:val>
            <c:numRef>
              <c:f>'Shërbimet stomatologjike'!$X$25:$X$30</c:f>
              <c:numCache>
                <c:formatCode>General</c:formatCode>
                <c:ptCount val="6"/>
                <c:pt idx="0">
                  <c:v>108</c:v>
                </c:pt>
                <c:pt idx="1">
                  <c:v>1893</c:v>
                </c:pt>
                <c:pt idx="2">
                  <c:v>1996</c:v>
                </c:pt>
                <c:pt idx="3">
                  <c:v>782</c:v>
                </c:pt>
                <c:pt idx="4">
                  <c:v>12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DC-4852-B11C-00BD770417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0262784"/>
        <c:axId val="70264320"/>
      </c:barChart>
      <c:catAx>
        <c:axId val="7026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0264320"/>
        <c:crosses val="autoZero"/>
        <c:auto val="1"/>
        <c:lblAlgn val="ctr"/>
        <c:lblOffset val="100"/>
        <c:noMultiLvlLbl val="0"/>
      </c:catAx>
      <c:valAx>
        <c:axId val="702643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262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'Shërbimet stomatologjike'!$W$34:$W$40</c:f>
              <c:strCache>
                <c:ptCount val="7"/>
                <c:pt idx="0">
                  <c:v>Nxjerrja e dhëmbit</c:v>
                </c:pt>
                <c:pt idx="1">
                  <c:v>Nxjerrja e dhmëbit në mënyrë operative</c:v>
                </c:pt>
                <c:pt idx="2">
                  <c:v>Incizioni intra dhe extra oral</c:v>
                </c:pt>
                <c:pt idx="3">
                  <c:v>Amputimi dhe hemiseksioni i rrënjës së dhëmbit</c:v>
                </c:pt>
                <c:pt idx="4">
                  <c:v>Apikotomia </c:v>
                </c:pt>
                <c:pt idx="5">
                  <c:v>Plastika e sinusit</c:v>
                </c:pt>
                <c:pt idx="6">
                  <c:v>Frenektomia </c:v>
                </c:pt>
              </c:strCache>
            </c:strRef>
          </c:cat>
          <c:val>
            <c:numRef>
              <c:f>'Shërbimet stomatologjike'!$X$34:$X$40</c:f>
              <c:numCache>
                <c:formatCode>General</c:formatCode>
                <c:ptCount val="7"/>
                <c:pt idx="0">
                  <c:v>7173</c:v>
                </c:pt>
                <c:pt idx="1">
                  <c:v>44</c:v>
                </c:pt>
                <c:pt idx="2">
                  <c:v>83</c:v>
                </c:pt>
                <c:pt idx="3">
                  <c:v>27</c:v>
                </c:pt>
                <c:pt idx="4">
                  <c:v>75</c:v>
                </c:pt>
                <c:pt idx="5">
                  <c:v>110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6C-4C88-B30F-8B9D80D78A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0288896"/>
        <c:axId val="70290432"/>
      </c:barChart>
      <c:catAx>
        <c:axId val="7028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0290432"/>
        <c:crosses val="autoZero"/>
        <c:auto val="1"/>
        <c:lblAlgn val="ctr"/>
        <c:lblOffset val="100"/>
        <c:noMultiLvlLbl val="0"/>
      </c:catAx>
      <c:valAx>
        <c:axId val="70290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288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'Shërbimet stomatologjike'!$W$47:$W$54</c:f>
              <c:strCache>
                <c:ptCount val="8"/>
                <c:pt idx="0">
                  <c:v>Proteza totale prej rezinës</c:v>
                </c:pt>
                <c:pt idx="1">
                  <c:v>Riparimi i protezës (ngjitja)</c:v>
                </c:pt>
                <c:pt idx="2">
                  <c:v>Marrja e mases anatomike</c:v>
                </c:pt>
                <c:pt idx="3">
                  <c:v>Planifikimi i terapise ortodontike</c:v>
                </c:pt>
                <c:pt idx="4">
                  <c:v>Aparati ortodontik aktiv</c:v>
                </c:pt>
                <c:pt idx="5">
                  <c:v>Readaptimi terapeutik i aparatit mobil</c:v>
                </c:pt>
                <c:pt idx="6">
                  <c:v>Riparimi i aparatit ortodontik</c:v>
                </c:pt>
                <c:pt idx="7">
                  <c:v>Aparati retensional-pozicioneri</c:v>
                </c:pt>
              </c:strCache>
            </c:strRef>
          </c:cat>
          <c:val>
            <c:numRef>
              <c:f>'Shërbimet stomatologjike'!$X$47:$X$54</c:f>
              <c:numCache>
                <c:formatCode>General</c:formatCode>
                <c:ptCount val="8"/>
                <c:pt idx="0">
                  <c:v>113</c:v>
                </c:pt>
                <c:pt idx="1">
                  <c:v>128</c:v>
                </c:pt>
                <c:pt idx="2">
                  <c:v>2900</c:v>
                </c:pt>
                <c:pt idx="3">
                  <c:v>216</c:v>
                </c:pt>
                <c:pt idx="4">
                  <c:v>211</c:v>
                </c:pt>
                <c:pt idx="5">
                  <c:v>910</c:v>
                </c:pt>
                <c:pt idx="6">
                  <c:v>76</c:v>
                </c:pt>
                <c:pt idx="7">
                  <c:v>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53-4E99-9DB2-C093E64611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0309376"/>
        <c:axId val="70310912"/>
      </c:barChart>
      <c:catAx>
        <c:axId val="7030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0310912"/>
        <c:crosses val="autoZero"/>
        <c:auto val="1"/>
        <c:lblAlgn val="ctr"/>
        <c:lblOffset val="100"/>
        <c:noMultiLvlLbl val="0"/>
      </c:catAx>
      <c:valAx>
        <c:axId val="70310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309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996128663371598"/>
          <c:y val="2.4711916892956716E-2"/>
          <c:w val="0.48052917436809284"/>
          <c:h val="0.95057616621408669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4728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1A-4B14-A883-95FBFB0E226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15121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1A-4B14-A883-95FBFB0E2262}"/>
                </c:ext>
              </c:extLst>
            </c:dLbl>
            <c:dLbl>
              <c:idx val="2"/>
              <c:layout>
                <c:manualLayout>
                  <c:x val="2.4500064663820431E-2"/>
                  <c:y val="3.612680592017559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417174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1A-4B14-A883-95FBFB0E22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shërbimeve'!$B$41:$B$43</c:f>
              <c:strCache>
                <c:ptCount val="3"/>
                <c:pt idx="0">
                  <c:v>Eho </c:v>
                </c:pt>
                <c:pt idx="1">
                  <c:v>Ekzaminime radiologjike</c:v>
                </c:pt>
                <c:pt idx="2">
                  <c:v>Analiza laboratorike</c:v>
                </c:pt>
              </c:strCache>
            </c:strRef>
          </c:cat>
          <c:val>
            <c:numRef>
              <c:f>'Totali i të gjitha shërbimeve'!$C$41:$C$43</c:f>
              <c:numCache>
                <c:formatCode>General</c:formatCode>
                <c:ptCount val="3"/>
                <c:pt idx="0">
                  <c:v>11263</c:v>
                </c:pt>
                <c:pt idx="1">
                  <c:v>28059</c:v>
                </c:pt>
                <c:pt idx="2">
                  <c:v>760444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1A-4B14-A883-95FBFB0E22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5947008"/>
        <c:axId val="75956992"/>
      </c:barChart>
      <c:catAx>
        <c:axId val="75947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5956992"/>
        <c:crosses val="autoZero"/>
        <c:auto val="1"/>
        <c:lblAlgn val="ctr"/>
        <c:lblOffset val="100"/>
        <c:noMultiLvlLbl val="0"/>
      </c:catAx>
      <c:valAx>
        <c:axId val="759569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75947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Laboratoriumi!$AA$9:$AA$26</c:f>
              <c:strCache>
                <c:ptCount val="18"/>
                <c:pt idx="0">
                  <c:v>QKMF</c:v>
                </c:pt>
                <c:pt idx="1">
                  <c:v>QMF-5</c:v>
                </c:pt>
                <c:pt idx="2">
                  <c:v>QMF-1</c:v>
                </c:pt>
                <c:pt idx="3">
                  <c:v>QMF-6</c:v>
                </c:pt>
                <c:pt idx="4">
                  <c:v>QMF-4</c:v>
                </c:pt>
                <c:pt idx="5">
                  <c:v>QMF-3</c:v>
                </c:pt>
                <c:pt idx="6">
                  <c:v>QMF-2</c:v>
                </c:pt>
                <c:pt idx="7">
                  <c:v>QMF- Hajvali</c:v>
                </c:pt>
                <c:pt idx="8">
                  <c:v>QMF- Mat</c:v>
                </c:pt>
                <c:pt idx="9">
                  <c:v>DAT</c:v>
                </c:pt>
                <c:pt idx="10">
                  <c:v>QMF-Besi</c:v>
                </c:pt>
                <c:pt idx="11">
                  <c:v>QMF-7</c:v>
                </c:pt>
                <c:pt idx="12">
                  <c:v>QMF8</c:v>
                </c:pt>
                <c:pt idx="13">
                  <c:v>QMF10</c:v>
                </c:pt>
                <c:pt idx="14">
                  <c:v>QMF -Mati 1</c:v>
                </c:pt>
                <c:pt idx="15">
                  <c:v>QMF9</c:v>
                </c:pt>
                <c:pt idx="16">
                  <c:v>QMG</c:v>
                </c:pt>
                <c:pt idx="17">
                  <c:v>QMF-11</c:v>
                </c:pt>
              </c:strCache>
            </c:strRef>
          </c:cat>
          <c:val>
            <c:numRef>
              <c:f>Laboratoriumi!$AB$9:$AB$26</c:f>
              <c:numCache>
                <c:formatCode>0</c:formatCode>
                <c:ptCount val="18"/>
                <c:pt idx="0">
                  <c:v>80.521739130434526</c:v>
                </c:pt>
                <c:pt idx="1">
                  <c:v>38.384615384615344</c:v>
                </c:pt>
                <c:pt idx="2">
                  <c:v>31.5</c:v>
                </c:pt>
                <c:pt idx="3">
                  <c:v>21.652173913043491</c:v>
                </c:pt>
                <c:pt idx="4">
                  <c:v>18</c:v>
                </c:pt>
                <c:pt idx="5">
                  <c:v>16.538461538461529</c:v>
                </c:pt>
                <c:pt idx="6">
                  <c:v>13.54545454545455</c:v>
                </c:pt>
                <c:pt idx="7">
                  <c:v>10.64</c:v>
                </c:pt>
                <c:pt idx="8">
                  <c:v>11.111111111111091</c:v>
                </c:pt>
                <c:pt idx="9">
                  <c:v>10.625</c:v>
                </c:pt>
                <c:pt idx="10">
                  <c:v>11</c:v>
                </c:pt>
                <c:pt idx="11">
                  <c:v>9.5</c:v>
                </c:pt>
                <c:pt idx="12">
                  <c:v>6.8</c:v>
                </c:pt>
                <c:pt idx="13">
                  <c:v>6.555769230769231</c:v>
                </c:pt>
                <c:pt idx="14">
                  <c:v>6.9411764705882364</c:v>
                </c:pt>
                <c:pt idx="15">
                  <c:v>5.9090909090909092</c:v>
                </c:pt>
                <c:pt idx="16">
                  <c:v>4.2380952380952355</c:v>
                </c:pt>
                <c:pt idx="17">
                  <c:v>3.5750915750915784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B2-4D14-ACE6-A2EE8EB7C3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5989376"/>
        <c:axId val="75990912"/>
      </c:barChart>
      <c:catAx>
        <c:axId val="7598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75990912"/>
        <c:crosses val="autoZero"/>
        <c:auto val="1"/>
        <c:lblAlgn val="ctr"/>
        <c:lblOffset val="100"/>
        <c:noMultiLvlLbl val="0"/>
      </c:catAx>
      <c:valAx>
        <c:axId val="7599091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75989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'Sherbimet e laboratoriumit'!$AQ$10:$AQ$27</c:f>
              <c:strCache>
                <c:ptCount val="18"/>
                <c:pt idx="0">
                  <c:v>Lab. i QKMF</c:v>
                </c:pt>
                <c:pt idx="1">
                  <c:v>Lab. QMF 5</c:v>
                </c:pt>
                <c:pt idx="2">
                  <c:v>Lab. QMF 1</c:v>
                </c:pt>
                <c:pt idx="3">
                  <c:v>Lab. QMF 6</c:v>
                </c:pt>
                <c:pt idx="4">
                  <c:v>Lab. QMF 4</c:v>
                </c:pt>
                <c:pt idx="5">
                  <c:v>Lab. Besi</c:v>
                </c:pt>
                <c:pt idx="6">
                  <c:v>Lab. QMF 2</c:v>
                </c:pt>
                <c:pt idx="7">
                  <c:v>Lab. QMF 3</c:v>
                </c:pt>
                <c:pt idx="8">
                  <c:v>Lab. QMF Hajvali</c:v>
                </c:pt>
                <c:pt idx="9">
                  <c:v>Lab. QMF 7</c:v>
                </c:pt>
                <c:pt idx="10">
                  <c:v>Lab. QMF Mat</c:v>
                </c:pt>
                <c:pt idx="11">
                  <c:v>Lab. QMF 8</c:v>
                </c:pt>
                <c:pt idx="12">
                  <c:v>Lab. QMF 9</c:v>
                </c:pt>
                <c:pt idx="13">
                  <c:v>Lab. QMF Mati 1</c:v>
                </c:pt>
                <c:pt idx="14">
                  <c:v>Lab QMG</c:v>
                </c:pt>
                <c:pt idx="15">
                  <c:v>Lab Dat</c:v>
                </c:pt>
                <c:pt idx="16">
                  <c:v>Lab. QMF 10</c:v>
                </c:pt>
                <c:pt idx="17">
                  <c:v>Lab. QMF 11</c:v>
                </c:pt>
              </c:strCache>
            </c:strRef>
          </c:cat>
          <c:val>
            <c:numRef>
              <c:f>'Sherbimet e laboratoriumit'!$AR$10:$AR$27</c:f>
              <c:numCache>
                <c:formatCode>General</c:formatCode>
                <c:ptCount val="18"/>
                <c:pt idx="0">
                  <c:v>138768</c:v>
                </c:pt>
                <c:pt idx="1">
                  <c:v>61246</c:v>
                </c:pt>
                <c:pt idx="2">
                  <c:v>49726</c:v>
                </c:pt>
                <c:pt idx="3">
                  <c:v>48880</c:v>
                </c:pt>
                <c:pt idx="4">
                  <c:v>21082</c:v>
                </c:pt>
                <c:pt idx="5">
                  <c:v>15276</c:v>
                </c:pt>
                <c:pt idx="6">
                  <c:v>15146</c:v>
                </c:pt>
                <c:pt idx="7">
                  <c:v>15441</c:v>
                </c:pt>
                <c:pt idx="8">
                  <c:v>13756</c:v>
                </c:pt>
                <c:pt idx="9">
                  <c:v>10213</c:v>
                </c:pt>
                <c:pt idx="10">
                  <c:v>7143</c:v>
                </c:pt>
                <c:pt idx="11">
                  <c:v>6953</c:v>
                </c:pt>
                <c:pt idx="12">
                  <c:v>4409</c:v>
                </c:pt>
                <c:pt idx="13">
                  <c:v>3600</c:v>
                </c:pt>
                <c:pt idx="14">
                  <c:v>2903</c:v>
                </c:pt>
                <c:pt idx="15">
                  <c:v>1342</c:v>
                </c:pt>
                <c:pt idx="16">
                  <c:v>1200</c:v>
                </c:pt>
                <c:pt idx="17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03-4C4F-8376-3D335A9955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0247936"/>
        <c:axId val="70249472"/>
      </c:barChart>
      <c:catAx>
        <c:axId val="7024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0249472"/>
        <c:crosses val="autoZero"/>
        <c:auto val="1"/>
        <c:lblAlgn val="ctr"/>
        <c:lblOffset val="100"/>
        <c:noMultiLvlLbl val="0"/>
      </c:catAx>
      <c:valAx>
        <c:axId val="702494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247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0DC1-4591-A215-8F026B988735}"/>
              </c:ext>
            </c:extLst>
          </c:dPt>
          <c:dLbls>
            <c:dLbl>
              <c:idx val="0"/>
              <c:layout>
                <c:manualLayout>
                  <c:x val="3.333333333333334E-2"/>
                  <c:y val="-6.9444444444444434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007CA8"/>
                        </a:solidFill>
                      </a:rPr>
                      <a:t>417174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C1-4591-A215-8F026B988735}"/>
                </c:ext>
              </c:extLst>
            </c:dLbl>
            <c:dLbl>
              <c:idx val="1"/>
              <c:layout>
                <c:manualLayout>
                  <c:x val="5.4166666666666904E-2"/>
                  <c:y val="-6.0185185185185147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62337</a:t>
                    </a:r>
                    <a:r>
                      <a:rPr lang="en-US" dirty="0"/>
                      <a:t>  15</a:t>
                    </a:r>
                    <a:r>
                      <a:rPr lang="en-US" sz="160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C1-4591-A215-8F026B9887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3200" b="1" i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'Lab. Ptologjik'!$M$539:$M$540</c:f>
              <c:strCache>
                <c:ptCount val="2"/>
                <c:pt idx="0">
                  <c:v>Analiz laboratorike</c:v>
                </c:pt>
                <c:pt idx="1">
                  <c:v>vlerat patologjike</c:v>
                </c:pt>
              </c:strCache>
            </c:strRef>
          </c:cat>
          <c:val>
            <c:numRef>
              <c:f>'Lab. Ptologjik'!$N$539:$N$540</c:f>
              <c:numCache>
                <c:formatCode>General</c:formatCode>
                <c:ptCount val="2"/>
                <c:pt idx="0">
                  <c:v>343598</c:v>
                </c:pt>
                <c:pt idx="1">
                  <c:v>74364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C1-4591-A215-8F026B9887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951744"/>
        <c:axId val="33953280"/>
      </c:barChart>
      <c:catAx>
        <c:axId val="33951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sq-AL" sz="2800" b="1" i="1"/>
            </a:pPr>
            <a:endParaRPr lang="en-US"/>
          </a:p>
        </c:txPr>
        <c:crossAx val="33953280"/>
        <c:crosses val="autoZero"/>
        <c:auto val="1"/>
        <c:lblAlgn val="ctr"/>
        <c:lblOffset val="100"/>
        <c:noMultiLvlLbl val="0"/>
      </c:catAx>
      <c:valAx>
        <c:axId val="339532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3951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650285774666911E-3"/>
                  <c:y val="9.57977556002294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-3</a:t>
                    </a:r>
                    <a:r>
                      <a:rPr 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D50-43EA-98C5-0197BCBE1988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</a:t>
                    </a:r>
                    <a:r>
                      <a:rPr lang="en-US" sz="1200" b="1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D50-43EA-98C5-0197BCBE1988}"/>
                </c:ext>
              </c:extLst>
            </c:dLbl>
            <c:dLbl>
              <c:idx val="2"/>
              <c:layout>
                <c:manualLayout>
                  <c:x val="5.2750476291111518E-3"/>
                  <c:y val="0.1149573067202754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D50-43EA-98C5-0197BCBE1988}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-15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D50-43EA-98C5-0197BCBE1988}"/>
                </c:ext>
              </c:extLst>
            </c:dLbl>
            <c:dLbl>
              <c:idx val="4"/>
              <c:layout>
                <c:manualLayout>
                  <c:x val="5.2750476291111136E-3"/>
                  <c:y val="0.183080155147105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-12%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D50-43EA-98C5-0197BCBE1988}"/>
                </c:ext>
              </c:extLst>
            </c:dLbl>
            <c:dLbl>
              <c:idx val="5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-20%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D50-43EA-98C5-0197BCBE1988}"/>
                </c:ext>
              </c:extLst>
            </c:dLbl>
            <c:dLbl>
              <c:idx val="6"/>
              <c:layout>
                <c:manualLayout>
                  <c:x val="-6.3300571549333821E-3"/>
                  <c:y val="7.663820448018368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D50-43EA-98C5-0197BCBE1988}"/>
                </c:ext>
              </c:extLst>
            </c:dLbl>
            <c:dLbl>
              <c:idx val="7"/>
              <c:layout>
                <c:manualLayout>
                  <c:x val="2.1100190516444607E-3"/>
                  <c:y val="0.117086145733613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D50-43EA-98C5-0197BCBE1988}"/>
                </c:ext>
              </c:extLst>
            </c:dLbl>
            <c:dLbl>
              <c:idx val="8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D50-43EA-98C5-0197BCBE1988}"/>
                </c:ext>
              </c:extLst>
            </c:dLbl>
            <c:dLbl>
              <c:idx val="9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D50-43EA-98C5-0197BCBE1988}"/>
                </c:ext>
              </c:extLst>
            </c:dLbl>
            <c:dLbl>
              <c:idx val="1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D50-43EA-98C5-0197BCBE1988}"/>
                </c:ext>
              </c:extLst>
            </c:dLbl>
            <c:dLbl>
              <c:idx val="1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D50-43EA-98C5-0197BCBE1988}"/>
                </c:ext>
              </c:extLst>
            </c:dLbl>
            <c:dLbl>
              <c:idx val="1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DD50-43EA-98C5-0197BCBE1988}"/>
                </c:ext>
              </c:extLst>
            </c:dLbl>
            <c:dLbl>
              <c:idx val="13"/>
              <c:layout>
                <c:manualLayout>
                  <c:x val="-2.1100190516443835E-3"/>
                  <c:y val="8.08958825068605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D50-43EA-98C5-0197BCBE1988}"/>
                </c:ext>
              </c:extLst>
            </c:dLbl>
            <c:dLbl>
              <c:idx val="14"/>
              <c:layout>
                <c:manualLayout>
                  <c:x val="5.2750476291111518E-3"/>
                  <c:y val="7.238052645350674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D50-43EA-98C5-0197BCBE1988}"/>
                </c:ext>
              </c:extLst>
            </c:dLbl>
            <c:dLbl>
              <c:idx val="15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DD50-43EA-98C5-0197BCBE1988}"/>
                </c:ext>
              </c:extLst>
            </c:dLbl>
            <c:dLbl>
              <c:idx val="17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D50-43EA-98C5-0197BCBE1988}"/>
                </c:ext>
              </c:extLst>
            </c:dLbl>
            <c:dLbl>
              <c:idx val="18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DD50-43EA-98C5-0197BCBE1988}"/>
                </c:ext>
              </c:extLst>
            </c:dLbl>
            <c:dLbl>
              <c:idx val="19"/>
              <c:layout>
                <c:manualLayout>
                  <c:x val="-5.2750476291111518E-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 dirty="0" smtClean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1.5</a:t>
                    </a:r>
                    <a:r>
                      <a:rPr lang="en-US" sz="1200" b="1" dirty="0" smtClean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sz="1200" b="1" dirty="0">
                      <a:solidFill>
                        <a:srgbClr val="00B05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14-DD50-43EA-98C5-0197BCBE1988}"/>
                </c:ext>
              </c:extLst>
            </c:dLbl>
            <c:dLbl>
              <c:idx val="20"/>
              <c:layout>
                <c:manualLayout>
                  <c:x val="2.1100190516444607E-3"/>
                  <c:y val="8.941123856021421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D50-43EA-98C5-0197BCBE19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00B05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shërbimeve'!$M$9:$M$29</c:f>
              <c:strCache>
                <c:ptCount val="21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QMF7</c:v>
                </c:pt>
                <c:pt idx="8">
                  <c:v>QMF8</c:v>
                </c:pt>
                <c:pt idx="9">
                  <c:v>QMF9</c:v>
                </c:pt>
                <c:pt idx="10">
                  <c:v>QMF10</c:v>
                </c:pt>
                <c:pt idx="11">
                  <c:v>QMF11</c:v>
                </c:pt>
                <c:pt idx="12">
                  <c:v>QMF Hajvali</c:v>
                </c:pt>
                <c:pt idx="13">
                  <c:v>QMF Besi </c:v>
                </c:pt>
                <c:pt idx="14">
                  <c:v>QMF Mat</c:v>
                </c:pt>
                <c:pt idx="15">
                  <c:v>QMF Mati I</c:v>
                </c:pt>
                <c:pt idx="16">
                  <c:v>AMF e Studentëve</c:v>
                </c:pt>
                <c:pt idx="17">
                  <c:v>AMF Fshatërave</c:v>
                </c:pt>
                <c:pt idx="18">
                  <c:v>Stomatologji</c:v>
                </c:pt>
                <c:pt idx="19">
                  <c:v>Laborator</c:v>
                </c:pt>
                <c:pt idx="20">
                  <c:v>Radiologji</c:v>
                </c:pt>
              </c:strCache>
            </c:strRef>
          </c:cat>
          <c:val>
            <c:numRef>
              <c:f>'Totali i të gjitha shërbimeve'!$N$9:$N$29</c:f>
              <c:numCache>
                <c:formatCode>General</c:formatCode>
                <c:ptCount val="21"/>
                <c:pt idx="0">
                  <c:v>-3</c:v>
                </c:pt>
                <c:pt idx="1">
                  <c:v>10</c:v>
                </c:pt>
                <c:pt idx="2">
                  <c:v>-4</c:v>
                </c:pt>
                <c:pt idx="3">
                  <c:v>-40</c:v>
                </c:pt>
                <c:pt idx="4">
                  <c:v>-12</c:v>
                </c:pt>
                <c:pt idx="5">
                  <c:v>-20</c:v>
                </c:pt>
                <c:pt idx="6">
                  <c:v>-1</c:v>
                </c:pt>
                <c:pt idx="7">
                  <c:v>-6</c:v>
                </c:pt>
                <c:pt idx="8">
                  <c:v>3</c:v>
                </c:pt>
                <c:pt idx="9">
                  <c:v>16</c:v>
                </c:pt>
                <c:pt idx="10">
                  <c:v>1</c:v>
                </c:pt>
                <c:pt idx="11">
                  <c:v>15</c:v>
                </c:pt>
                <c:pt idx="12">
                  <c:v>7</c:v>
                </c:pt>
                <c:pt idx="13">
                  <c:v>-1</c:v>
                </c:pt>
                <c:pt idx="14">
                  <c:v>-1</c:v>
                </c:pt>
                <c:pt idx="15">
                  <c:v>9</c:v>
                </c:pt>
                <c:pt idx="16">
                  <c:v>0</c:v>
                </c:pt>
                <c:pt idx="17">
                  <c:v>38</c:v>
                </c:pt>
                <c:pt idx="18">
                  <c:v>4</c:v>
                </c:pt>
                <c:pt idx="19">
                  <c:v>2</c:v>
                </c:pt>
                <c:pt idx="20">
                  <c:v>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50-43EA-98C5-0197BCBE19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593856"/>
        <c:axId val="63628416"/>
      </c:barChart>
      <c:catAx>
        <c:axId val="6359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3628416"/>
        <c:crosses val="autoZero"/>
        <c:auto val="1"/>
        <c:lblAlgn val="ctr"/>
        <c:lblOffset val="100"/>
        <c:noMultiLvlLbl val="0"/>
      </c:catAx>
      <c:valAx>
        <c:axId val="636284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593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416666666666724E-2"/>
          <c:y val="4.8611111111111112E-2"/>
          <c:w val="0.88124999999999998"/>
          <c:h val="0.652777777777778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E0-4DBA-8370-2654DE056D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29C68D0-DF78-4212-889E-9E56E3F9B891}" type="VALUE">
                      <a:rPr lang="en-US" smtClean="0"/>
                      <a:pPr/>
                      <a:t>[VALUE]</a:t>
                    </a:fld>
                    <a:r>
                      <a:rPr lang="en-US" sz="11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7E0-4DBA-8370-2654DE056D3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14B3EE4-EB57-496C-B18D-B72E34E67D70}" type="VALUE">
                      <a:rPr lang="en-US" smtClean="0"/>
                      <a:pPr/>
                      <a:t>[VALUE]</a:t>
                    </a:fld>
                    <a:r>
                      <a:rPr lang="en-US" sz="14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7E0-4DBA-8370-2654DE056D3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54EF3BF-7BC8-4F42-9B2D-25DE4386A636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7E0-4DBA-8370-2654DE056D3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4FBADFA-58C5-491C-9E46-3CA2878F2DD5}" type="VALUE">
                      <a:rPr lang="en-US" smtClean="0"/>
                      <a:pPr/>
                      <a:t>[VALUE]</a:t>
                    </a:fld>
                    <a:r>
                      <a:rPr lang="en-US" sz="120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7E0-4DBA-8370-2654DE056D3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1631E34-2E66-4934-B21E-B1DB6CC1D5C7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7E0-4DBA-8370-2654DE056D3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754B7054-4A2D-4C35-AB68-41D852458563}" type="VALUE">
                      <a:rPr lang="en-US" sz="2000" smtClean="0"/>
                      <a:pPr/>
                      <a:t>[VALUE]</a:t>
                    </a:fld>
                    <a:r>
                      <a:rPr lang="en-US" sz="16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7E0-4DBA-8370-2654DE056D3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ABA3BA64-AE62-48C1-8EEF-5515980CC745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7E0-4DBA-8370-2654DE056D3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BBB5F53F-BA5B-49B4-BC2B-902E88C954C5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7E0-4DBA-8370-2654DE056D3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1697F46-17D2-4AA7-BF3A-1E541838803C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7E0-4DBA-8370-2654DE056D36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F9A90951-646B-4CD6-865D-EAF24F43C26A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7E0-4DBA-8370-2654DE056D3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E41BB20A-1788-4E10-97FF-73BA663E84F9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7E0-4DBA-8370-2654DE056D36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40717874-308F-4A76-B469-9C922C7DB89A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77E0-4DBA-8370-2654DE056D36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8E570DF7-E434-4C70-BB5D-CEB1369F493C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7E0-4DBA-8370-2654DE056D36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D36DD34E-956A-4E2B-AEBC-175BB43D6A72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77E0-4DBA-8370-2654DE056D36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F063C3A7-BA44-44E8-A40D-0EC8DBCAC5EA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77E0-4DBA-8370-2654DE056D36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D00F2ACC-C7B3-41B4-81EB-A521164513A6}" type="VALUE">
                      <a:rPr lang="en-US" smtClean="0"/>
                      <a:pPr/>
                      <a:t>[VALUE]</a:t>
                    </a:fld>
                    <a:r>
                      <a:rPr lang="en-US" sz="120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77E0-4DBA-8370-2654DE056D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'Sherbimet e laboratoriumit'!$AT$10:$AT$27</c:f>
              <c:strCache>
                <c:ptCount val="18"/>
                <c:pt idx="0">
                  <c:v>Lab. i QKMF</c:v>
                </c:pt>
                <c:pt idx="1">
                  <c:v>Lab QMG</c:v>
                </c:pt>
                <c:pt idx="2">
                  <c:v>Lab Dat</c:v>
                </c:pt>
                <c:pt idx="3">
                  <c:v>Lab. QMF 1</c:v>
                </c:pt>
                <c:pt idx="4">
                  <c:v>Lab. QMF 2</c:v>
                </c:pt>
                <c:pt idx="5">
                  <c:v>Lab. QMF 3</c:v>
                </c:pt>
                <c:pt idx="6">
                  <c:v>Lab. QMF 4</c:v>
                </c:pt>
                <c:pt idx="7">
                  <c:v>Lab. QMF 5</c:v>
                </c:pt>
                <c:pt idx="8">
                  <c:v>Lab. QMF 6</c:v>
                </c:pt>
                <c:pt idx="9">
                  <c:v>Lab. QMF 7</c:v>
                </c:pt>
                <c:pt idx="10">
                  <c:v>Lab. QMF 8</c:v>
                </c:pt>
                <c:pt idx="11">
                  <c:v>Lab. QMF 9</c:v>
                </c:pt>
                <c:pt idx="12">
                  <c:v>Lab. QMF 10</c:v>
                </c:pt>
                <c:pt idx="13">
                  <c:v>Lab. QMF 11</c:v>
                </c:pt>
                <c:pt idx="14">
                  <c:v>Lab. QMF Mat</c:v>
                </c:pt>
                <c:pt idx="15">
                  <c:v>Lab. QMF Mati 1</c:v>
                </c:pt>
                <c:pt idx="16">
                  <c:v>Lab. Besi</c:v>
                </c:pt>
                <c:pt idx="17">
                  <c:v>Lab. QMF Hajvali</c:v>
                </c:pt>
              </c:strCache>
            </c:strRef>
          </c:cat>
          <c:val>
            <c:numRef>
              <c:f>'Sherbimet e laboratoriumit'!$AU$10:$AU$27</c:f>
              <c:numCache>
                <c:formatCode>0</c:formatCode>
                <c:ptCount val="18"/>
                <c:pt idx="0">
                  <c:v>17.327481840193702</c:v>
                </c:pt>
                <c:pt idx="1">
                  <c:v>26.527570789865873</c:v>
                </c:pt>
                <c:pt idx="2">
                  <c:v>42.990010334137175</c:v>
                </c:pt>
                <c:pt idx="3">
                  <c:v>14.099263966536618</c:v>
                </c:pt>
                <c:pt idx="4">
                  <c:v>15.14591311237289</c:v>
                </c:pt>
                <c:pt idx="5">
                  <c:v>19.953370895667355</c:v>
                </c:pt>
                <c:pt idx="6">
                  <c:v>16.288777155867539</c:v>
                </c:pt>
                <c:pt idx="7">
                  <c:v>6.4510335368840419</c:v>
                </c:pt>
                <c:pt idx="8">
                  <c:v>13.813420621931266</c:v>
                </c:pt>
                <c:pt idx="9">
                  <c:v>9.2724958386370524</c:v>
                </c:pt>
                <c:pt idx="10">
                  <c:v>21.97612541349061</c:v>
                </c:pt>
                <c:pt idx="11">
                  <c:v>18.348831934679062</c:v>
                </c:pt>
                <c:pt idx="12">
                  <c:v>19.083333333333265</c:v>
                </c:pt>
                <c:pt idx="13">
                  <c:v>0</c:v>
                </c:pt>
                <c:pt idx="14">
                  <c:v>20.859582808343802</c:v>
                </c:pt>
                <c:pt idx="15">
                  <c:v>18.861111111111111</c:v>
                </c:pt>
                <c:pt idx="16">
                  <c:v>7.5870646766169019</c:v>
                </c:pt>
                <c:pt idx="17">
                  <c:v>24.16400116312883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D3-436D-A1E4-789B6D22D2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76128640"/>
        <c:axId val="76130176"/>
      </c:barChart>
      <c:catAx>
        <c:axId val="7612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6130176"/>
        <c:crosses val="autoZero"/>
        <c:auto val="1"/>
        <c:lblAlgn val="ctr"/>
        <c:lblOffset val="100"/>
        <c:noMultiLvlLbl val="0"/>
      </c:catAx>
      <c:valAx>
        <c:axId val="76130176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76128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Totali!$Y$6:$Y$10</c:f>
              <c:strCache>
                <c:ptCount val="5"/>
                <c:pt idx="0">
                  <c:v>RTG Stomatologji</c:v>
                </c:pt>
                <c:pt idx="1">
                  <c:v>RTG QMF 5  </c:v>
                </c:pt>
                <c:pt idx="2">
                  <c:v>RTG QKMF</c:v>
                </c:pt>
                <c:pt idx="3">
                  <c:v>RTG.DAT.</c:v>
                </c:pt>
                <c:pt idx="4">
                  <c:v>RTG QMF 4 </c:v>
                </c:pt>
              </c:strCache>
            </c:strRef>
          </c:cat>
          <c:val>
            <c:numRef>
              <c:f>Totali!$Z$6:$Z$10</c:f>
              <c:numCache>
                <c:formatCode>General</c:formatCode>
                <c:ptCount val="5"/>
                <c:pt idx="0">
                  <c:v>3816</c:v>
                </c:pt>
                <c:pt idx="1">
                  <c:v>3678</c:v>
                </c:pt>
                <c:pt idx="2">
                  <c:v>3357</c:v>
                </c:pt>
                <c:pt idx="3">
                  <c:v>2094</c:v>
                </c:pt>
                <c:pt idx="4">
                  <c:v>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B8-4E0F-91FC-41A50D68BB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6429184"/>
        <c:axId val="76430720"/>
      </c:barChart>
      <c:catAx>
        <c:axId val="7642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6430720"/>
        <c:crosses val="autoZero"/>
        <c:auto val="1"/>
        <c:lblAlgn val="ctr"/>
        <c:lblOffset val="100"/>
        <c:noMultiLvlLbl val="0"/>
      </c:catAx>
      <c:valAx>
        <c:axId val="76430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6429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Totali!$AA$6:$AA$10</c:f>
              <c:strCache>
                <c:ptCount val="5"/>
                <c:pt idx="0">
                  <c:v>RTG Stomatologji</c:v>
                </c:pt>
                <c:pt idx="1">
                  <c:v>RTG QMF 5  </c:v>
                </c:pt>
                <c:pt idx="2">
                  <c:v>RTG QKMF</c:v>
                </c:pt>
                <c:pt idx="3">
                  <c:v>RTG.DAT.</c:v>
                </c:pt>
                <c:pt idx="4">
                  <c:v>RTG QMF 4 </c:v>
                </c:pt>
              </c:strCache>
            </c:strRef>
          </c:cat>
          <c:val>
            <c:numRef>
              <c:f>Totali!$AB$6:$AB$10</c:f>
              <c:numCache>
                <c:formatCode>0</c:formatCode>
                <c:ptCount val="5"/>
                <c:pt idx="0">
                  <c:v>30.285714285714224</c:v>
                </c:pt>
                <c:pt idx="1">
                  <c:v>29.19047619047619</c:v>
                </c:pt>
                <c:pt idx="2">
                  <c:v>26.642857142857171</c:v>
                </c:pt>
                <c:pt idx="3">
                  <c:v>16.619047619047631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DC-44CD-AAC6-5F70961B5D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6478336"/>
        <c:axId val="76479872"/>
      </c:barChart>
      <c:catAx>
        <c:axId val="7647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6479872"/>
        <c:crosses val="autoZero"/>
        <c:auto val="1"/>
        <c:lblAlgn val="ctr"/>
        <c:lblOffset val="100"/>
        <c:noMultiLvlLbl val="0"/>
      </c:catAx>
      <c:valAx>
        <c:axId val="7647987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76478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shërbimeve'!$V$7:$V$16</c:f>
              <c:strCache>
                <c:ptCount val="10"/>
                <c:pt idx="0">
                  <c:v> Craniogrami</c:v>
                </c:pt>
                <c:pt idx="1">
                  <c:v>Rtg. e Selae Turcica</c:v>
                </c:pt>
                <c:pt idx="2">
                  <c:v>Rtg. e sinusve paranazale </c:v>
                </c:pt>
                <c:pt idx="3">
                  <c:v>Rtg.e kockës mastoideale sipas Schyler-it</c:v>
                </c:pt>
                <c:pt idx="4">
                  <c:v>Rtg.eboshtit kurizor (segmenti I qafës)</c:v>
                </c:pt>
                <c:pt idx="5">
                  <c:v>Rtg boshtit kurizor (segmenti krahnorit)</c:v>
                </c:pt>
                <c:pt idx="6">
                  <c:v>Rtg boshtit kurizor pjesa e shpindes(segmenti lumbo Sacral))</c:v>
                </c:pt>
                <c:pt idx="7">
                  <c:v>Rtg e krahnorit(toraxit)</c:v>
                </c:pt>
                <c:pt idx="8">
                  <c:v>Rtg e gjysmës së krahnorit m.,d.(hemitoraxit)</c:v>
                </c:pt>
                <c:pt idx="9">
                  <c:v>Rtg e mushkrive (Pulmo)</c:v>
                </c:pt>
              </c:strCache>
            </c:strRef>
          </c:cat>
          <c:val>
            <c:numRef>
              <c:f>'Totali i shërbimeve'!$W$7:$W$16</c:f>
              <c:numCache>
                <c:formatCode>0</c:formatCode>
                <c:ptCount val="10"/>
                <c:pt idx="0">
                  <c:v>17</c:v>
                </c:pt>
                <c:pt idx="1">
                  <c:v>27</c:v>
                </c:pt>
                <c:pt idx="2">
                  <c:v>614</c:v>
                </c:pt>
                <c:pt idx="3">
                  <c:v>31</c:v>
                </c:pt>
                <c:pt idx="4">
                  <c:v>1565</c:v>
                </c:pt>
                <c:pt idx="5">
                  <c:v>586</c:v>
                </c:pt>
                <c:pt idx="6">
                  <c:v>1475</c:v>
                </c:pt>
                <c:pt idx="7">
                  <c:v>95</c:v>
                </c:pt>
                <c:pt idx="8">
                  <c:v>51</c:v>
                </c:pt>
                <c:pt idx="9">
                  <c:v>1489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72-425B-9644-C365E96A68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6491776"/>
        <c:axId val="76538624"/>
      </c:barChart>
      <c:catAx>
        <c:axId val="7649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6538624"/>
        <c:crosses val="autoZero"/>
        <c:auto val="1"/>
        <c:lblAlgn val="ctr"/>
        <c:lblOffset val="100"/>
        <c:noMultiLvlLbl val="0"/>
      </c:catAx>
      <c:valAx>
        <c:axId val="765386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76491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shërbimeve'!$V$17:$V$26</c:f>
              <c:strCache>
                <c:ptCount val="10"/>
                <c:pt idx="0">
                  <c:v>Teleradiografia e zemrës</c:v>
                </c:pt>
                <c:pt idx="1">
                  <c:v>Rtg e kockave të krahut art. humeroscapularis)</c:v>
                </c:pt>
                <c:pt idx="2">
                  <c:v>Rtg e parakrahut (humerusit)</c:v>
                </c:pt>
                <c:pt idx="3">
                  <c:v>Rtg. e brylit (art. cubiti)</c:v>
                </c:pt>
                <c:pt idx="4">
                  <c:v>Rtg e nënbrylit (antebrachi)</c:v>
                </c:pt>
                <c:pt idx="5">
                  <c:v>Rtg.e nyjes së dorës (art. radiocarpalis)</c:v>
                </c:pt>
                <c:pt idx="6">
                  <c:v>Rtg e shuplakave                    (mani, sin ose dex.)</c:v>
                </c:pt>
                <c:pt idx="7">
                  <c:v>Rtg.N.e barkut (tr.abdominal) </c:v>
                </c:pt>
                <c:pt idx="8">
                  <c:v>Rtg. N.i vesahkave dhe rrugëve urinare(Tr. Urinar)</c:v>
                </c:pt>
                <c:pt idx="9">
                  <c:v>Rtg. e kukave ( art. Coxofemoral)</c:v>
                </c:pt>
              </c:strCache>
            </c:strRef>
          </c:cat>
          <c:val>
            <c:numRef>
              <c:f>'Totali i shërbimeve'!$W$17:$W$26</c:f>
              <c:numCache>
                <c:formatCode>0</c:formatCode>
                <c:ptCount val="10"/>
                <c:pt idx="0">
                  <c:v>19</c:v>
                </c:pt>
                <c:pt idx="1">
                  <c:v>268</c:v>
                </c:pt>
                <c:pt idx="2">
                  <c:v>17</c:v>
                </c:pt>
                <c:pt idx="3">
                  <c:v>66</c:v>
                </c:pt>
                <c:pt idx="4">
                  <c:v>18</c:v>
                </c:pt>
                <c:pt idx="5">
                  <c:v>145</c:v>
                </c:pt>
                <c:pt idx="6">
                  <c:v>430</c:v>
                </c:pt>
                <c:pt idx="7">
                  <c:v>6</c:v>
                </c:pt>
                <c:pt idx="8">
                  <c:v>157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DD-4655-A900-7E0F7E5931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7292288"/>
        <c:axId val="77293824"/>
      </c:barChart>
      <c:catAx>
        <c:axId val="7729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7293824"/>
        <c:crosses val="autoZero"/>
        <c:auto val="1"/>
        <c:lblAlgn val="ctr"/>
        <c:lblOffset val="100"/>
        <c:noMultiLvlLbl val="0"/>
      </c:catAx>
      <c:valAx>
        <c:axId val="772938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77292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shërbimeve'!$V$27:$V$36</c:f>
              <c:strCache>
                <c:ptCount val="10"/>
                <c:pt idx="0">
                  <c:v>Rtg. e kockave të pelvikut (pelvis)</c:v>
                </c:pt>
                <c:pt idx="1">
                  <c:v>Rtg.  e gjurit (geni)</c:v>
                </c:pt>
                <c:pt idx="2">
                  <c:v>Rtg. e nëngjurit(cruris-tibiae et fibulae)</c:v>
                </c:pt>
                <c:pt idx="3">
                  <c:v>Rtg.e nyjes së këmbes( art. tallocrurale) </c:v>
                </c:pt>
                <c:pt idx="4">
                  <c:v>Rtg. e shputës (pedis)</c:v>
                </c:pt>
                <c:pt idx="5">
                  <c:v>Rtg e thembrës (calcaneus)</c:v>
                </c:pt>
                <c:pt idx="6">
                  <c:v>Mamografia</c:v>
                </c:pt>
                <c:pt idx="7">
                  <c:v>Ro- grafija e pulmoneve pa</c:v>
                </c:pt>
                <c:pt idx="8">
                  <c:v>Ro - grafija L profil e pulmoneve</c:v>
                </c:pt>
                <c:pt idx="9">
                  <c:v>Ro- grafija e dhëmbit</c:v>
                </c:pt>
              </c:strCache>
            </c:strRef>
          </c:cat>
          <c:val>
            <c:numRef>
              <c:f>'Totali i shërbimeve'!$W$27:$W$36</c:f>
              <c:numCache>
                <c:formatCode>0</c:formatCode>
                <c:ptCount val="10"/>
                <c:pt idx="0">
                  <c:v>71</c:v>
                </c:pt>
                <c:pt idx="1">
                  <c:v>1001</c:v>
                </c:pt>
                <c:pt idx="2">
                  <c:v>31</c:v>
                </c:pt>
                <c:pt idx="3">
                  <c:v>188</c:v>
                </c:pt>
                <c:pt idx="4">
                  <c:v>465</c:v>
                </c:pt>
                <c:pt idx="5">
                  <c:v>24</c:v>
                </c:pt>
                <c:pt idx="6">
                  <c:v>215</c:v>
                </c:pt>
                <c:pt idx="7">
                  <c:v>1658</c:v>
                </c:pt>
                <c:pt idx="8">
                  <c:v>436</c:v>
                </c:pt>
                <c:pt idx="9">
                  <c:v>3816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A3-450E-8874-6266FD8689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7605120"/>
        <c:axId val="77619200"/>
      </c:barChart>
      <c:catAx>
        <c:axId val="7760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7619200"/>
        <c:crosses val="autoZero"/>
        <c:auto val="1"/>
        <c:lblAlgn val="ctr"/>
        <c:lblOffset val="100"/>
        <c:noMultiLvlLbl val="0"/>
      </c:catAx>
      <c:valAx>
        <c:axId val="7761920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77605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Planifikuar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3843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2D-4CCD-A45C-16BE6E5305F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3843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2D-4CCD-A45C-16BE6E5305F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3961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2D-4CCD-A45C-16BE6E5305F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4143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2D-4CCD-A45C-16BE6E5305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IPV</c:v>
                </c:pt>
                <c:pt idx="1">
                  <c:v>DTP-HIB-HepB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3943</c:v>
                </c:pt>
                <c:pt idx="1">
                  <c:v>3943</c:v>
                </c:pt>
                <c:pt idx="2">
                  <c:v>3843</c:v>
                </c:pt>
                <c:pt idx="3">
                  <c:v>4043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2D-4CCD-A45C-16BE6E5305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Vaksinuar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3707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2D-4CCD-A45C-16BE6E5305F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3707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2D-4CCD-A45C-16BE6E5305F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3961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2D-4CCD-A45C-16BE6E5305F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3564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2D-4CCD-A45C-16BE6E5305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IPV</c:v>
                </c:pt>
                <c:pt idx="1">
                  <c:v>DTP-HIB-HepB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3742</c:v>
                </c:pt>
                <c:pt idx="1">
                  <c:v>3742</c:v>
                </c:pt>
                <c:pt idx="2">
                  <c:v>3843</c:v>
                </c:pt>
                <c:pt idx="3">
                  <c:v>3485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2D-4CCD-A45C-16BE6E5305F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Perfshire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A2D-4CCD-A45C-16BE6E5305F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A2D-4CCD-A45C-16BE6E5305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IPV</c:v>
                </c:pt>
                <c:pt idx="1">
                  <c:v>DTP-HIB-HepB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0.95000000000000062</c:v>
                </c:pt>
                <c:pt idx="1">
                  <c:v>0.95000000000000062</c:v>
                </c:pt>
                <c:pt idx="2">
                  <c:v>1</c:v>
                </c:pt>
                <c:pt idx="3">
                  <c:v>0.86000000000000065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A2D-4CCD-A45C-16BE6E5305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7901824"/>
        <c:axId val="77903360"/>
      </c:barChart>
      <c:catAx>
        <c:axId val="7790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7903360"/>
        <c:crosses val="autoZero"/>
        <c:auto val="1"/>
        <c:lblAlgn val="ctr"/>
        <c:lblOffset val="100"/>
        <c:noMultiLvlLbl val="0"/>
      </c:catAx>
      <c:valAx>
        <c:axId val="779033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7901824"/>
        <c:crosses val="autoZero"/>
        <c:crossBetween val="between"/>
      </c:valAx>
    </c:plotArea>
    <c:legend>
      <c:legendPos val="t"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'Gjashtmujori i mortalitetit 201'!$AN$115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E60808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'Gjashtmujori i mortalitetit 201'!$AM$116:$AM$125</c:f>
              <c:strCache>
                <c:ptCount val="10"/>
                <c:pt idx="0">
                  <c:v>Sëmundjet ngjitëse dhe parazitore</c:v>
                </c:pt>
                <c:pt idx="1">
                  <c:v>Tumorët</c:v>
                </c:pt>
                <c:pt idx="2">
                  <c:v>Sëmundjet gjendrrave me tajm të brendshëm ushqyshmerise dhe metabolizmit</c:v>
                </c:pt>
                <c:pt idx="3">
                  <c:v>Çrregullimet psiqike dhe çrregullimet e sjelljes</c:v>
                </c:pt>
                <c:pt idx="4">
                  <c:v>Sëmundjet e sistemit nervor</c:v>
                </c:pt>
                <c:pt idx="5">
                  <c:v>Sëmundjet e sistemit të qarkullimit të gjakut</c:v>
                </c:pt>
                <c:pt idx="6">
                  <c:v>Sëmundjet e organeve të frymëmarrjes</c:v>
                </c:pt>
                <c:pt idx="7">
                  <c:v>Sëmundjet e sistemit urino-gjenital</c:v>
                </c:pt>
                <c:pt idx="8">
                  <c:v>Simptomet shenjat dhe gjendjet patologjike,klinike dhe laboratorike të paklasifikuara diku tjetër</c:v>
                </c:pt>
                <c:pt idx="9">
                  <c:v>Lëndimet në komunikacion</c:v>
                </c:pt>
              </c:strCache>
            </c:strRef>
          </c:cat>
          <c:val>
            <c:numRef>
              <c:f>'Gjashtmujori i mortalitetit 201'!$AN$116:$AN$125</c:f>
              <c:numCache>
                <c:formatCode>General</c:formatCode>
                <c:ptCount val="10"/>
                <c:pt idx="0">
                  <c:v>0</c:v>
                </c:pt>
                <c:pt idx="1">
                  <c:v>8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C4-410F-8AE7-D2EC54192014}"/>
            </c:ext>
          </c:extLst>
        </c:ser>
        <c:ser>
          <c:idx val="1"/>
          <c:order val="1"/>
          <c:tx>
            <c:strRef>
              <c:f>'Gjashtmujori i mortalitetit 201'!$AO$115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3399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'Gjashtmujori i mortalitetit 201'!$AM$116:$AM$125</c:f>
              <c:strCache>
                <c:ptCount val="10"/>
                <c:pt idx="0">
                  <c:v>Sëmundjet ngjitëse dhe parazitore</c:v>
                </c:pt>
                <c:pt idx="1">
                  <c:v>Tumorët</c:v>
                </c:pt>
                <c:pt idx="2">
                  <c:v>Sëmundjet gjendrrave me tajm të brendshëm ushqyshmerise dhe metabolizmit</c:v>
                </c:pt>
                <c:pt idx="3">
                  <c:v>Çrregullimet psiqike dhe çrregullimet e sjelljes</c:v>
                </c:pt>
                <c:pt idx="4">
                  <c:v>Sëmundjet e sistemit nervor</c:v>
                </c:pt>
                <c:pt idx="5">
                  <c:v>Sëmundjet e sistemit të qarkullimit të gjakut</c:v>
                </c:pt>
                <c:pt idx="6">
                  <c:v>Sëmundjet e organeve të frymëmarrjes</c:v>
                </c:pt>
                <c:pt idx="7">
                  <c:v>Sëmundjet e sistemit urino-gjenital</c:v>
                </c:pt>
                <c:pt idx="8">
                  <c:v>Simptomet shenjat dhe gjendjet patologjike,klinike dhe laboratorike të paklasifikuara diku tjetër</c:v>
                </c:pt>
                <c:pt idx="9">
                  <c:v>Lëndimet në komunikacion</c:v>
                </c:pt>
              </c:strCache>
            </c:strRef>
          </c:cat>
          <c:val>
            <c:numRef>
              <c:f>'Gjashtmujori i mortalitetit 201'!$AO$116:$AO$125</c:f>
              <c:numCache>
                <c:formatCode>General</c:formatCode>
                <c:ptCount val="10"/>
                <c:pt idx="0">
                  <c:v>1</c:v>
                </c:pt>
                <c:pt idx="1">
                  <c:v>11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8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C4-410F-8AE7-D2EC541920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7797632"/>
        <c:axId val="77811712"/>
      </c:barChart>
      <c:catAx>
        <c:axId val="77797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7811712"/>
        <c:crosses val="autoZero"/>
        <c:auto val="1"/>
        <c:lblAlgn val="ctr"/>
        <c:lblOffset val="100"/>
        <c:noMultiLvlLbl val="0"/>
      </c:catAx>
      <c:valAx>
        <c:axId val="778117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779763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9.7097300414715031E-3"/>
                  <c:y val="-3.9256199766317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9D-4D4A-844A-2460FABA93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Sheet1!$C$326:$C$340</c:f>
              <c:strCache>
                <c:ptCount val="15"/>
                <c:pt idx="0">
                  <c:v>SËM. E SIST. TË ORG. TË FRYMARJES</c:v>
                </c:pt>
                <c:pt idx="1">
                  <c:v>SËM. E SIST. TË QARKKULLIMIT TË GJAKUT</c:v>
                </c:pt>
                <c:pt idx="2">
                  <c:v>SËM. E SIST. URO-GJENITAL</c:v>
                </c:pt>
                <c:pt idx="3">
                  <c:v>SËM. E SIST. OSTEO-MUSKULAR DHE INDIT LIDHOR</c:v>
                </c:pt>
                <c:pt idx="4">
                  <c:v>ÇRREGULLIMET PSIQIKE DHE ÇRREG. E SJELLJËS</c:v>
                </c:pt>
                <c:pt idx="5">
                  <c:v>SËMUNDJET NGJITËSE DHE PARAZITORE</c:v>
                </c:pt>
                <c:pt idx="6">
                  <c:v>SËM. E LËKURËS DHE INDIT NËN LËKUROR </c:v>
                </c:pt>
                <c:pt idx="7">
                  <c:v>SËM. E SIST. DIGJESTIV</c:v>
                </c:pt>
                <c:pt idx="8">
                  <c:v>SËM. E SYRIT DHE ADNEKSEVE TË SYRTI</c:v>
                </c:pt>
                <c:pt idx="9">
                  <c:v>SËM. E GJËND. ME TAJIM TË MBRENDSHËM DHE METABOLIZMITt</c:v>
                </c:pt>
                <c:pt idx="10">
                  <c:v>SËM. E GJAKUT, ORG. HEMOPOETIKE DHE ÇRREGULLIMEVE TË IMUNITETIT</c:v>
                </c:pt>
                <c:pt idx="11">
                  <c:v>SËMUNDJET E VESHIT</c:v>
                </c:pt>
                <c:pt idx="12">
                  <c:v>SËM . SIST. NERVOR</c:v>
                </c:pt>
                <c:pt idx="13">
                  <c:v>TUMORET</c:v>
                </c:pt>
                <c:pt idx="14">
                  <c:v>SHTATZANIJA LINDJET DHE LEHONAT</c:v>
                </c:pt>
              </c:strCache>
            </c:strRef>
          </c:cat>
          <c:val>
            <c:numRef>
              <c:f>Sheet1!$D$326:$D$340</c:f>
              <c:numCache>
                <c:formatCode>General</c:formatCode>
                <c:ptCount val="15"/>
                <c:pt idx="0">
                  <c:v>82765</c:v>
                </c:pt>
                <c:pt idx="1">
                  <c:v>26577</c:v>
                </c:pt>
                <c:pt idx="2">
                  <c:v>24648</c:v>
                </c:pt>
                <c:pt idx="3">
                  <c:v>19949</c:v>
                </c:pt>
                <c:pt idx="4">
                  <c:v>18622</c:v>
                </c:pt>
                <c:pt idx="5">
                  <c:v>14253</c:v>
                </c:pt>
                <c:pt idx="6">
                  <c:v>14105</c:v>
                </c:pt>
                <c:pt idx="7">
                  <c:v>12165</c:v>
                </c:pt>
                <c:pt idx="8">
                  <c:v>7709</c:v>
                </c:pt>
                <c:pt idx="9">
                  <c:v>6111</c:v>
                </c:pt>
                <c:pt idx="10">
                  <c:v>5892</c:v>
                </c:pt>
                <c:pt idx="11">
                  <c:v>4425</c:v>
                </c:pt>
                <c:pt idx="12">
                  <c:v>3485</c:v>
                </c:pt>
                <c:pt idx="13">
                  <c:v>2528</c:v>
                </c:pt>
                <c:pt idx="14">
                  <c:v>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9D-4D4A-844A-2460FABA93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7837056"/>
        <c:axId val="77838592"/>
      </c:barChart>
      <c:catAx>
        <c:axId val="7783705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7838592"/>
        <c:crosses val="autoZero"/>
        <c:auto val="1"/>
        <c:lblAlgn val="ctr"/>
        <c:lblOffset val="100"/>
        <c:noMultiLvlLbl val="0"/>
      </c:catAx>
      <c:valAx>
        <c:axId val="778385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7837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'[Raport gjatmujor i matjeve të fëmijëve sipas standardeve të OBSH 2017.xlsx]raport i përgjithshëm'!$C$26:$E$26</c:f>
              <c:strCache>
                <c:ptCount val="3"/>
                <c:pt idx="0">
                  <c:v>Fëmijët të moshës  0- 5 vj. të vizituar</c:v>
                </c:pt>
                <c:pt idx="1">
                  <c:v>Fëmijë të matur nën 2 vjet</c:v>
                </c:pt>
                <c:pt idx="2">
                  <c:v>Fëmijë të maturnën prej  2-5 vjet</c:v>
                </c:pt>
              </c:strCache>
            </c:strRef>
          </c:cat>
          <c:val>
            <c:numRef>
              <c:f>'[Raport gjatmujor i matjeve të fëmijëve sipas standardeve të OBSH 2017.xlsx]raport i përgjithshëm'!$C$27:$E$27</c:f>
              <c:numCache>
                <c:formatCode>General</c:formatCode>
                <c:ptCount val="3"/>
                <c:pt idx="0">
                  <c:v>55</c:v>
                </c:pt>
                <c:pt idx="1">
                  <c:v>67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DD-492C-A3E9-9A9DCAE8B8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8936032"/>
        <c:axId val="256535216"/>
      </c:barChart>
      <c:catAx>
        <c:axId val="18893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535216"/>
        <c:crosses val="autoZero"/>
        <c:auto val="1"/>
        <c:lblAlgn val="ctr"/>
        <c:lblOffset val="100"/>
        <c:noMultiLvlLbl val="0"/>
      </c:catAx>
      <c:valAx>
        <c:axId val="2565352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8936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Fshatrave'!$AU$416:$AU$429</c:f>
              <c:strCache>
                <c:ptCount val="14"/>
                <c:pt idx="0">
                  <c:v>Bardhosh</c:v>
                </c:pt>
                <c:pt idx="1">
                  <c:v>Shkabaj</c:v>
                </c:pt>
                <c:pt idx="2">
                  <c:v>Barileve</c:v>
                </c:pt>
                <c:pt idx="3">
                  <c:v>Mramuer</c:v>
                </c:pt>
                <c:pt idx="4">
                  <c:v>Llukar</c:v>
                </c:pt>
                <c:pt idx="5">
                  <c:v>Keqekoll</c:v>
                </c:pt>
                <c:pt idx="6">
                  <c:v>Rimanisht</c:v>
                </c:pt>
                <c:pt idx="7">
                  <c:v>Sharban</c:v>
                </c:pt>
                <c:pt idx="8">
                  <c:v>Kishnic</c:v>
                </c:pt>
                <c:pt idx="9">
                  <c:v>Slivove</c:v>
                </c:pt>
                <c:pt idx="10">
                  <c:v>Koliq</c:v>
                </c:pt>
                <c:pt idx="11">
                  <c:v>Dabisheve</c:v>
                </c:pt>
                <c:pt idx="12">
                  <c:v>Bullaj</c:v>
                </c:pt>
                <c:pt idx="13">
                  <c:v>Viti</c:v>
                </c:pt>
              </c:strCache>
            </c:strRef>
          </c:cat>
          <c:val>
            <c:numRef>
              <c:f>'Totali i Fshatrave'!$AV$416:$AV$429</c:f>
              <c:numCache>
                <c:formatCode>0</c:formatCode>
                <c:ptCount val="14"/>
                <c:pt idx="0">
                  <c:v>10598</c:v>
                </c:pt>
                <c:pt idx="1">
                  <c:v>1653</c:v>
                </c:pt>
                <c:pt idx="2">
                  <c:v>1543</c:v>
                </c:pt>
                <c:pt idx="3">
                  <c:v>1106</c:v>
                </c:pt>
                <c:pt idx="4">
                  <c:v>1090</c:v>
                </c:pt>
                <c:pt idx="5">
                  <c:v>486</c:v>
                </c:pt>
                <c:pt idx="6">
                  <c:v>330</c:v>
                </c:pt>
                <c:pt idx="7">
                  <c:v>285</c:v>
                </c:pt>
                <c:pt idx="8">
                  <c:v>241</c:v>
                </c:pt>
                <c:pt idx="9">
                  <c:v>211</c:v>
                </c:pt>
                <c:pt idx="10">
                  <c:v>92</c:v>
                </c:pt>
                <c:pt idx="11">
                  <c:v>52</c:v>
                </c:pt>
                <c:pt idx="12">
                  <c:v>50</c:v>
                </c:pt>
                <c:pt idx="13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33-4E54-928B-2BF76D3287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630720"/>
        <c:axId val="38044800"/>
      </c:barChart>
      <c:catAx>
        <c:axId val="6363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8044800"/>
        <c:crosses val="autoZero"/>
        <c:auto val="1"/>
        <c:lblAlgn val="ctr"/>
        <c:lblOffset val="100"/>
        <c:noMultiLvlLbl val="0"/>
      </c:catAx>
      <c:valAx>
        <c:axId val="3804480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363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169B-4481-A7BF-6C0026FA109E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169B-4481-A7BF-6C0026FA109E}"/>
              </c:ext>
            </c:extLst>
          </c:dPt>
          <c:dLbls>
            <c:dLbl>
              <c:idx val="0"/>
              <c:layout>
                <c:manualLayout>
                  <c:x val="3.8580246913580245E-2"/>
                  <c:y val="-0.10291809462969943"/>
                </c:manualLayout>
              </c:layout>
              <c:tx>
                <c:rich>
                  <a:bodyPr/>
                  <a:lstStyle/>
                  <a:p>
                    <a:pPr>
                      <a:defRPr lang="sq-AL" sz="24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sz="2400" b="1" i="0" dirty="0" smtClean="0"/>
                      <a:t>254 </a:t>
                    </a:r>
                    <a:r>
                      <a:rPr lang="en-US" sz="2400" b="1" i="0" baseline="0" dirty="0" smtClean="0"/>
                      <a:t> </a:t>
                    </a:r>
                    <a:r>
                      <a:rPr lang="en-US" sz="2400" b="1" i="0" baseline="0" dirty="0"/>
                      <a:t>(</a:t>
                    </a:r>
                    <a:r>
                      <a:rPr lang="en-US" sz="2400" b="1" i="0" baseline="0" dirty="0" smtClean="0"/>
                      <a:t>1</a:t>
                    </a:r>
                    <a:r>
                      <a:rPr lang="en-US" sz="2400" b="1" i="0" dirty="0" smtClean="0"/>
                      <a:t>%)</a:t>
                    </a:r>
                    <a:endParaRPr lang="en-US" sz="2400" b="1" i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9B-4481-A7BF-6C0026FA109E}"/>
                </c:ext>
              </c:extLst>
            </c:dLbl>
            <c:dLbl>
              <c:idx val="1"/>
              <c:layout>
                <c:manualLayout>
                  <c:x val="0.1141975308641975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/>
                      <a:t>31584               </a:t>
                    </a:r>
                    <a:r>
                      <a:rPr lang="en-US" sz="2400" b="1" i="1" dirty="0"/>
                      <a:t>(97 %)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9B-4481-A7BF-6C0026FA109E}"/>
                </c:ext>
              </c:extLst>
            </c:dLbl>
            <c:dLbl>
              <c:idx val="2"/>
              <c:layout>
                <c:manualLayout>
                  <c:x val="2.1604938271605253E-2"/>
                  <c:y val="-7.0285528039794737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/>
                      <a:t>618                     </a:t>
                    </a:r>
                    <a:r>
                      <a:rPr lang="en-US" sz="2400" b="1" i="1" dirty="0"/>
                      <a:t>(</a:t>
                    </a:r>
                    <a:r>
                      <a:rPr lang="en-US" sz="2400" b="1" i="1" dirty="0" smtClean="0"/>
                      <a:t>2%)</a:t>
                    </a:r>
                    <a:endParaRPr lang="en-US" sz="2400" b="1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9B-4481-A7BF-6C0026FA10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400" b="0" i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përgj.-M.F.-Ped.-Vaks.'!$R$1201:$R$1203</c:f>
              <c:strCache>
                <c:ptCount val="3"/>
                <c:pt idx="0">
                  <c:v>Nene peshe</c:v>
                </c:pt>
                <c:pt idx="1">
                  <c:v>Mesatar</c:v>
                </c:pt>
                <c:pt idx="2">
                  <c:v>Mbipeshe</c:v>
                </c:pt>
              </c:strCache>
            </c:strRef>
          </c:cat>
          <c:val>
            <c:numRef>
              <c:f>'Raport i përgj.-M.F.-Ped.-Vaks.'!$S$1201:$S$1203</c:f>
              <c:numCache>
                <c:formatCode>General</c:formatCode>
                <c:ptCount val="3"/>
                <c:pt idx="0">
                  <c:v>190</c:v>
                </c:pt>
                <c:pt idx="1">
                  <c:v>10747</c:v>
                </c:pt>
                <c:pt idx="2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9B-4481-A7BF-6C0026FA10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580352"/>
        <c:axId val="34581888"/>
      </c:barChart>
      <c:catAx>
        <c:axId val="34580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sq-AL" sz="2800" b="1"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34581888"/>
        <c:crosses val="autoZero"/>
        <c:auto val="1"/>
        <c:lblAlgn val="ctr"/>
        <c:lblOffset val="100"/>
        <c:noMultiLvlLbl val="0"/>
      </c:catAx>
      <c:valAx>
        <c:axId val="345818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4580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989E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F8D2-4B64-A1B5-561774738105}"/>
              </c:ext>
            </c:extLst>
          </c:dPt>
          <c:dLbls>
            <c:dLbl>
              <c:idx val="0"/>
              <c:layout>
                <c:manualLayout>
                  <c:x val="2.1199649788462612E-3"/>
                  <c:y val="-4.338620412893984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>
                        <a:solidFill>
                          <a:srgbClr val="00B050"/>
                        </a:solidFill>
                      </a:rPr>
                      <a:t>41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401795126250592"/>
                      <c:h val="7.57169895476380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8D2-4B64-A1B5-561774738105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>
                        <a:solidFill>
                          <a:srgbClr val="00B050"/>
                        </a:solidFill>
                      </a:rPr>
                      <a:t>3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8D2-4B64-A1B5-561774738105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>
                        <a:solidFill>
                          <a:srgbClr val="00B050"/>
                        </a:solidFill>
                      </a:rPr>
                      <a:t>14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8D2-4B64-A1B5-561774738105}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>
                        <a:solidFill>
                          <a:srgbClr val="00B050"/>
                        </a:solidFill>
                      </a:rPr>
                      <a:t>6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  <a:endParaRPr lang="en-US" sz="2000" dirty="0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8D2-4B64-A1B5-561774738105}"/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>
                        <a:solidFill>
                          <a:srgbClr val="00B050"/>
                        </a:solidFill>
                      </a:rPr>
                      <a:t>8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8D2-4B64-A1B5-561774738105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2000" dirty="0"/>
                      <a:t>-29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8D2-4B64-A1B5-561774738105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2000" dirty="0"/>
                      <a:t>-19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8D2-4B64-A1B5-561774738105}"/>
                </c:ext>
              </c:extLst>
            </c:dLbl>
            <c:dLbl>
              <c:idx val="7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>
                        <a:solidFill>
                          <a:srgbClr val="00B050"/>
                        </a:solidFill>
                      </a:rPr>
                      <a:t>16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8D2-4B64-A1B5-561774738105}"/>
                </c:ext>
              </c:extLst>
            </c:dLbl>
            <c:dLbl>
              <c:idx val="8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>
                        <a:solidFill>
                          <a:srgbClr val="00B050"/>
                        </a:solidFill>
                      </a:rPr>
                      <a:t>9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8D2-4B64-A1B5-561774738105}"/>
                </c:ext>
              </c:extLst>
            </c:dLbl>
            <c:dLbl>
              <c:idx val="9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>
                        <a:solidFill>
                          <a:srgbClr val="00B050"/>
                        </a:solidFill>
                      </a:rPr>
                      <a:t>4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8D2-4B64-A1B5-561774738105}"/>
                </c:ext>
              </c:extLst>
            </c:dLbl>
            <c:dLbl>
              <c:idx val="10"/>
              <c:layout>
                <c:manualLayout>
                  <c:x val="-4.6639187803023535E-2"/>
                  <c:y val="-0.120475655904645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>
                        <a:solidFill>
                          <a:srgbClr val="FF0000"/>
                        </a:solidFill>
                      </a:rPr>
                      <a:t>-1</a:t>
                    </a:r>
                    <a:r>
                      <a:rPr lang="en-US" sz="1200" dirty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54355985520805E-2"/>
                      <c:h val="8.89478167906913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8D2-4B64-A1B5-561774738105}"/>
                </c:ext>
              </c:extLst>
            </c:dLbl>
            <c:dLbl>
              <c:idx val="1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>
                        <a:solidFill>
                          <a:srgbClr val="00B050"/>
                        </a:solidFill>
                      </a:rPr>
                      <a:t>11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8D2-4B64-A1B5-561774738105}"/>
                </c:ext>
              </c:extLst>
            </c:dLbl>
            <c:dLbl>
              <c:idx val="12"/>
              <c:layout>
                <c:manualLayout>
                  <c:x val="-1.1659807383654561E-2"/>
                  <c:y val="-5.8086558628039187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-9</a:t>
                    </a:r>
                    <a:r>
                      <a:rPr lang="en-US" sz="1200" dirty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8D2-4B64-A1B5-561774738105}"/>
                </c:ext>
              </c:extLst>
            </c:dLbl>
            <c:dLbl>
              <c:idx val="1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dirty="0">
                        <a:solidFill>
                          <a:srgbClr val="00B050"/>
                        </a:solidFill>
                      </a:rPr>
                      <a:t>9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8D2-4B64-A1B5-5617747381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Fshatrave'!$BC$416:$BC$429</c:f>
              <c:strCache>
                <c:ptCount val="14"/>
                <c:pt idx="0">
                  <c:v>Bardhosh</c:v>
                </c:pt>
                <c:pt idx="1">
                  <c:v>Barileve</c:v>
                </c:pt>
                <c:pt idx="2">
                  <c:v>Bullaj</c:v>
                </c:pt>
                <c:pt idx="3">
                  <c:v>Dabisheve</c:v>
                </c:pt>
                <c:pt idx="4">
                  <c:v>Keqekoll</c:v>
                </c:pt>
                <c:pt idx="5">
                  <c:v>Kishnic</c:v>
                </c:pt>
                <c:pt idx="6">
                  <c:v>Koliq</c:v>
                </c:pt>
                <c:pt idx="7">
                  <c:v>Llukar</c:v>
                </c:pt>
                <c:pt idx="8">
                  <c:v>Mramuer</c:v>
                </c:pt>
                <c:pt idx="9">
                  <c:v>Rimanisht</c:v>
                </c:pt>
                <c:pt idx="10">
                  <c:v>Slivove</c:v>
                </c:pt>
                <c:pt idx="11">
                  <c:v>Shkabaj</c:v>
                </c:pt>
                <c:pt idx="12">
                  <c:v>Viti</c:v>
                </c:pt>
                <c:pt idx="13">
                  <c:v>Sharban</c:v>
                </c:pt>
              </c:strCache>
            </c:strRef>
          </c:cat>
          <c:val>
            <c:numRef>
              <c:f>'Totali i Fshatrave'!$BD$416:$BD$429</c:f>
              <c:numCache>
                <c:formatCode>General</c:formatCode>
                <c:ptCount val="14"/>
                <c:pt idx="0">
                  <c:v>71</c:v>
                </c:pt>
                <c:pt idx="1">
                  <c:v>3</c:v>
                </c:pt>
                <c:pt idx="2">
                  <c:v>14</c:v>
                </c:pt>
                <c:pt idx="3">
                  <c:v>6</c:v>
                </c:pt>
                <c:pt idx="4">
                  <c:v>8</c:v>
                </c:pt>
                <c:pt idx="5">
                  <c:v>-29</c:v>
                </c:pt>
                <c:pt idx="6">
                  <c:v>-19</c:v>
                </c:pt>
                <c:pt idx="7">
                  <c:v>16</c:v>
                </c:pt>
                <c:pt idx="8">
                  <c:v>9</c:v>
                </c:pt>
                <c:pt idx="9">
                  <c:v>4</c:v>
                </c:pt>
                <c:pt idx="10">
                  <c:v>-1</c:v>
                </c:pt>
                <c:pt idx="11">
                  <c:v>11</c:v>
                </c:pt>
                <c:pt idx="12">
                  <c:v>-9</c:v>
                </c:pt>
                <c:pt idx="1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D2-4B64-A1B5-5617747381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4391936"/>
        <c:axId val="54393472"/>
      </c:barChart>
      <c:catAx>
        <c:axId val="5439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4393472"/>
        <c:crosses val="autoZero"/>
        <c:auto val="1"/>
        <c:lblAlgn val="ctr"/>
        <c:lblOffset val="100"/>
        <c:noMultiLvlLbl val="0"/>
      </c:catAx>
      <c:valAx>
        <c:axId val="543934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391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33822                                  (4</a:t>
                    </a:r>
                    <a:r>
                      <a:rPr lang="en-US" sz="1200" dirty="0"/>
                      <a:t>%</a:t>
                    </a:r>
                    <a:r>
                      <a:rPr lang="en-US" dirty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77E-4C11-AED7-FD593AE9BEEE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18775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(-35%)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77E-4C11-AED7-FD593AE9BEEE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16425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                                      (-18 </a:t>
                    </a:r>
                    <a:r>
                      <a:rPr lang="en-US" sz="1200" dirty="0">
                        <a:solidFill>
                          <a:srgbClr val="FF0000"/>
                        </a:solidFill>
                      </a:rPr>
                      <a:t>%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77E-4C11-AED7-FD593AE9BEEE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12460 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77E-4C11-AED7-FD593AE9BEEE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9840</a:t>
                    </a:r>
                    <a:r>
                      <a:rPr lang="en-US" dirty="0"/>
                      <a:t>  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(-7</a:t>
                    </a:r>
                    <a:r>
                      <a:rPr lang="en-US" sz="1200" dirty="0">
                        <a:solidFill>
                          <a:srgbClr val="FF0000"/>
                        </a:solidFill>
                      </a:rPr>
                      <a:t>%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77E-4C11-AED7-FD593AE9BEEE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7527   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(-13%)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77E-4C11-AED7-FD593AE9BEEE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3607                                     (5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77E-4C11-AED7-FD593AE9BE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QKMF'!$AQ$300:$AQ$306</c:f>
              <c:strCache>
                <c:ptCount val="7"/>
                <c:pt idx="0">
                  <c:v>Mjekesia Familjare</c:v>
                </c:pt>
                <c:pt idx="1">
                  <c:v>Pediatrija</c:v>
                </c:pt>
                <c:pt idx="2">
                  <c:v>Mjekesia Punes</c:v>
                </c:pt>
                <c:pt idx="3">
                  <c:v>Specialistika</c:v>
                </c:pt>
                <c:pt idx="4">
                  <c:v>Vaksinimi</c:v>
                </c:pt>
                <c:pt idx="5">
                  <c:v>QMG</c:v>
                </c:pt>
                <c:pt idx="6">
                  <c:v>DSM</c:v>
                </c:pt>
              </c:strCache>
            </c:strRef>
          </c:cat>
          <c:val>
            <c:numRef>
              <c:f>'Totali i QKMF'!$AR$300:$AR$306</c:f>
              <c:numCache>
                <c:formatCode>0</c:formatCode>
                <c:ptCount val="7"/>
                <c:pt idx="0">
                  <c:v>33822</c:v>
                </c:pt>
                <c:pt idx="1">
                  <c:v>18775</c:v>
                </c:pt>
                <c:pt idx="2">
                  <c:v>16425</c:v>
                </c:pt>
                <c:pt idx="3">
                  <c:v>12460</c:v>
                </c:pt>
                <c:pt idx="4">
                  <c:v>9840</c:v>
                </c:pt>
                <c:pt idx="5">
                  <c:v>7527</c:v>
                </c:pt>
                <c:pt idx="6">
                  <c:v>3607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77E-4C11-AED7-FD593AE9BE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274368"/>
        <c:axId val="63296640"/>
      </c:barChart>
      <c:catAx>
        <c:axId val="6327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3296640"/>
        <c:crosses val="autoZero"/>
        <c:auto val="1"/>
        <c:lblAlgn val="ctr"/>
        <c:lblOffset val="100"/>
        <c:noMultiLvlLbl val="0"/>
      </c:catAx>
      <c:valAx>
        <c:axId val="6329664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3274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989E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788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9D7-4F3E-B894-C83BA3A90E4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421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9D7-4F3E-B894-C83BA3A90E44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>
                        <a:solidFill>
                          <a:srgbClr val="00B050"/>
                        </a:solidFill>
                      </a:rPr>
                      <a:t>385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9D7-4F3E-B894-C83BA3A90E4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352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0C1-4616-A9EA-B75419A17CD5}"/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>
                        <a:solidFill>
                          <a:srgbClr val="00B050"/>
                        </a:solidFill>
                      </a:rPr>
                      <a:t>344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9D7-4F3E-B894-C83BA3A90E44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246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9D7-4F3E-B894-C83BA3A90E44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/>
                      <a:t>195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0C1-4616-A9EA-B75419A17CD5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/>
                      <a:t>147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9D7-4F3E-B894-C83BA3A90E44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141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9D7-4F3E-B894-C83BA3A90E44}"/>
                </c:ext>
              </c:extLst>
            </c:dLbl>
            <c:dLbl>
              <c:idx val="9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>
                        <a:solidFill>
                          <a:srgbClr val="00B050"/>
                        </a:solidFill>
                      </a:rPr>
                      <a:t>112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9D7-4F3E-B894-C83BA3A90E44}"/>
                </c:ext>
              </c:extLst>
            </c:dLbl>
            <c:dLbl>
              <c:idx val="1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>
                        <a:solidFill>
                          <a:srgbClr val="00B050"/>
                        </a:solidFill>
                      </a:rPr>
                      <a:t>110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9D7-4F3E-B894-C83BA3A90E44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105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9D7-4F3E-B894-C83BA3A90E44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/>
                      <a:t>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9D7-4F3E-B894-C83BA3A90E44}"/>
                </c:ext>
              </c:extLst>
            </c:dLbl>
            <c:dLbl>
              <c:idx val="1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>
                        <a:solidFill>
                          <a:srgbClr val="00B050"/>
                        </a:solidFill>
                      </a:rPr>
                      <a:t>80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9D7-4F3E-B894-C83BA3A90E44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/>
                      <a:t>78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9D7-4F3E-B894-C83BA3A90E44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F9B-432C-AE5E-83304FBE8598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/>
                      <a:t>74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9D7-4F3E-B894-C83BA3A90E44}"/>
                </c:ext>
              </c:extLst>
            </c:dLbl>
            <c:dLbl>
              <c:idx val="17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>
                        <a:solidFill>
                          <a:srgbClr val="00B050"/>
                        </a:solidFill>
                      </a:rPr>
                      <a:t>66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9D7-4F3E-B894-C83BA3A90E44}"/>
                </c:ext>
              </c:extLst>
            </c:dLbl>
            <c:dLbl>
              <c:idx val="19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>
                        <a:solidFill>
                          <a:srgbClr val="00B050"/>
                        </a:solidFill>
                      </a:rPr>
                      <a:t>61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B14-4530-A819-C5F095AC4C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përgjithsh.2016'!$AP$506:$AP$526</c:f>
              <c:strCache>
                <c:ptCount val="21"/>
                <c:pt idx="0">
                  <c:v>QKMF</c:v>
                </c:pt>
                <c:pt idx="1">
                  <c:v>QMF 5</c:v>
                </c:pt>
                <c:pt idx="2">
                  <c:v>Stomatologji</c:v>
                </c:pt>
                <c:pt idx="3">
                  <c:v>QMF 6</c:v>
                </c:pt>
                <c:pt idx="4">
                  <c:v>Laboratoriumi</c:v>
                </c:pt>
                <c:pt idx="5">
                  <c:v>QMF 4</c:v>
                </c:pt>
                <c:pt idx="6">
                  <c:v>QMF 1</c:v>
                </c:pt>
                <c:pt idx="7">
                  <c:v>QMF 2</c:v>
                </c:pt>
                <c:pt idx="8">
                  <c:v>Fshatërat</c:v>
                </c:pt>
                <c:pt idx="9">
                  <c:v>QMF Hajvali</c:v>
                </c:pt>
                <c:pt idx="10">
                  <c:v>QMF -10</c:v>
                </c:pt>
                <c:pt idx="11">
                  <c:v>Radiologji</c:v>
                </c:pt>
                <c:pt idx="12">
                  <c:v>QMF -7</c:v>
                </c:pt>
                <c:pt idx="13">
                  <c:v>QMF-11</c:v>
                </c:pt>
                <c:pt idx="14">
                  <c:v>QMF Mati 1</c:v>
                </c:pt>
                <c:pt idx="15">
                  <c:v>QMF -9</c:v>
                </c:pt>
                <c:pt idx="16">
                  <c:v>QMF Besi </c:v>
                </c:pt>
                <c:pt idx="17">
                  <c:v>QMF -8</c:v>
                </c:pt>
                <c:pt idx="18">
                  <c:v>QMF 3</c:v>
                </c:pt>
                <c:pt idx="19">
                  <c:v>QMF Mat</c:v>
                </c:pt>
                <c:pt idx="20">
                  <c:v>AMF Studentëve</c:v>
                </c:pt>
              </c:strCache>
            </c:strRef>
          </c:cat>
          <c:val>
            <c:numRef>
              <c:f>'Raport i përgjithsh.2016'!$AQ$506:$AQ$526</c:f>
              <c:numCache>
                <c:formatCode>0</c:formatCode>
                <c:ptCount val="21"/>
                <c:pt idx="0">
                  <c:v>807</c:v>
                </c:pt>
                <c:pt idx="1">
                  <c:v>411</c:v>
                </c:pt>
                <c:pt idx="2">
                  <c:v>377</c:v>
                </c:pt>
                <c:pt idx="3">
                  <c:v>366</c:v>
                </c:pt>
                <c:pt idx="4">
                  <c:v>350</c:v>
                </c:pt>
                <c:pt idx="5">
                  <c:v>250</c:v>
                </c:pt>
                <c:pt idx="6">
                  <c:v>197</c:v>
                </c:pt>
                <c:pt idx="7">
                  <c:v>150</c:v>
                </c:pt>
                <c:pt idx="8">
                  <c:v>146</c:v>
                </c:pt>
                <c:pt idx="9">
                  <c:v>114</c:v>
                </c:pt>
                <c:pt idx="10">
                  <c:v>112</c:v>
                </c:pt>
                <c:pt idx="11">
                  <c:v>107</c:v>
                </c:pt>
                <c:pt idx="12">
                  <c:v>85</c:v>
                </c:pt>
                <c:pt idx="13">
                  <c:v>80</c:v>
                </c:pt>
                <c:pt idx="14">
                  <c:v>80</c:v>
                </c:pt>
                <c:pt idx="15">
                  <c:v>79</c:v>
                </c:pt>
                <c:pt idx="16">
                  <c:v>75</c:v>
                </c:pt>
                <c:pt idx="17">
                  <c:v>68</c:v>
                </c:pt>
                <c:pt idx="18">
                  <c:v>64</c:v>
                </c:pt>
                <c:pt idx="19">
                  <c:v>62</c:v>
                </c:pt>
                <c:pt idx="2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39-455F-A231-51C2672B1B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5442944"/>
        <c:axId val="65444480"/>
      </c:barChart>
      <c:catAx>
        <c:axId val="6544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5444480"/>
        <c:crosses val="autoZero"/>
        <c:auto val="1"/>
        <c:lblAlgn val="ctr"/>
        <c:lblOffset val="100"/>
        <c:noMultiLvlLbl val="0"/>
      </c:catAx>
      <c:valAx>
        <c:axId val="6544448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5442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989E7"/>
            </a:solidFill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251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A24-4042-8522-020E9F6CE44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105-4004-ADA6-D37496353F8B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60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DA5-46DA-9503-C5F9DA3954EE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0CF-43D5-8BF7-0AF3E1B90F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'Totali i QKMF'!$AQ$311:$AQ$317</c:f>
              <c:strCache>
                <c:ptCount val="7"/>
                <c:pt idx="0">
                  <c:v>Mjekësia Familjare</c:v>
                </c:pt>
                <c:pt idx="1">
                  <c:v>Mjekesia Punës</c:v>
                </c:pt>
                <c:pt idx="2">
                  <c:v>Pediatrija</c:v>
                </c:pt>
                <c:pt idx="3">
                  <c:v>Specialistika</c:v>
                </c:pt>
                <c:pt idx="4">
                  <c:v>Vaksinimi</c:v>
                </c:pt>
                <c:pt idx="5">
                  <c:v>QMG</c:v>
                </c:pt>
                <c:pt idx="6">
                  <c:v>DSM</c:v>
                </c:pt>
              </c:strCache>
            </c:strRef>
          </c:cat>
          <c:val>
            <c:numRef>
              <c:f>'Totali i QKMF'!$AR$311:$AR$317</c:f>
              <c:numCache>
                <c:formatCode>General</c:formatCode>
                <c:ptCount val="7"/>
                <c:pt idx="0">
                  <c:v>197</c:v>
                </c:pt>
                <c:pt idx="1">
                  <c:v>131</c:v>
                </c:pt>
                <c:pt idx="2">
                  <c:v>149</c:v>
                </c:pt>
                <c:pt idx="3">
                  <c:v>103</c:v>
                </c:pt>
                <c:pt idx="4">
                  <c:v>82</c:v>
                </c:pt>
                <c:pt idx="5">
                  <c:v>71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8A-401F-AE17-91B17C8A2F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5615744"/>
        <c:axId val="65617280"/>
      </c:barChart>
      <c:catAx>
        <c:axId val="65615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5617280"/>
        <c:crosses val="autoZero"/>
        <c:auto val="1"/>
        <c:lblAlgn val="ctr"/>
        <c:lblOffset val="100"/>
        <c:noMultiLvlLbl val="0"/>
      </c:catAx>
      <c:valAx>
        <c:axId val="656172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5615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6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7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9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2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8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3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2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7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7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3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63726-2C39-4A4C-97A8-6AA9D380885C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6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k.rks-gov.net/prishtina/Files/banner/Prishtina_sq.aspx?width=993&amp;height=1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087" y="351278"/>
            <a:ext cx="2584336" cy="53424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2575035" y="2308142"/>
            <a:ext cx="7162800" cy="169892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i="1" dirty="0">
                <a:ln/>
                <a:solidFill>
                  <a:schemeClr val="accent3"/>
                </a:solidFill>
                <a:latin typeface="Cambria" panose="02040503050406030204" pitchFamily="18" charset="0"/>
              </a:rPr>
              <a:t/>
            </a:r>
            <a:br>
              <a:rPr lang="en-US" sz="3200" b="1" i="1" dirty="0">
                <a:ln/>
                <a:solidFill>
                  <a:schemeClr val="accent3"/>
                </a:solidFill>
                <a:latin typeface="Cambria" panose="02040503050406030204" pitchFamily="18" charset="0"/>
              </a:rPr>
            </a:b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RAPORT  GJASHTMUJOR  I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shËrbimeve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 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shËndetsiore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-2017</a:t>
            </a:r>
            <a: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</a:rPr>
            </a:br>
            <a:endParaRPr lang="en-US" sz="2800" b="1" i="1" dirty="0">
              <a:ln/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52965" y="5626362"/>
            <a:ext cx="2044700" cy="65654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i="1" dirty="0" err="1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Pergaditi</a:t>
            </a:r>
            <a:r>
              <a:rPr lang="en-US" b="1" i="1" dirty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 </a:t>
            </a:r>
          </a:p>
          <a:p>
            <a:r>
              <a:rPr lang="en-US" b="1" i="1" dirty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Dr. </a:t>
            </a:r>
            <a:r>
              <a:rPr lang="en-US" b="1" i="1" dirty="0" err="1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Teuta</a:t>
            </a:r>
            <a:r>
              <a:rPr lang="en-US" b="1" i="1" dirty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 </a:t>
            </a:r>
            <a:r>
              <a:rPr lang="en-US" b="1" i="1" dirty="0" err="1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Hoxha</a:t>
            </a:r>
            <a:endParaRPr lang="en-US" b="1" i="1" dirty="0">
              <a:ln/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24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39371372"/>
              </p:ext>
            </p:extLst>
          </p:nvPr>
        </p:nvGraphicFramePr>
        <p:xfrm>
          <a:off x="0" y="725214"/>
          <a:ext cx="12191999" cy="5864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0" y="177934"/>
            <a:ext cx="11908221" cy="536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8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86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8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8600" b="1" i="1" dirty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8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vizitave</a:t>
            </a:r>
            <a:r>
              <a:rPr lang="en-US" sz="86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8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86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8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86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8600" b="1" i="1" dirty="0" err="1">
                <a:ln/>
                <a:solidFill>
                  <a:srgbClr val="FF0000"/>
                </a:solidFill>
                <a:latin typeface="Stencil" pitchFamily="82" charset="0"/>
              </a:rPr>
              <a:t>qkmf</a:t>
            </a:r>
            <a:endParaRPr lang="en-US" sz="8600" b="1" dirty="0">
              <a:ln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462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98E00E9-154B-487C-9879-CDE3FAEA11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2379678"/>
              </p:ext>
            </p:extLst>
          </p:nvPr>
        </p:nvGraphicFramePr>
        <p:xfrm>
          <a:off x="1543050" y="1051034"/>
          <a:ext cx="9286875" cy="4278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3037490" y="2451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vizitave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dirty="0">
                <a:ln/>
                <a:solidFill>
                  <a:schemeClr val="accent3"/>
                </a:solidFill>
              </a:rPr>
              <a:t/>
            </a:r>
            <a:br>
              <a:rPr lang="en-US" b="1" dirty="0">
                <a:ln/>
                <a:solidFill>
                  <a:schemeClr val="accent3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082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515" y="346099"/>
            <a:ext cx="11908221" cy="536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9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96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9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9600" b="1" i="1" dirty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9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pacienteve</a:t>
            </a:r>
            <a:r>
              <a:rPr lang="en-US" sz="9600" b="1" i="1" dirty="0">
                <a:ln/>
                <a:solidFill>
                  <a:srgbClr val="002060"/>
                </a:solidFill>
                <a:latin typeface="Stencil" pitchFamily="82" charset="0"/>
              </a:rPr>
              <a:t> ne </a:t>
            </a:r>
            <a:r>
              <a:rPr lang="en-US" sz="9600" b="1" i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96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9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diagnostike</a:t>
            </a:r>
            <a:r>
              <a:rPr lang="en-US" sz="9600" b="1" i="1" dirty="0">
                <a:ln/>
                <a:solidFill>
                  <a:srgbClr val="002060"/>
                </a:solidFill>
                <a:latin typeface="Stencil" pitchFamily="82" charset="0"/>
              </a:rPr>
              <a:t>)</a:t>
            </a:r>
            <a:r>
              <a:rPr lang="en-US" sz="9600" b="1" dirty="0">
                <a:ln/>
                <a:solidFill>
                  <a:schemeClr val="accent3"/>
                </a:solidFill>
              </a:rPr>
              <a:t/>
            </a:r>
            <a:br>
              <a:rPr lang="en-US" sz="9600" b="1" dirty="0">
                <a:ln/>
                <a:solidFill>
                  <a:schemeClr val="accent3"/>
                </a:solidFill>
              </a:rPr>
            </a:br>
            <a:endParaRPr lang="en-US" sz="96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89959D8-8CB2-4C66-851B-24EC24C777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285393"/>
              </p:ext>
            </p:extLst>
          </p:nvPr>
        </p:nvGraphicFramePr>
        <p:xfrm>
          <a:off x="2266122" y="2057399"/>
          <a:ext cx="7566991" cy="3482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2415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87001550"/>
              </p:ext>
            </p:extLst>
          </p:nvPr>
        </p:nvGraphicFramePr>
        <p:xfrm>
          <a:off x="0" y="767255"/>
          <a:ext cx="12044855" cy="5959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182479"/>
            <a:ext cx="11897710" cy="116955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bashkpagesa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nË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pËrqindje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-NË QKMF -(21% </a:t>
            </a:r>
            <a:r>
              <a:rPr lang="en-US" sz="14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gjegjesisht</a:t>
            </a:r>
            <a:r>
              <a:rPr lang="en-US" sz="14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43%</a:t>
            </a:r>
            <a:r>
              <a:rPr lang="en-US" sz="14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nga </a:t>
            </a:r>
            <a:r>
              <a:rPr lang="en-US" sz="14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numri</a:t>
            </a:r>
            <a:r>
              <a:rPr lang="en-US" sz="14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I </a:t>
            </a:r>
            <a:r>
              <a:rPr lang="en-US" sz="14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te</a:t>
            </a:r>
            <a:r>
              <a:rPr lang="en-US" sz="14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14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obliguarve</a:t>
            </a:r>
            <a:r>
              <a:rPr lang="en-US" sz="14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per </a:t>
            </a:r>
            <a:r>
              <a:rPr lang="en-US" sz="14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bashkepagese</a:t>
            </a:r>
            <a:r>
              <a:rPr lang="en-US" sz="14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)</a:t>
            </a:r>
            <a:r>
              <a:rPr lang="en-US" sz="1400" b="1" dirty="0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b="1" dirty="0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 err="1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Njejte</a:t>
            </a:r>
            <a:r>
              <a:rPr lang="en-US" b="1" dirty="0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b="1" dirty="0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vitin</a:t>
            </a:r>
            <a:r>
              <a:rPr lang="en-US" b="1" dirty="0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paraprak0</a:t>
            </a:r>
            <a:endParaRPr lang="en-US" b="1" dirty="0">
              <a:ln/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329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82869" y="126125"/>
            <a:ext cx="9312165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err="1">
                <a:ln/>
                <a:solidFill>
                  <a:srgbClr val="FF0000"/>
                </a:solidFill>
                <a:latin typeface="Stencil" pitchFamily="82" charset="0"/>
              </a:rPr>
              <a:t>bashkpagesa</a:t>
            </a:r>
            <a:r>
              <a:rPr lang="en-US" sz="2800" b="1" i="1" dirty="0">
                <a:ln/>
                <a:solidFill>
                  <a:srgbClr val="FF0000"/>
                </a:solidFill>
                <a:latin typeface="Stencil" pitchFamily="82" charset="0"/>
              </a:rPr>
              <a:t> 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NË QKMF -(%)</a:t>
            </a:r>
            <a: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ln/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313913373"/>
              </p:ext>
            </p:extLst>
          </p:nvPr>
        </p:nvGraphicFramePr>
        <p:xfrm>
          <a:off x="126123" y="872359"/>
          <a:ext cx="1178209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6633" y="157655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tencil" pitchFamily="82" charset="0"/>
              </a:rPr>
              <a:t>REFERIMET JASHT  KUJDESIT PARËSOR </a:t>
            </a:r>
            <a:r>
              <a:rPr lang="en-US" sz="31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tencil" pitchFamily="82" charset="0"/>
              </a:rPr>
              <a:t>shËndetËsore</a:t>
            </a:r>
            <a:r>
              <a:rPr lang="en-US" sz="31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tencil" pitchFamily="82" charset="0"/>
              </a:rPr>
              <a:t> (19%)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403711"/>
              </p:ext>
            </p:extLst>
          </p:nvPr>
        </p:nvGraphicFramePr>
        <p:xfrm>
          <a:off x="1093076" y="1836683"/>
          <a:ext cx="9553903" cy="3870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4834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E17C2FC-0ADD-478D-A1A1-717716E6A1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803934"/>
              </p:ext>
            </p:extLst>
          </p:nvPr>
        </p:nvGraphicFramePr>
        <p:xfrm>
          <a:off x="1500188" y="1514474"/>
          <a:ext cx="9929812" cy="4643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3602" y="394323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REFERIMET  e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pacientËve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emergjencË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(1%)</a:t>
            </a:r>
            <a:r>
              <a:rPr lang="en-US" b="1" dirty="0">
                <a:ln/>
                <a:solidFill>
                  <a:schemeClr val="accent3"/>
                </a:solidFill>
              </a:rPr>
              <a:t/>
            </a:r>
            <a:br>
              <a:rPr lang="en-US" b="1" dirty="0">
                <a:ln/>
                <a:solidFill>
                  <a:schemeClr val="accent3"/>
                </a:solidFill>
              </a:rPr>
            </a:b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265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163181"/>
              </p:ext>
            </p:extLst>
          </p:nvPr>
        </p:nvGraphicFramePr>
        <p:xfrm>
          <a:off x="129092" y="129092"/>
          <a:ext cx="11715077" cy="672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8415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77821207"/>
              </p:ext>
            </p:extLst>
          </p:nvPr>
        </p:nvGraphicFramePr>
        <p:xfrm>
          <a:off x="1" y="1166648"/>
          <a:ext cx="12192000" cy="5454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89186"/>
            <a:ext cx="11326906" cy="53157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grupmoshave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sq-AL" sz="28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756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89186"/>
            <a:ext cx="11326906" cy="53157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vendbanimit</a:t>
            </a:r>
            <a:endParaRPr lang="sq-AL" sz="28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484693294"/>
              </p:ext>
            </p:extLst>
          </p:nvPr>
        </p:nvGraphicFramePr>
        <p:xfrm>
          <a:off x="0" y="874059"/>
          <a:ext cx="11994775" cy="5983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788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 noGrp="1"/>
          </p:cNvSpPr>
          <p:nvPr>
            <p:ph type="title"/>
          </p:nvPr>
        </p:nvSpPr>
        <p:spPr>
          <a:xfrm>
            <a:off x="634701" y="225911"/>
            <a:ext cx="10937807" cy="53808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shËrbimet</a:t>
            </a:r>
            <a:r>
              <a:rPr kumimoji="0" lang="en-US" sz="2800" b="1" i="0" u="none" strike="noStrike" kern="1200" cap="none" spc="0" normalizeH="0" baseline="0" noProof="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shËndetËsore</a:t>
            </a:r>
            <a:r>
              <a:rPr kumimoji="0" lang="en-US" sz="2800" b="1" i="0" u="none" strike="noStrike" kern="1200" cap="none" spc="0" normalizeH="0" baseline="0" noProof="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(nr.1 276 710) </a:t>
            </a:r>
            <a:endParaRPr kumimoji="0" lang="en-US" sz="2800" b="1" i="0" u="none" strike="noStrike" kern="1200" cap="none" spc="0" normalizeH="0" baseline="0" noProof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636878"/>
              </p:ext>
            </p:extLst>
          </p:nvPr>
        </p:nvGraphicFramePr>
        <p:xfrm>
          <a:off x="1742173" y="1809549"/>
          <a:ext cx="7036067" cy="3869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399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4643" y="1160496"/>
            <a:ext cx="6022427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sektorit</a:t>
            </a:r>
            <a:endParaRPr lang="en-US" sz="2800" b="1" i="1" dirty="0">
              <a:ln/>
              <a:solidFill>
                <a:srgbClr val="002060"/>
              </a:solidFill>
              <a:latin typeface="Stencil" pitchFamily="82" charset="0"/>
            </a:endParaRPr>
          </a:p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mjekËsisË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familjare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715" y="2556734"/>
            <a:ext cx="2533150" cy="1899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840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667" y="257531"/>
            <a:ext cx="105102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e viz.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. </a:t>
            </a:r>
            <a:r>
              <a:rPr lang="en-US" sz="2000" b="1" i="1" dirty="0" err="1">
                <a:ln/>
                <a:solidFill>
                  <a:srgbClr val="FF0000"/>
                </a:solidFill>
                <a:latin typeface="Stencil" pitchFamily="82" charset="0"/>
              </a:rPr>
              <a:t>mjekËsisË</a:t>
            </a:r>
            <a:r>
              <a:rPr lang="en-US" sz="2000" b="1" i="1" dirty="0">
                <a:ln/>
                <a:solidFill>
                  <a:srgbClr val="FF0000"/>
                </a:solidFill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solidFill>
                  <a:srgbClr val="FF0000"/>
                </a:solidFill>
                <a:latin typeface="Stencil" pitchFamily="82" charset="0"/>
              </a:rPr>
              <a:t>familjare</a:t>
            </a:r>
            <a:r>
              <a:rPr lang="en-US" sz="2000" b="1" i="1" dirty="0">
                <a:ln/>
                <a:solidFill>
                  <a:srgbClr val="FF0000"/>
                </a:solidFill>
                <a:latin typeface="Stencil" pitchFamily="82" charset="0"/>
              </a:rPr>
              <a:t> 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qendrave</a:t>
            </a:r>
            <a:endParaRPr lang="en-US" sz="2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1772378"/>
              </p:ext>
            </p:extLst>
          </p:nvPr>
        </p:nvGraphicFramePr>
        <p:xfrm>
          <a:off x="236667" y="763794"/>
          <a:ext cx="11446138" cy="609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" y="714703"/>
          <a:ext cx="12055366" cy="5906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65533"/>
            <a:ext cx="8686800" cy="7571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DITORE e </a:t>
            </a:r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pacienteve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familjar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viz. </a:t>
            </a:r>
            <a:r>
              <a:rPr lang="en-US" sz="20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mjkËsore</a:t>
            </a:r>
            <a:r>
              <a:rPr lang="en-US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 NË </a:t>
            </a:r>
            <a:r>
              <a:rPr lang="en-US" sz="20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ndËrimin</a:t>
            </a:r>
            <a:r>
              <a:rPr lang="en-US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 e </a:t>
            </a:r>
            <a:r>
              <a:rPr lang="en-US" sz="20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natËs</a:t>
            </a:r>
            <a:r>
              <a:rPr lang="en-US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 </a:t>
            </a:r>
            <a:br>
              <a:rPr lang="en-US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</a:br>
            <a:r>
              <a:rPr lang="en-US" sz="20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dhe</a:t>
            </a:r>
            <a:r>
              <a:rPr lang="en-US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 </a:t>
            </a:r>
            <a:r>
              <a:rPr lang="en-US" sz="20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shËrbimiN</a:t>
            </a:r>
            <a:r>
              <a:rPr lang="en-US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 </a:t>
            </a:r>
            <a:r>
              <a:rPr lang="en-US" sz="20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shtËpijak</a:t>
            </a:r>
            <a:r>
              <a:rPr lang="en-US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 KRAHASUAR ME GJASHTËMUJORIN E 2017</a:t>
            </a:r>
            <a:br>
              <a:rPr lang="en-US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</a:br>
            <a:r>
              <a:rPr lang="en-US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>(nr.36647 &amp; 2623 , 5%)</a:t>
            </a: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  <a:t/>
            </a:r>
            <a:b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itchFamily="82" charset="0"/>
              </a:rPr>
            </a:br>
            <a:endParaRPr lang="en-U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319047092"/>
              </p:ext>
            </p:extLst>
          </p:nvPr>
        </p:nvGraphicFramePr>
        <p:xfrm>
          <a:off x="134755" y="1029903"/>
          <a:ext cx="11916074" cy="558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403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228600" y="265533"/>
            <a:ext cx="8686800" cy="7571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DITORE e </a:t>
            </a:r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pacienteve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ndrimin</a:t>
            </a:r>
            <a:r>
              <a:rPr lang="en-US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natËs</a:t>
            </a:r>
            <a:r>
              <a:rPr lang="en-US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515652790"/>
              </p:ext>
            </p:extLst>
          </p:nvPr>
        </p:nvGraphicFramePr>
        <p:xfrm>
          <a:off x="259881" y="1001027"/>
          <a:ext cx="11482939" cy="558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0246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6547" y="0"/>
            <a:ext cx="6096000" cy="64633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–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endParaRPr lang="en-US" b="1" i="1" dirty="0">
              <a:ln/>
              <a:solidFill>
                <a:srgbClr val="002060"/>
              </a:solidFill>
              <a:latin typeface="Stencil" pitchFamily="82" charset="0"/>
            </a:endParaRPr>
          </a:p>
          <a:p>
            <a:pPr algn="ctr"/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(Nr. 278064)</a:t>
            </a:r>
            <a:endParaRPr lang="sq-AL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047613"/>
              </p:ext>
            </p:extLst>
          </p:nvPr>
        </p:nvGraphicFramePr>
        <p:xfrm>
          <a:off x="403411" y="624390"/>
          <a:ext cx="11389659" cy="5951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9528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500125"/>
              </p:ext>
            </p:extLst>
          </p:nvPr>
        </p:nvGraphicFramePr>
        <p:xfrm>
          <a:off x="268941" y="847165"/>
          <a:ext cx="11752730" cy="5889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585422" y="255058"/>
            <a:ext cx="609600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–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ekg</a:t>
            </a:r>
            <a:endParaRPr lang="en-US" b="1" i="1" dirty="0">
              <a:ln/>
              <a:solidFill>
                <a:srgbClr val="002060"/>
              </a:solidFill>
              <a:latin typeface="Stencil" pitchFamily="82" charset="0"/>
            </a:endParaRPr>
          </a:p>
          <a:p>
            <a:pPr algn="ctr"/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(NR.5445)</a:t>
            </a:r>
            <a:endParaRPr lang="sq-AL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7932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2144" y="440630"/>
            <a:ext cx="6022427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sektorit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specialistik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konsultativ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317" y="2796989"/>
            <a:ext cx="2420471" cy="181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545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90888" y="208547"/>
            <a:ext cx="914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MESATARJA   DITORE E  VIZITAVE MJKËSORE 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pËr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mjek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–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shËrbimin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konsultativ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Stencil" pitchFamily="82" charset="0"/>
              </a:rPr>
              <a:t>specialistik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/>
            </a:r>
            <a:b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6528964"/>
              </p:ext>
            </p:extLst>
          </p:nvPr>
        </p:nvGraphicFramePr>
        <p:xfrm>
          <a:off x="942975" y="1485900"/>
          <a:ext cx="10258425" cy="4314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0661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716" y="200686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pediatrik</a:t>
            </a: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4055709"/>
              </p:ext>
            </p:extLst>
          </p:nvPr>
        </p:nvGraphicFramePr>
        <p:xfrm>
          <a:off x="871538" y="1387202"/>
          <a:ext cx="9901237" cy="4484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9504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 noGrp="1"/>
          </p:cNvSpPr>
          <p:nvPr>
            <p:ph type="title"/>
          </p:nvPr>
        </p:nvSpPr>
        <p:spPr>
          <a:xfrm>
            <a:off x="601934" y="0"/>
            <a:ext cx="10962042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i="0" u="none" strike="noStrike" kern="1200" normalizeH="0" baseline="0" noProof="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vizitat</a:t>
            </a:r>
            <a:r>
              <a:rPr kumimoji="0" lang="en-US" sz="24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i="0" u="none" strike="noStrike" kern="1200" normalizeH="0" baseline="0" noProof="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mjekËsore</a:t>
            </a:r>
            <a:r>
              <a:rPr kumimoji="0" lang="en-US" sz="24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, </a:t>
            </a:r>
            <a:r>
              <a:rPr kumimoji="0" lang="en-US" sz="2400" i="0" u="none" strike="noStrike" kern="1200" normalizeH="0" baseline="0" noProof="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diagnostike</a:t>
            </a:r>
            <a:r>
              <a:rPr kumimoji="0" lang="en-US" sz="24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, </a:t>
            </a:r>
            <a:r>
              <a:rPr kumimoji="0" lang="en-US" sz="2400" i="0" u="none" strike="noStrike" kern="1200" normalizeH="0" baseline="0" noProof="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intervenimet</a:t>
            </a:r>
            <a:r>
              <a:rPr kumimoji="0" lang="en-US" sz="24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  (nr.</a:t>
            </a:r>
            <a:r>
              <a:rPr kumimoji="0" lang="en-US" sz="2400" i="0" u="none" strike="noStrike" kern="1200" normalizeH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1276710</a:t>
            </a:r>
            <a:r>
              <a:rPr kumimoji="0" lang="en-US" sz="24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) </a:t>
            </a:r>
            <a:endParaRPr kumimoji="0" lang="en-US" sz="2400" b="1" i="0" u="none" strike="noStrike" kern="1200" cap="none" spc="0" normalizeH="0" baseline="0" noProof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565157808"/>
              </p:ext>
            </p:extLst>
          </p:nvPr>
        </p:nvGraphicFramePr>
        <p:xfrm>
          <a:off x="147145" y="763793"/>
          <a:ext cx="11922935" cy="609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2705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6633" y="157655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e viz.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. Te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pediatri</a:t>
            </a: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1664570"/>
              </p:ext>
            </p:extLst>
          </p:nvPr>
        </p:nvGraphicFramePr>
        <p:xfrm>
          <a:off x="1871662" y="1428423"/>
          <a:ext cx="8143876" cy="4629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7476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716" y="200686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gjinekologjike</a:t>
            </a: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836455730"/>
              </p:ext>
            </p:extLst>
          </p:nvPr>
        </p:nvGraphicFramePr>
        <p:xfrm>
          <a:off x="1628775" y="1474019"/>
          <a:ext cx="9201150" cy="464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25127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63044285"/>
              </p:ext>
            </p:extLst>
          </p:nvPr>
        </p:nvGraphicFramePr>
        <p:xfrm>
          <a:off x="1289241" y="1347686"/>
          <a:ext cx="9329737" cy="4938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0822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mjekesor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&amp;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dermatologjik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504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3158" y="230204"/>
            <a:ext cx="10376034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</a:t>
            </a:r>
            <a:r>
              <a:rPr lang="en-US" sz="32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shËrbimeve</a:t>
            </a:r>
            <a:r>
              <a:rPr lang="en-US" sz="32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2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3200" b="1" dirty="0">
              <a:ln/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80" y="2612665"/>
            <a:ext cx="3887041" cy="2727232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F4C947E-811A-407A-8BD3-5B9BA6AAA3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182972"/>
              </p:ext>
            </p:extLst>
          </p:nvPr>
        </p:nvGraphicFramePr>
        <p:xfrm>
          <a:off x="2114549" y="1690688"/>
          <a:ext cx="7658101" cy="441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2880" y="218987"/>
            <a:ext cx="1172534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poliklinikes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94289"/>
            <a:ext cx="11908221" cy="581609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112229141"/>
              </p:ext>
            </p:extLst>
          </p:nvPr>
        </p:nvGraphicFramePr>
        <p:xfrm>
          <a:off x="1571624" y="1443790"/>
          <a:ext cx="9358314" cy="5257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6633" y="157655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e viz.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stomatologut</a:t>
            </a: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0942511"/>
              </p:ext>
            </p:extLst>
          </p:nvPr>
        </p:nvGraphicFramePr>
        <p:xfrm>
          <a:off x="1963553" y="2057400"/>
          <a:ext cx="7642459" cy="3640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76" y="0"/>
            <a:ext cx="11800645" cy="5884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/>
            </a:r>
            <a:b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</a:b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Nr.(57996)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13624"/>
              </p:ext>
            </p:extLst>
          </p:nvPr>
        </p:nvGraphicFramePr>
        <p:xfrm>
          <a:off x="53788" y="774551"/>
          <a:ext cx="11854433" cy="6083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7576" y="0"/>
            <a:ext cx="11800645" cy="5884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1276461"/>
              </p:ext>
            </p:extLst>
          </p:nvPr>
        </p:nvGraphicFramePr>
        <p:xfrm>
          <a:off x="107576" y="871369"/>
          <a:ext cx="12084424" cy="5905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121571"/>
              </p:ext>
            </p:extLst>
          </p:nvPr>
        </p:nvGraphicFramePr>
        <p:xfrm>
          <a:off x="215153" y="588457"/>
          <a:ext cx="11607501" cy="6269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576" y="0"/>
            <a:ext cx="11800645" cy="5884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683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622608"/>
              </p:ext>
            </p:extLst>
          </p:nvPr>
        </p:nvGraphicFramePr>
        <p:xfrm>
          <a:off x="139849" y="537882"/>
          <a:ext cx="11854927" cy="6077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39849" y="79786"/>
            <a:ext cx="1181189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n/>
                <a:latin typeface="Stencil" pitchFamily="82" charset="0"/>
              </a:rPr>
              <a:t>                   </a:t>
            </a:r>
            <a:r>
              <a:rPr lang="en-US" sz="2800" b="1" dirty="0" err="1">
                <a:ln/>
                <a:latin typeface="Stencil" pitchFamily="82" charset="0"/>
              </a:rPr>
              <a:t>gjashtËmujori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i</a:t>
            </a:r>
            <a:r>
              <a:rPr lang="en-US" sz="2800" b="1" dirty="0">
                <a:ln/>
                <a:latin typeface="Stencil" pitchFamily="82" charset="0"/>
              </a:rPr>
              <a:t>  </a:t>
            </a:r>
            <a:r>
              <a:rPr lang="en-US" sz="2800" b="1" dirty="0" err="1">
                <a:ln/>
                <a:latin typeface="Stencil" pitchFamily="82" charset="0"/>
              </a:rPr>
              <a:t>vizitave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mjekËsor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nË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solidFill>
                  <a:srgbClr val="FF0000"/>
                </a:solidFill>
                <a:latin typeface="Stencil" pitchFamily="82" charset="0"/>
              </a:rPr>
              <a:t>qkmf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tË</a:t>
            </a:r>
            <a:r>
              <a:rPr lang="en-US" sz="2800" b="1" dirty="0">
                <a:ln/>
                <a:latin typeface="Stencil" pitchFamily="82" charset="0"/>
              </a:rPr>
              <a:t> 2017</a:t>
            </a:r>
            <a:br>
              <a:rPr lang="en-US" sz="2800" b="1" dirty="0">
                <a:ln/>
                <a:latin typeface="Stencil" pitchFamily="82" charset="0"/>
              </a:rPr>
            </a:br>
            <a:r>
              <a:rPr lang="en-US" sz="2800" b="1" dirty="0">
                <a:ln/>
                <a:latin typeface="Stencil" pitchFamily="82" charset="0"/>
              </a:rPr>
              <a:t>(</a:t>
            </a:r>
            <a:r>
              <a:rPr lang="en-US" sz="2800" b="1" dirty="0" err="1">
                <a:ln/>
                <a:latin typeface="Stencil" pitchFamily="82" charset="0"/>
              </a:rPr>
              <a:t>nr</a:t>
            </a:r>
            <a:r>
              <a:rPr lang="en-US" sz="2800" b="1" dirty="0">
                <a:ln/>
                <a:latin typeface="Stencil" pitchFamily="82" charset="0"/>
              </a:rPr>
              <a:t>.- 508223)</a:t>
            </a:r>
            <a:endParaRPr lang="en-US" sz="2800" b="1" dirty="0">
              <a:ln/>
            </a:endParaRPr>
          </a:p>
        </p:txBody>
      </p:sp>
    </p:spTree>
    <p:extLst>
      <p:ext uri="{BB962C8B-B14F-4D97-AF65-F5344CB8AC3E}">
        <p14:creationId xmlns:p14="http://schemas.microsoft.com/office/powerpoint/2010/main" val="2113109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0306" y="332994"/>
            <a:ext cx="1091901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SEKTORIT </a:t>
            </a:r>
          </a:p>
          <a:p>
            <a:pPr algn="ctr"/>
            <a:r>
              <a:rPr lang="en-US" sz="3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</a:t>
            </a:r>
            <a:endParaRPr lang="en-US" sz="3600" b="1" dirty="0">
              <a:ln/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210" y="3418454"/>
            <a:ext cx="2650729" cy="12952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51150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E86AA9D-7B82-4AC8-8810-60B95A014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584846"/>
              </p:ext>
            </p:extLst>
          </p:nvPr>
        </p:nvGraphicFramePr>
        <p:xfrm>
          <a:off x="1614488" y="1459007"/>
          <a:ext cx="8743950" cy="4170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794514" y="214100"/>
            <a:ext cx="8232074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i="1" dirty="0">
                <a:ln w="50800"/>
                <a:solidFill>
                  <a:srgbClr val="002060"/>
                </a:solidFill>
                <a:latin typeface="Stencil" pitchFamily="82" charset="0"/>
              </a:rPr>
              <a:t>RAPORTET E SEKTORIT DIAGNOSTIK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5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9074" y="440571"/>
            <a:ext cx="8539655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SEKTORIT </a:t>
            </a:r>
          </a:p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laboratorik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788" y="2872292"/>
            <a:ext cx="3076687" cy="194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8725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062780"/>
              </p:ext>
            </p:extLst>
          </p:nvPr>
        </p:nvGraphicFramePr>
        <p:xfrm>
          <a:off x="161365" y="1108038"/>
          <a:ext cx="11854927" cy="5389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9699" y="322728"/>
            <a:ext cx="11628522" cy="645459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e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pacientËve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pËr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analiza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laboratorike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638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177925"/>
              </p:ext>
            </p:extLst>
          </p:nvPr>
        </p:nvGraphicFramePr>
        <p:xfrm>
          <a:off x="161365" y="1247887"/>
          <a:ext cx="11661289" cy="5389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763793" y="222098"/>
            <a:ext cx="10471654" cy="4247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Analizat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laboratorike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(nr.417174)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9536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2ED9A47-AE7A-48F0-9D69-150E327DC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1618259" cy="672353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000" b="1" i="1" dirty="0">
                <a:ln/>
                <a:solidFill>
                  <a:schemeClr val="accent3"/>
                </a:solidFill>
                <a:latin typeface="Stencil" pitchFamily="82" charset="0"/>
              </a:rPr>
              <a:t>                           </a:t>
            </a:r>
            <a:r>
              <a:rPr lang="en-US" sz="2800" b="1" i="1" dirty="0" err="1">
                <a:ln/>
                <a:latin typeface="Stencil" pitchFamily="82" charset="0"/>
              </a:rPr>
              <a:t>Vlerat</a:t>
            </a:r>
            <a:r>
              <a:rPr lang="en-US" sz="2800" b="1" i="1" dirty="0">
                <a:ln/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latin typeface="Stencil" pitchFamily="82" charset="0"/>
              </a:rPr>
              <a:t>patologjike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tË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analizave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laboratorike</a:t>
            </a:r>
            <a:endParaRPr lang="en-US" sz="2800" b="1" dirty="0">
              <a:ln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19D5979-4E87-4AE3-A7E1-8374B9BD7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39330"/>
              </p:ext>
            </p:extLst>
          </p:nvPr>
        </p:nvGraphicFramePr>
        <p:xfrm>
          <a:off x="2137240" y="1443038"/>
          <a:ext cx="8372476" cy="455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452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1618259" cy="672353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000" b="1" i="1" dirty="0">
                <a:ln/>
                <a:solidFill>
                  <a:schemeClr val="accent3"/>
                </a:solidFill>
                <a:latin typeface="Stencil" pitchFamily="82" charset="0"/>
              </a:rPr>
              <a:t>                           </a:t>
            </a:r>
            <a:r>
              <a:rPr lang="en-US" sz="2800" b="1" i="1" dirty="0" err="1">
                <a:ln/>
                <a:latin typeface="Stencil" pitchFamily="82" charset="0"/>
              </a:rPr>
              <a:t>Vlerat</a:t>
            </a:r>
            <a:r>
              <a:rPr lang="en-US" sz="2800" b="1" i="1" dirty="0">
                <a:ln/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latin typeface="Stencil" pitchFamily="82" charset="0"/>
              </a:rPr>
              <a:t>patologjike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tË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analizave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laboratorike</a:t>
            </a:r>
            <a:endParaRPr lang="en-US" sz="2800" b="1" dirty="0">
              <a:ln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446297"/>
              </p:ext>
            </p:extLst>
          </p:nvPr>
        </p:nvGraphicFramePr>
        <p:xfrm>
          <a:off x="125128" y="1260909"/>
          <a:ext cx="11935327" cy="5351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23252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129" y="3657600"/>
            <a:ext cx="3170312" cy="19592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43285" y="1254902"/>
            <a:ext cx="6096000" cy="95410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i="1" dirty="0">
                <a:ln w="50800"/>
                <a:solidFill>
                  <a:srgbClr val="002060"/>
                </a:solidFill>
                <a:latin typeface="Stencil" pitchFamily="82" charset="0"/>
              </a:rPr>
              <a:t>RAPORTET E SEKTORIT DIAGNOSTIK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radiologjik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3723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3035" y="42380"/>
            <a:ext cx="10600765" cy="4247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Pacient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ekzaminime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-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Radiologjike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(nr.25747)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991359"/>
              </p:ext>
            </p:extLst>
          </p:nvPr>
        </p:nvGraphicFramePr>
        <p:xfrm>
          <a:off x="182881" y="1323191"/>
          <a:ext cx="11058860" cy="5109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32183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798838"/>
              </p:ext>
            </p:extLst>
          </p:nvPr>
        </p:nvGraphicFramePr>
        <p:xfrm>
          <a:off x="1385888" y="1549100"/>
          <a:ext cx="9401175" cy="4394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257503" y="317938"/>
            <a:ext cx="11667565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Mesatarja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ditore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e Nr. TË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pacienteve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p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r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ekzaminimeve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diagnostike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-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radiologjike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225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7837563"/>
              </p:ext>
            </p:extLst>
          </p:nvPr>
        </p:nvGraphicFramePr>
        <p:xfrm>
          <a:off x="0" y="739907"/>
          <a:ext cx="12037806" cy="5965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293145" y="130306"/>
            <a:ext cx="11744661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err="1">
                <a:ln/>
                <a:latin typeface="Stencil" pitchFamily="82" charset="0"/>
              </a:rPr>
              <a:t>gjashtËmujor</a:t>
            </a:r>
            <a:r>
              <a:rPr lang="en-US" sz="2000" b="1" dirty="0">
                <a:ln/>
                <a:latin typeface="Stencil" pitchFamily="82" charset="0"/>
              </a:rPr>
              <a:t>  I </a:t>
            </a:r>
            <a:r>
              <a:rPr lang="en-US" sz="2000" b="1" dirty="0" err="1">
                <a:ln/>
                <a:latin typeface="Stencil" pitchFamily="82" charset="0"/>
              </a:rPr>
              <a:t>vizitave</a:t>
            </a:r>
            <a:r>
              <a:rPr lang="en-US" sz="2000" b="1" dirty="0">
                <a:ln/>
                <a:latin typeface="Stencil" pitchFamily="82" charset="0"/>
              </a:rPr>
              <a:t> </a:t>
            </a:r>
            <a:r>
              <a:rPr lang="en-US" sz="2000" b="1" dirty="0" err="1">
                <a:ln/>
                <a:latin typeface="Stencil" pitchFamily="82" charset="0"/>
              </a:rPr>
              <a:t>mjekËsor</a:t>
            </a:r>
            <a:r>
              <a:rPr lang="en-US" sz="2000" b="1" dirty="0">
                <a:ln/>
                <a:latin typeface="Stencil" pitchFamily="82" charset="0"/>
              </a:rPr>
              <a:t> </a:t>
            </a:r>
            <a:r>
              <a:rPr lang="en-US" sz="2000" b="1" dirty="0" err="1">
                <a:ln/>
                <a:latin typeface="Stencil" pitchFamily="82" charset="0"/>
              </a:rPr>
              <a:t>nË</a:t>
            </a:r>
            <a:r>
              <a:rPr lang="en-US" sz="2000" b="1" dirty="0">
                <a:ln/>
                <a:latin typeface="Stencil" pitchFamily="82" charset="0"/>
              </a:rPr>
              <a:t> </a:t>
            </a:r>
            <a:r>
              <a:rPr lang="en-US" sz="2000" b="1" dirty="0" err="1">
                <a:ln/>
                <a:solidFill>
                  <a:srgbClr val="FF0000"/>
                </a:solidFill>
                <a:latin typeface="Stencil" pitchFamily="82" charset="0"/>
              </a:rPr>
              <a:t>qkmf</a:t>
            </a:r>
            <a:r>
              <a:rPr lang="en-US" sz="2000" b="1" dirty="0">
                <a:ln/>
                <a:latin typeface="Stencil" pitchFamily="82" charset="0"/>
              </a:rPr>
              <a:t> </a:t>
            </a:r>
            <a:r>
              <a:rPr lang="en-US" sz="2000" b="1" dirty="0" err="1">
                <a:ln/>
                <a:latin typeface="Stencil" pitchFamily="82" charset="0"/>
              </a:rPr>
              <a:t>krahasuar</a:t>
            </a:r>
            <a:r>
              <a:rPr lang="en-US" sz="2000" b="1" dirty="0">
                <a:ln/>
                <a:latin typeface="Stencil" pitchFamily="82" charset="0"/>
              </a:rPr>
              <a:t> me </a:t>
            </a:r>
            <a:r>
              <a:rPr lang="en-US" sz="2000" b="1" dirty="0" err="1">
                <a:ln/>
                <a:latin typeface="Stencil" pitchFamily="82" charset="0"/>
              </a:rPr>
              <a:t>vitin</a:t>
            </a:r>
            <a:r>
              <a:rPr lang="en-US" sz="2000" b="1" dirty="0">
                <a:ln/>
                <a:latin typeface="Stencil" pitchFamily="82" charset="0"/>
              </a:rPr>
              <a:t> </a:t>
            </a:r>
            <a:r>
              <a:rPr lang="en-US" sz="2000" b="1" dirty="0" err="1">
                <a:ln/>
                <a:latin typeface="Stencil" pitchFamily="82" charset="0"/>
              </a:rPr>
              <a:t>paraprak</a:t>
            </a:r>
            <a:r>
              <a:rPr lang="en-US" sz="2000" b="1" dirty="0">
                <a:ln/>
                <a:latin typeface="Stencil" pitchFamily="82" charset="0"/>
              </a:rPr>
              <a:t>                             nr. 508237 </a:t>
            </a:r>
            <a:r>
              <a:rPr lang="en-US" sz="1200" b="1" dirty="0">
                <a:ln/>
                <a:solidFill>
                  <a:srgbClr val="FF0000"/>
                </a:solidFill>
                <a:latin typeface="Stencil" pitchFamily="82" charset="0"/>
              </a:rPr>
              <a:t>(</a:t>
            </a:r>
            <a:r>
              <a:rPr lang="en-US" sz="1200" b="1" dirty="0" err="1">
                <a:ln/>
                <a:solidFill>
                  <a:srgbClr val="FF0000"/>
                </a:solidFill>
                <a:latin typeface="Stencil" pitchFamily="82" charset="0"/>
              </a:rPr>
              <a:t>zvoglim</a:t>
            </a:r>
            <a:r>
              <a:rPr lang="en-US" sz="1200" b="1" dirty="0">
                <a:ln/>
                <a:solidFill>
                  <a:srgbClr val="FF0000"/>
                </a:solidFill>
                <a:latin typeface="Stencil" pitchFamily="82" charset="0"/>
              </a:rPr>
              <a:t> </a:t>
            </a:r>
            <a:r>
              <a:rPr lang="en-US" sz="1200" b="1" dirty="0" err="1">
                <a:ln/>
                <a:solidFill>
                  <a:srgbClr val="FF0000"/>
                </a:solidFill>
                <a:latin typeface="Stencil" pitchFamily="82" charset="0"/>
              </a:rPr>
              <a:t>te</a:t>
            </a:r>
            <a:r>
              <a:rPr lang="en-US" sz="1200" b="1" dirty="0">
                <a:ln/>
                <a:solidFill>
                  <a:srgbClr val="FF0000"/>
                </a:solidFill>
                <a:latin typeface="Stencil" pitchFamily="82" charset="0"/>
              </a:rPr>
              <a:t> </a:t>
            </a:r>
            <a:r>
              <a:rPr lang="en-US" sz="1200" b="1" dirty="0" err="1">
                <a:ln/>
                <a:solidFill>
                  <a:srgbClr val="FF0000"/>
                </a:solidFill>
                <a:latin typeface="Stencil" pitchFamily="82" charset="0"/>
              </a:rPr>
              <a:t>nr</a:t>
            </a:r>
            <a:r>
              <a:rPr lang="en-US" sz="1200" b="1" dirty="0">
                <a:ln/>
                <a:solidFill>
                  <a:srgbClr val="FF0000"/>
                </a:solidFill>
                <a:latin typeface="Stencil" pitchFamily="82" charset="0"/>
              </a:rPr>
              <a:t>. Viz. </a:t>
            </a:r>
            <a:r>
              <a:rPr lang="en-US" sz="1200" b="1" dirty="0" err="1">
                <a:ln/>
                <a:solidFill>
                  <a:srgbClr val="FF0000"/>
                </a:solidFill>
                <a:latin typeface="Stencil" pitchFamily="82" charset="0"/>
              </a:rPr>
              <a:t>mjek</a:t>
            </a:r>
            <a:r>
              <a:rPr lang="en-US" sz="1200" b="1" dirty="0">
                <a:ln/>
                <a:solidFill>
                  <a:srgbClr val="FF0000"/>
                </a:solidFill>
                <a:latin typeface="Stencil" pitchFamily="82" charset="0"/>
              </a:rPr>
              <a:t>. -2.5%)</a:t>
            </a:r>
            <a:endParaRPr lang="en-US" sz="12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752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479603"/>
              </p:ext>
            </p:extLst>
          </p:nvPr>
        </p:nvGraphicFramePr>
        <p:xfrm>
          <a:off x="1" y="771525"/>
          <a:ext cx="12048564" cy="5984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838200" y="164221"/>
            <a:ext cx="10515600" cy="75918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Radiografit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ekzaminime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-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Radiologjike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(nr.15121)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9176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0692664"/>
              </p:ext>
            </p:extLst>
          </p:nvPr>
        </p:nvGraphicFramePr>
        <p:xfrm>
          <a:off x="172121" y="814388"/>
          <a:ext cx="11930231" cy="6043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838200" y="164221"/>
            <a:ext cx="10515600" cy="75918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Radiografit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ekzaminime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-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Radiologjike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(nr.15121)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7567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536369"/>
              </p:ext>
            </p:extLst>
          </p:nvPr>
        </p:nvGraphicFramePr>
        <p:xfrm>
          <a:off x="0" y="1333949"/>
          <a:ext cx="12059322" cy="5282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838200" y="164221"/>
            <a:ext cx="10515600" cy="75918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Radiografit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ekzaminime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-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Radiologjike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(nr.15121)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7070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2131" y="839097"/>
            <a:ext cx="8485990" cy="95500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 </a:t>
            </a:r>
          </a:p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publik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703" y="2695626"/>
            <a:ext cx="2442583" cy="244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380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6685" y="225911"/>
            <a:ext cx="9144000" cy="11430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RAPORT I </a:t>
            </a:r>
            <a:r>
              <a:rPr lang="en-US" sz="20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imunizimit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me </a:t>
            </a:r>
            <a:r>
              <a:rPr lang="en-US" sz="20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vaksin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. TË OBLIGUAR  SIPAS  SKEMËS  - </a:t>
            </a:r>
            <a:r>
              <a:rPr lang="en-US" sz="20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primovaksina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0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20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endParaRPr lang="en-US" sz="2000" b="1" i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179406"/>
              </p:ext>
            </p:extLst>
          </p:nvPr>
        </p:nvGraphicFramePr>
        <p:xfrm>
          <a:off x="13648" y="871369"/>
          <a:ext cx="12178351" cy="5868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45197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3592162" y="1557546"/>
            <a:ext cx="322370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solidFill>
                  <a:srgbClr val="FF0000"/>
                </a:solidFill>
                <a:latin typeface="Arial Black" pitchFamily="34" charset="0"/>
              </a:rPr>
              <a:t>SËMUNDJET NGJITËSE </a:t>
            </a:r>
            <a:r>
              <a:rPr lang="en-US" sz="2000" b="1" dirty="0">
                <a:ln/>
                <a:latin typeface="Arial Black" pitchFamily="34" charset="0"/>
              </a:rPr>
              <a:t>15777</a:t>
            </a:r>
            <a:r>
              <a:rPr lang="en-US" sz="1600" b="1" dirty="0">
                <a:ln/>
                <a:solidFill>
                  <a:srgbClr val="FF0000"/>
                </a:solidFill>
                <a:latin typeface="Arial Black" pitchFamily="34" charset="0"/>
              </a:rPr>
              <a:t>(-6%)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938463" y="207261"/>
            <a:ext cx="8229600" cy="880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PARAQITJA E SËMUNDJEVE NGJIT</a:t>
            </a:r>
            <a:r>
              <a:rPr kumimoji="0" lang="en-US" sz="2400" b="1" i="0" u="none" strike="noStrike" kern="1200" cap="none" spc="0" normalizeH="0" baseline="0" noProof="0" dirty="0">
                <a:ln/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Ë</a:t>
            </a:r>
            <a:r>
              <a:rPr kumimoji="0" lang="en-US" sz="2400" b="1" i="0" u="none" strike="noStrike" kern="1200" cap="none" spc="0" normalizeH="0" baseline="0" noProof="0" dirty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SE , </a:t>
            </a:r>
            <a:r>
              <a:rPr kumimoji="0" lang="en-US" sz="2400" b="1" i="0" u="none" strike="noStrike" kern="1200" cap="none" spc="0" normalizeH="0" baseline="0" noProof="0" dirty="0" err="1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Malinje</a:t>
            </a:r>
            <a:r>
              <a:rPr kumimoji="0" lang="en-US" sz="2400" b="1" i="0" u="none" strike="noStrike" kern="1200" cap="none" spc="0" normalizeH="0" baseline="0" noProof="0" dirty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dhe</a:t>
            </a:r>
            <a:r>
              <a:rPr kumimoji="0" lang="en-US" sz="2400" b="1" i="0" u="none" strike="noStrike" kern="1200" cap="none" spc="0" normalizeH="0" baseline="0" noProof="0" dirty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dhe</a:t>
            </a:r>
            <a:r>
              <a:rPr kumimoji="0" lang="en-US" sz="2400" b="1" i="0" u="none" strike="noStrike" kern="1200" cap="none" spc="0" normalizeH="0" baseline="0" noProof="0" dirty="0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/>
                <a:solidFill>
                  <a:schemeClr val="tx1"/>
                </a:solidFill>
                <a:effectLst/>
                <a:uLnTx/>
                <a:uFillTx/>
                <a:latin typeface="Stencil" pitchFamily="82" charset="0"/>
                <a:ea typeface="+mj-ea"/>
                <a:cs typeface="+mj-cs"/>
              </a:rPr>
              <a:t>kronike</a:t>
            </a:r>
            <a:endParaRPr kumimoji="0" lang="en-US" sz="2400" b="1" i="0" u="none" strike="noStrike" kern="1200" cap="none" spc="0" normalizeH="0" baseline="0" noProof="0" dirty="0">
              <a:ln/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4127700" y="2285872"/>
          <a:ext cx="3158623" cy="4191000"/>
        </p:xfrm>
        <a:graphic>
          <a:graphicData uri="http://schemas.openxmlformats.org/drawingml/2006/table">
            <a:tbl>
              <a:tblPr/>
              <a:tblGrid>
                <a:gridCol w="726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1278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IPTR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7686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Diarret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akute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923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Varicella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5769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Dyshim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në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influencë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 (ILI)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Parotiti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epidemik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Sy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. E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verdhzës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akute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Herpes Zoster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SST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Tularemia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Ariel"/>
                        </a:rPr>
                        <a:t>Pertusis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e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el"/>
                        </a:rPr>
                        <a:t>TBC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298718" y="1623319"/>
            <a:ext cx="322370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solidFill>
                  <a:srgbClr val="FF0000"/>
                </a:solidFill>
                <a:latin typeface="Arial Black" pitchFamily="34" charset="0"/>
              </a:rPr>
              <a:t>SËMUNDJET MASOVIKE JONGJITËSE</a:t>
            </a:r>
          </a:p>
          <a:p>
            <a:pPr algn="ctr"/>
            <a:r>
              <a:rPr lang="en-US" sz="2400" b="1" dirty="0">
                <a:ln/>
                <a:latin typeface="Arial Black" pitchFamily="34" charset="0"/>
              </a:rPr>
              <a:t>1104 </a:t>
            </a:r>
            <a:r>
              <a:rPr lang="en-US" sz="1600" b="1" dirty="0">
                <a:ln/>
                <a:latin typeface="Arial Black" pitchFamily="34" charset="0"/>
              </a:rPr>
              <a:t>(+55%)</a:t>
            </a:r>
          </a:p>
        </p:txBody>
      </p:sp>
      <p:sp>
        <p:nvSpPr>
          <p:cNvPr id="59" name="Text Box 15"/>
          <p:cNvSpPr txBox="1">
            <a:spLocks noChangeArrowheads="1"/>
          </p:cNvSpPr>
          <p:nvPr/>
        </p:nvSpPr>
        <p:spPr bwMode="auto">
          <a:xfrm>
            <a:off x="7556167" y="1565567"/>
            <a:ext cx="322370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solidFill>
                  <a:srgbClr val="FF0000"/>
                </a:solidFill>
                <a:latin typeface="Arial Black" pitchFamily="34" charset="0"/>
              </a:rPr>
              <a:t>SËMUNDJET MALINJE</a:t>
            </a:r>
          </a:p>
          <a:p>
            <a:pPr algn="ctr"/>
            <a:r>
              <a:rPr lang="en-US" sz="2400" b="1" dirty="0">
                <a:ln/>
                <a:latin typeface="Arial Black" pitchFamily="34" charset="0"/>
              </a:rPr>
              <a:t>370</a:t>
            </a:r>
            <a:r>
              <a:rPr lang="en-US" sz="1600" b="1" dirty="0">
                <a:ln/>
                <a:latin typeface="Arial Black" pitchFamily="34" charset="0"/>
              </a:rPr>
              <a:t>(+56%)</a:t>
            </a:r>
          </a:p>
          <a:p>
            <a:pPr algn="ctr"/>
            <a:endParaRPr lang="en-US" sz="2400" b="1" dirty="0">
              <a:ln/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7570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897" y="115503"/>
            <a:ext cx="10678399" cy="530883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Raport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Mortaliteti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–QKMF  (</a:t>
            </a:r>
            <a:r>
              <a:rPr lang="en-US" sz="2400" b="1" i="1" dirty="0">
                <a:ln/>
                <a:solidFill>
                  <a:srgbClr val="0000FF"/>
                </a:solidFill>
                <a:latin typeface="Stencil" pitchFamily="82" charset="0"/>
              </a:rPr>
              <a:t>52/M-32, F -20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)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741145" y="798896"/>
          <a:ext cx="10289407" cy="5755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76380" y="221381"/>
            <a:ext cx="7886700" cy="685801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MORBIDITETI SIPAS KNS 10  -QKMF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957910494"/>
              </p:ext>
            </p:extLst>
          </p:nvPr>
        </p:nvGraphicFramePr>
        <p:xfrm>
          <a:off x="0" y="847023"/>
          <a:ext cx="12031579" cy="5823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4821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4706" y="398033"/>
            <a:ext cx="9144000" cy="9906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Vlerat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fituara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nga</a:t>
            </a:r>
            <a:r>
              <a:rPr lang="en-US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Femijet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E </a:t>
            </a:r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matur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/ </a:t>
            </a:r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peshuar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0-5 </a:t>
            </a:r>
            <a:r>
              <a:rPr lang="en-US" sz="2400" b="1" dirty="0" err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vjetË</a:t>
            </a:r>
            <a:r>
              <a:rPr lang="en-US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-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511644"/>
              </p:ext>
            </p:extLst>
          </p:nvPr>
        </p:nvGraphicFramePr>
        <p:xfrm>
          <a:off x="1974028" y="1142103"/>
          <a:ext cx="8229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056410"/>
              </p:ext>
            </p:extLst>
          </p:nvPr>
        </p:nvGraphicFramePr>
        <p:xfrm>
          <a:off x="188259" y="689386"/>
          <a:ext cx="11645153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39849" y="79786"/>
            <a:ext cx="1181189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n/>
                <a:latin typeface="Stencil" pitchFamily="82" charset="0"/>
              </a:rPr>
              <a:t>                   </a:t>
            </a:r>
            <a:r>
              <a:rPr lang="en-US" sz="2800" b="1" dirty="0" err="1">
                <a:ln/>
                <a:latin typeface="Stencil" pitchFamily="82" charset="0"/>
              </a:rPr>
              <a:t>gjashtËmujori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i</a:t>
            </a:r>
            <a:r>
              <a:rPr lang="en-US" sz="2800" b="1" dirty="0">
                <a:ln/>
                <a:latin typeface="Stencil" pitchFamily="82" charset="0"/>
              </a:rPr>
              <a:t>  </a:t>
            </a:r>
            <a:r>
              <a:rPr lang="en-US" sz="2800" b="1" dirty="0" err="1">
                <a:ln/>
                <a:latin typeface="Stencil" pitchFamily="82" charset="0"/>
              </a:rPr>
              <a:t>vizitave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mjekËsor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nË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solidFill>
                  <a:srgbClr val="FF0000"/>
                </a:solidFill>
                <a:latin typeface="Stencil" pitchFamily="82" charset="0"/>
              </a:rPr>
              <a:t>amf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tË</a:t>
            </a:r>
            <a:r>
              <a:rPr lang="en-US" sz="2800" b="1" dirty="0">
                <a:ln/>
                <a:latin typeface="Stencil" pitchFamily="82" charset="0"/>
              </a:rPr>
              <a:t> 2017</a:t>
            </a:r>
            <a:br>
              <a:rPr lang="en-US" sz="2800" b="1" dirty="0">
                <a:ln/>
                <a:latin typeface="Stencil" pitchFamily="82" charset="0"/>
              </a:rPr>
            </a:br>
            <a:r>
              <a:rPr lang="en-US" sz="2800" b="1" dirty="0">
                <a:ln/>
                <a:latin typeface="Stencil" pitchFamily="82" charset="0"/>
              </a:rPr>
              <a:t>(</a:t>
            </a:r>
            <a:r>
              <a:rPr lang="en-US" sz="2800" b="1" dirty="0" err="1">
                <a:ln/>
                <a:latin typeface="Stencil" pitchFamily="82" charset="0"/>
              </a:rPr>
              <a:t>nr</a:t>
            </a:r>
            <a:r>
              <a:rPr lang="en-US" sz="2800" b="1" dirty="0">
                <a:ln/>
                <a:latin typeface="Stencil" pitchFamily="82" charset="0"/>
              </a:rPr>
              <a:t>.=17786)</a:t>
            </a:r>
            <a:endParaRPr lang="en-US" sz="2800" b="1" dirty="0">
              <a:ln/>
            </a:endParaRPr>
          </a:p>
        </p:txBody>
      </p:sp>
    </p:spTree>
    <p:extLst>
      <p:ext uri="{BB962C8B-B14F-4D97-AF65-F5344CB8AC3E}">
        <p14:creationId xmlns:p14="http://schemas.microsoft.com/office/powerpoint/2010/main" val="35396153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euta\Desktop\Beautiful-Nature-Background.jpg">
            <a:extLst>
              <a:ext uri="{FF2B5EF4-FFF2-40B4-BE49-F238E27FC236}">
                <a16:creationId xmlns:a16="http://schemas.microsoft.com/office/drawing/2014/main" id="{1BBABEA0-569B-4D67-8638-03FAEA8BC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63512" cy="685800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3ABF6E3-555A-4075-AF60-919AC2D51CF4}"/>
              </a:ext>
            </a:extLst>
          </p:cNvPr>
          <p:cNvSpPr/>
          <p:nvPr/>
        </p:nvSpPr>
        <p:spPr>
          <a:xfrm>
            <a:off x="2590800" y="914400"/>
            <a:ext cx="45813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JU FALIMINDERIT PËR VËMENDJE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87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097021"/>
              </p:ext>
            </p:extLst>
          </p:nvPr>
        </p:nvGraphicFramePr>
        <p:xfrm>
          <a:off x="94129" y="779929"/>
          <a:ext cx="11981330" cy="5903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4129" y="170329"/>
            <a:ext cx="11981329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gjashtËmujore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i</a:t>
            </a:r>
            <a:r>
              <a:rPr lang="en-US" sz="2800" b="1" dirty="0">
                <a:ln/>
                <a:latin typeface="Stencil" pitchFamily="82" charset="0"/>
              </a:rPr>
              <a:t>  </a:t>
            </a:r>
            <a:r>
              <a:rPr lang="en-US" sz="2800" b="1" dirty="0" err="1">
                <a:ln/>
                <a:latin typeface="Stencil" pitchFamily="82" charset="0"/>
              </a:rPr>
              <a:t>vizitave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mjekËsor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nË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solidFill>
                  <a:srgbClr val="FF0000"/>
                </a:solidFill>
                <a:latin typeface="Stencil" pitchFamily="82" charset="0"/>
              </a:rPr>
              <a:t>amf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krahasues</a:t>
            </a:r>
            <a:r>
              <a:rPr lang="en-US" sz="2800" b="1" dirty="0">
                <a:ln/>
                <a:latin typeface="Stencil" pitchFamily="82" charset="0"/>
              </a:rPr>
              <a:t> me </a:t>
            </a:r>
            <a:r>
              <a:rPr lang="en-US" sz="2800" b="1" dirty="0" err="1">
                <a:ln/>
                <a:latin typeface="Stencil" pitchFamily="82" charset="0"/>
              </a:rPr>
              <a:t>vitin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paraprak</a:t>
            </a:r>
            <a:r>
              <a:rPr lang="en-US" sz="2800" b="1" dirty="0">
                <a:ln/>
                <a:latin typeface="Stencil" pitchFamily="82" charset="0"/>
              </a:rPr>
              <a:t>                 </a:t>
            </a:r>
            <a:r>
              <a:rPr lang="en-US" sz="2800" b="1" dirty="0" err="1">
                <a:ln/>
                <a:latin typeface="Stencil" pitchFamily="82" charset="0"/>
              </a:rPr>
              <a:t>nr</a:t>
            </a:r>
            <a:r>
              <a:rPr lang="en-US" sz="2800" b="1" dirty="0">
                <a:ln/>
                <a:latin typeface="Stencil" pitchFamily="82" charset="0"/>
              </a:rPr>
              <a:t>.=17786  </a:t>
            </a:r>
            <a:r>
              <a:rPr lang="en-US" sz="1500" b="1" dirty="0">
                <a:ln/>
                <a:latin typeface="Stencil" pitchFamily="82" charset="0"/>
              </a:rPr>
              <a:t>(</a:t>
            </a:r>
            <a:r>
              <a:rPr lang="en-US" sz="1500" b="1" dirty="0" err="1">
                <a:ln/>
                <a:latin typeface="Stencil" pitchFamily="82" charset="0"/>
              </a:rPr>
              <a:t>rritje</a:t>
            </a:r>
            <a:r>
              <a:rPr lang="en-US" sz="1500" b="1" dirty="0">
                <a:ln/>
                <a:latin typeface="Stencil" pitchFamily="82" charset="0"/>
              </a:rPr>
              <a:t> e </a:t>
            </a:r>
            <a:r>
              <a:rPr lang="en-US" sz="1500" b="1" dirty="0" err="1">
                <a:ln/>
                <a:latin typeface="Stencil" pitchFamily="82" charset="0"/>
              </a:rPr>
              <a:t>nr</a:t>
            </a:r>
            <a:r>
              <a:rPr lang="en-US" sz="1500" b="1" dirty="0">
                <a:ln/>
                <a:latin typeface="Stencil" pitchFamily="82" charset="0"/>
              </a:rPr>
              <a:t>. </a:t>
            </a:r>
            <a:r>
              <a:rPr lang="en-US" sz="1500" b="1" dirty="0" err="1">
                <a:ln/>
                <a:latin typeface="Stencil" pitchFamily="82" charset="0"/>
              </a:rPr>
              <a:t>Te</a:t>
            </a:r>
            <a:r>
              <a:rPr lang="en-US" sz="1500" b="1" dirty="0">
                <a:ln/>
                <a:latin typeface="Stencil" pitchFamily="82" charset="0"/>
              </a:rPr>
              <a:t> viz. </a:t>
            </a:r>
            <a:r>
              <a:rPr lang="en-US" sz="1500" b="1" dirty="0" err="1">
                <a:ln/>
                <a:latin typeface="Stencil" pitchFamily="82" charset="0"/>
              </a:rPr>
              <a:t>mjek</a:t>
            </a:r>
            <a:r>
              <a:rPr lang="en-US" sz="1500" b="1" dirty="0">
                <a:ln/>
                <a:latin typeface="Stencil" pitchFamily="82" charset="0"/>
              </a:rPr>
              <a:t>. Per </a:t>
            </a:r>
            <a:r>
              <a:rPr lang="en-US" sz="1500" b="1" dirty="0">
                <a:ln/>
                <a:solidFill>
                  <a:srgbClr val="00B050"/>
                </a:solidFill>
                <a:latin typeface="Stencil" pitchFamily="82" charset="0"/>
              </a:rPr>
              <a:t>38%</a:t>
            </a:r>
            <a:r>
              <a:rPr lang="en-US" sz="1500" b="1" dirty="0">
                <a:ln/>
                <a:latin typeface="Stencil" pitchFamily="82" charset="0"/>
              </a:rPr>
              <a:t>)</a:t>
            </a:r>
            <a:endParaRPr lang="en-US" sz="1500" b="1" dirty="0">
              <a:ln/>
            </a:endParaRPr>
          </a:p>
        </p:txBody>
      </p:sp>
    </p:spTree>
    <p:extLst>
      <p:ext uri="{BB962C8B-B14F-4D97-AF65-F5344CB8AC3E}">
        <p14:creationId xmlns:p14="http://schemas.microsoft.com/office/powerpoint/2010/main" val="128978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356023"/>
              </p:ext>
            </p:extLst>
          </p:nvPr>
        </p:nvGraphicFramePr>
        <p:xfrm>
          <a:off x="1" y="872359"/>
          <a:ext cx="12192000" cy="5861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94129" y="170329"/>
            <a:ext cx="11981329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err="1">
                <a:ln/>
                <a:latin typeface="Stencil" pitchFamily="82" charset="0"/>
              </a:rPr>
              <a:t>vizitave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mjekËsor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nË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solidFill>
                  <a:srgbClr val="FF0000"/>
                </a:solidFill>
                <a:latin typeface="Stencil" pitchFamily="82" charset="0"/>
              </a:rPr>
              <a:t>qkmf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krahasuar</a:t>
            </a:r>
            <a:r>
              <a:rPr lang="en-US" sz="2800" b="1" dirty="0">
                <a:ln/>
                <a:latin typeface="Stencil" pitchFamily="82" charset="0"/>
              </a:rPr>
              <a:t> me  </a:t>
            </a:r>
            <a:r>
              <a:rPr lang="en-US" sz="2800" b="1" dirty="0" err="1">
                <a:ln/>
                <a:latin typeface="Stencil" pitchFamily="82" charset="0"/>
              </a:rPr>
              <a:t>gjashtmujorin</a:t>
            </a:r>
            <a:r>
              <a:rPr lang="en-US" sz="2800" b="1" dirty="0">
                <a:ln/>
                <a:latin typeface="Stencil" pitchFamily="82" charset="0"/>
              </a:rPr>
              <a:t> e </a:t>
            </a:r>
            <a:r>
              <a:rPr lang="en-US" sz="2800" b="1" dirty="0" err="1">
                <a:ln/>
                <a:latin typeface="Stencil" pitchFamily="82" charset="0"/>
              </a:rPr>
              <a:t>vitit</a:t>
            </a:r>
            <a:r>
              <a:rPr lang="en-US" sz="2800" b="1" dirty="0">
                <a:ln/>
                <a:latin typeface="Stencil" pitchFamily="82" charset="0"/>
              </a:rPr>
              <a:t> </a:t>
            </a:r>
            <a:r>
              <a:rPr lang="en-US" sz="2800" b="1" dirty="0" err="1">
                <a:ln/>
                <a:latin typeface="Stencil" pitchFamily="82" charset="0"/>
              </a:rPr>
              <a:t>paraprak</a:t>
            </a:r>
            <a:r>
              <a:rPr lang="en-US" sz="2800" b="1" dirty="0">
                <a:ln/>
                <a:latin typeface="Stencil" pitchFamily="82" charset="0"/>
              </a:rPr>
              <a:t>                 nr.=102456   </a:t>
            </a:r>
            <a:r>
              <a:rPr lang="en-US" sz="1700" b="1" dirty="0">
                <a:ln/>
                <a:solidFill>
                  <a:srgbClr val="FF0000"/>
                </a:solidFill>
                <a:latin typeface="Stencil" pitchFamily="82" charset="0"/>
              </a:rPr>
              <a:t>( </a:t>
            </a:r>
            <a:r>
              <a:rPr lang="en-US" sz="1700" b="1" dirty="0" err="1">
                <a:ln/>
                <a:solidFill>
                  <a:srgbClr val="FF0000"/>
                </a:solidFill>
                <a:latin typeface="Stencil" pitchFamily="82" charset="0"/>
              </a:rPr>
              <a:t>Zvoglim</a:t>
            </a:r>
            <a:r>
              <a:rPr lang="en-US" sz="1700" b="1" dirty="0">
                <a:ln/>
                <a:solidFill>
                  <a:srgbClr val="FF0000"/>
                </a:solidFill>
                <a:latin typeface="Stencil" pitchFamily="82" charset="0"/>
              </a:rPr>
              <a:t> </a:t>
            </a:r>
            <a:r>
              <a:rPr lang="en-US" sz="1700" b="1" dirty="0" err="1">
                <a:ln/>
                <a:solidFill>
                  <a:srgbClr val="FF0000"/>
                </a:solidFill>
                <a:latin typeface="Stencil" pitchFamily="82" charset="0"/>
              </a:rPr>
              <a:t>te</a:t>
            </a:r>
            <a:r>
              <a:rPr lang="en-US" sz="1700" b="1" dirty="0">
                <a:ln/>
                <a:solidFill>
                  <a:srgbClr val="FF0000"/>
                </a:solidFill>
                <a:latin typeface="Stencil" pitchFamily="82" charset="0"/>
              </a:rPr>
              <a:t> </a:t>
            </a:r>
            <a:r>
              <a:rPr lang="en-US" sz="1700" b="1" dirty="0" err="1">
                <a:ln/>
                <a:solidFill>
                  <a:srgbClr val="FF0000"/>
                </a:solidFill>
                <a:latin typeface="Stencil" pitchFamily="82" charset="0"/>
              </a:rPr>
              <a:t>nr</a:t>
            </a:r>
            <a:r>
              <a:rPr lang="en-US" sz="1700" b="1" dirty="0">
                <a:ln/>
                <a:solidFill>
                  <a:srgbClr val="FF0000"/>
                </a:solidFill>
                <a:latin typeface="Stencil" pitchFamily="82" charset="0"/>
              </a:rPr>
              <a:t>. </a:t>
            </a:r>
            <a:r>
              <a:rPr lang="en-US" sz="1700" b="1" dirty="0" err="1">
                <a:ln/>
                <a:solidFill>
                  <a:srgbClr val="FF0000"/>
                </a:solidFill>
                <a:latin typeface="Stencil" pitchFamily="82" charset="0"/>
              </a:rPr>
              <a:t>Te</a:t>
            </a:r>
            <a:r>
              <a:rPr lang="en-US" sz="1700" b="1" dirty="0">
                <a:ln/>
                <a:solidFill>
                  <a:srgbClr val="FF0000"/>
                </a:solidFill>
                <a:latin typeface="Stencil" pitchFamily="82" charset="0"/>
              </a:rPr>
              <a:t> viz. </a:t>
            </a:r>
            <a:r>
              <a:rPr lang="en-US" sz="1700" b="1" dirty="0" err="1">
                <a:ln/>
                <a:solidFill>
                  <a:srgbClr val="FF0000"/>
                </a:solidFill>
                <a:latin typeface="Stencil" pitchFamily="82" charset="0"/>
              </a:rPr>
              <a:t>mjek</a:t>
            </a:r>
            <a:r>
              <a:rPr lang="en-US" sz="1700" b="1" dirty="0">
                <a:ln/>
                <a:solidFill>
                  <a:srgbClr val="FF0000"/>
                </a:solidFill>
                <a:latin typeface="Stencil" pitchFamily="82" charset="0"/>
              </a:rPr>
              <a:t>  -13%)</a:t>
            </a:r>
          </a:p>
          <a:p>
            <a:pPr algn="ctr"/>
            <a:endParaRPr lang="en-US" sz="28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681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851499"/>
              </p:ext>
            </p:extLst>
          </p:nvPr>
        </p:nvGraphicFramePr>
        <p:xfrm>
          <a:off x="172122" y="957431"/>
          <a:ext cx="11833412" cy="5798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66077" y="333488"/>
            <a:ext cx="10643795" cy="4707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e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vizitave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qendrave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/>
            </a:r>
            <a:b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</a:br>
            <a:r>
              <a:rPr lang="en-US" sz="1600" b="1" i="1" dirty="0">
                <a:ln/>
                <a:solidFill>
                  <a:srgbClr val="002060"/>
                </a:solidFill>
                <a:latin typeface="Stencil" pitchFamily="82" charset="0"/>
              </a:rPr>
              <a:t>(</a:t>
            </a:r>
            <a:r>
              <a:rPr lang="en-US" sz="1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16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16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pe↨r</a:t>
            </a:r>
            <a:r>
              <a:rPr lang="en-US" sz="16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qkmf</a:t>
            </a:r>
            <a:r>
              <a:rPr lang="en-US" sz="1600" b="1" i="1" dirty="0">
                <a:ln/>
                <a:solidFill>
                  <a:srgbClr val="002060"/>
                </a:solidFill>
                <a:latin typeface="Stencil" pitchFamily="82" charset="0"/>
              </a:rPr>
              <a:t> 3973 </a:t>
            </a:r>
            <a:r>
              <a:rPr lang="en-US" sz="1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paciente</a:t>
            </a:r>
            <a:r>
              <a:rPr lang="en-US" sz="1600" b="1" i="1" dirty="0">
                <a:ln/>
                <a:solidFill>
                  <a:srgbClr val="002060"/>
                </a:solidFill>
                <a:latin typeface="Stencil" pitchFamily="82" charset="0"/>
              </a:rPr>
              <a:t>)</a:t>
            </a:r>
            <a:endParaRPr lang="en-US" sz="16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910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7704</TotalTime>
  <Words>881</Words>
  <Application>Microsoft Office PowerPoint</Application>
  <PresentationFormat>Widescreen</PresentationFormat>
  <Paragraphs>291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Arial</vt:lpstr>
      <vt:lpstr>Arial Black</vt:lpstr>
      <vt:lpstr>Ariel</vt:lpstr>
      <vt:lpstr>Calibri</vt:lpstr>
      <vt:lpstr>Calibri Light</vt:lpstr>
      <vt:lpstr>Cambria</vt:lpstr>
      <vt:lpstr>Stencil</vt:lpstr>
      <vt:lpstr>Times New Roman</vt:lpstr>
      <vt:lpstr>Office Theme</vt:lpstr>
      <vt:lpstr> RAPORT  GJASHTMUJOR  I shËrbimeve   shËndetsiore -2017 </vt:lpstr>
      <vt:lpstr> shËrbimet  shËndetËsore (nr.1 276 710) </vt:lpstr>
      <vt:lpstr> vizitat mjekËsore , diagnostike , intervenimet   (nr. 1276710)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Mesatarja  ditore  e  vizitave  mjekËsor sipas  qendrave (mesatarja ditore pe↨r qkmf 3973 paciente)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REFERIMET JASHT  KUJDESIT PARËSOR shËndetËsore (19%) </vt:lpstr>
      <vt:lpstr> REFERIMET  e pacientËve nË  emergjencË (1%) </vt:lpstr>
      <vt:lpstr>PowerPoint Presentation</vt:lpstr>
      <vt:lpstr>Vizitat  mjekËsore  sipas  grupmoshave </vt:lpstr>
      <vt:lpstr>Vizitat mjekËsore sipas  vendbanimit</vt:lpstr>
      <vt:lpstr>PowerPoint Presentation</vt:lpstr>
      <vt:lpstr>PowerPoint Presentation</vt:lpstr>
      <vt:lpstr>Mesatarja  DITORE e pacienteve pËr mjek familjar </vt:lpstr>
      <vt:lpstr>viz. mjkËsore NË ndËrimin e natËs  dhe shËrbimiN shtËpijak KRAHASUAR ME GJASHTËMUJORIN E 2017 (nr.36647 &amp; 2623 , 5%) </vt:lpstr>
      <vt:lpstr>Mesatarja  DITORE e pacienteve nË ndrimin e natËs   </vt:lpstr>
      <vt:lpstr>PowerPoint Presentation</vt:lpstr>
      <vt:lpstr>PowerPoint Presentation</vt:lpstr>
      <vt:lpstr>PowerPoint Presentation</vt:lpstr>
      <vt:lpstr>MESATARJA   DITORE E  VIZITAVE MJKËSORE  pËr mjek– nË shËrbimin  konsultativ  specialistik </vt:lpstr>
      <vt:lpstr> vizitat mjekËsor tË shËrbimit  pediatrik</vt:lpstr>
      <vt:lpstr> mesatarja ditore e viz. mjek. Te pediatri</vt:lpstr>
      <vt:lpstr> vizitat  mjekËsor tË shËrbimit  gjinekologjike</vt:lpstr>
      <vt:lpstr> vizitat mjekesor &amp; mesatarja ditore e shËrbimit  dermatologjik</vt:lpstr>
      <vt:lpstr>PowerPoint Presentation</vt:lpstr>
      <vt:lpstr> vizitat stomatologjike  tË  poliklinikes stomatologjike</vt:lpstr>
      <vt:lpstr> vizitat  mjekËsor  stomatologjike</vt:lpstr>
      <vt:lpstr> mesatarja ditore e viz. tË stomatologut</vt:lpstr>
      <vt:lpstr> shËrbimet -intervenimet stomatologjike Nr.(57996)</vt:lpstr>
      <vt:lpstr> shËrbimet -intervenimet stomatologjike</vt:lpstr>
      <vt:lpstr> shËrbimet -intervenimet stomatologjike</vt:lpstr>
      <vt:lpstr>PowerPoint Presentation</vt:lpstr>
      <vt:lpstr>PowerPoint Presentation</vt:lpstr>
      <vt:lpstr>PowerPoint Presentation</vt:lpstr>
      <vt:lpstr> mesatarja ditore e  e pacientËve  pËr  analiza  laboratorike</vt:lpstr>
      <vt:lpstr>Analizat laboratorike(nr.417174)</vt:lpstr>
      <vt:lpstr>                           Vlerat  patologjike tË analizave laboratorike</vt:lpstr>
      <vt:lpstr>                           Vlerat  patologjike tË analizave laboratorike</vt:lpstr>
      <vt:lpstr>PowerPoint Presentation</vt:lpstr>
      <vt:lpstr>Pacient  pËr  ekzaminime  diagnostike  -Radiologjike (nr.25747)</vt:lpstr>
      <vt:lpstr>PowerPoint Presentation</vt:lpstr>
      <vt:lpstr>Radiografit pËr  ekzaminime  diagnostike  -Radiologjike (nr.15121)</vt:lpstr>
      <vt:lpstr>Radiografit pËr  ekzaminime  diagnostike  -Radiologjike (nr.15121)</vt:lpstr>
      <vt:lpstr>Radiografit pËr  ekzaminime  diagnostike  -Radiologjike (nr.15121)</vt:lpstr>
      <vt:lpstr>PowerPoint Presentation</vt:lpstr>
      <vt:lpstr>RAPORT I imunizimit  me vaksin. TË OBLIGUAR  SIPAS  SKEMËS  - primovaksina   </vt:lpstr>
      <vt:lpstr>PowerPoint Presentation</vt:lpstr>
      <vt:lpstr>Raport  Mortaliteti –QKMF  (52/M-32, F -20)</vt:lpstr>
      <vt:lpstr>MORBIDITETI SIPAS KNS 10  -QKMF</vt:lpstr>
      <vt:lpstr>PowerPoint Presentation</vt:lpstr>
      <vt:lpstr>Vlerat e fituara nga Femijet  E matur / peshuar 0-5 vjetË-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Teuta</dc:creator>
  <cp:lastModifiedBy>Teuta</cp:lastModifiedBy>
  <cp:revision>554</cp:revision>
  <dcterms:created xsi:type="dcterms:W3CDTF">2016-03-03T20:10:49Z</dcterms:created>
  <dcterms:modified xsi:type="dcterms:W3CDTF">2017-08-24T14:20:19Z</dcterms:modified>
</cp:coreProperties>
</file>