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36.xml" ContentType="application/vnd.openxmlformats-officedocument.presentationml.slide+xml"/>
  <Override PartName="/ppt/charts/chart46.xml" ContentType="application/vnd.openxmlformats-officedocument.drawingml.chart+xml"/>
  <Override PartName="/ppt/charts/style22.xml" ContentType="application/vnd.ms-office.chartstyle+xml"/>
  <Override PartName="/ppt/charts/colors6.xml" ContentType="application/vnd.ms-office.chartcolorstyl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charts/chart35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olors2.xml" ContentType="application/vnd.ms-office.chartcolorstyle+xml"/>
  <Override PartName="/ppt/charts/colors23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olors30.xml" ContentType="application/vnd.ms-office.chartcolorstyle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5.xml" ContentType="application/vnd.ms-office.chartstyle+xml"/>
  <Override PartName="/ppt/charts/style27.xml" ContentType="application/vnd.ms-office.chartstyl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charts/style1.xml" ContentType="application/vnd.ms-office.chartstyle+xml"/>
  <Override PartName="/ppt/charts/style23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style30.xml" ContentType="application/vnd.ms-office.chartstyle+xml"/>
  <Override PartName="/ppt/charts/style12.xml" ContentType="application/vnd.ms-office.chartstyle+xml"/>
  <Override PartName="/ppt/charts/colors28.xml" ContentType="application/vnd.ms-office.chartcolorstyle+xml"/>
  <Override PartName="/ppt/charts/colors7.xml" ContentType="application/vnd.ms-office.chartcolorstyle+xml"/>
  <Override PartName="/ppt/charts/colors1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24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charts/colors31.xml" ContentType="application/vnd.ms-office.chartcolorstyle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charts/colors20.xml" ContentType="application/vnd.ms-office.chartcolorstyle+xml"/>
  <Override PartName="/ppt/charts/chart4.xml" ContentType="application/vnd.openxmlformats-officedocument.drawingml.chart+xml"/>
  <Override PartName="/ppt/charts/style28.xml" ContentType="application/vnd.ms-office.chartstyle+xml"/>
  <Override PartName="/ppt/charts/style6.xml" ContentType="application/vnd.ms-office.chartstyle+xml"/>
  <Override PartName="/ppt/slides/slide49.xml" ContentType="application/vnd.openxmlformats-officedocument.presentationml.slide+xml"/>
  <Override PartName="/docProps/core.xml" ContentType="application/vnd.openxmlformats-package.core-properties+xml"/>
  <Override PartName="/ppt/charts/style17.xml" ContentType="application/vnd.ms-office.chartstyle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colors8.xml" ContentType="application/vnd.ms-office.chartcolorstyle+xml"/>
  <Override PartName="/ppt/charts/colors29.xml" ContentType="application/vnd.ms-office.chartcolorstyle+xml"/>
  <Override PartName="/ppt/charts/style24.xml" ContentType="application/vnd.ms-office.chart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olors18.xml" ContentType="application/vnd.ms-office.chartcolorstyle+xml"/>
  <Override PartName="/ppt/charts/style31.xml" ContentType="application/vnd.ms-office.chartstyle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style20.xml" ContentType="application/vnd.ms-office.chartstyle+xml"/>
  <Override PartName="/ppt/charts/colors4.xml" ContentType="application/vnd.ms-office.chartcolorstyle+xml"/>
  <Override PartName="/ppt/charts/colors25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olors14.xml" ContentType="application/vnd.ms-office.chartcolorstyle+xml"/>
  <Override PartName="/ppt/charts/colors32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olors21.xml" ContentType="application/vnd.ms-office.chartcolorstyle+xml"/>
  <Override PartName="/ppt/charts/style7.xml" ContentType="application/vnd.ms-office.chartstyle+xml"/>
  <Override PartName="/ppt/charts/style29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25.xml" ContentType="application/vnd.ms-office.chartstyle+xml"/>
  <Override PartName="/ppt/charts/style3.xml" ContentType="application/vnd.ms-office.chartstyl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charts/chart49.xml" ContentType="application/vnd.openxmlformats-officedocument.drawingml.chart+xml"/>
  <Override PartName="/ppt/charts/style14.xml" ContentType="application/vnd.ms-office.chartstyle+xml"/>
  <Override PartName="/ppt/charts/colors9.xml" ContentType="application/vnd.ms-office.chartcolorstyle+xml"/>
  <Override PartName="/ppt/charts/style32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style21.xml" ContentType="application/vnd.ms-office.chartstyle+xml"/>
  <Override PartName="/ppt/charts/colors19.xml" ContentType="application/vnd.ms-office.chartcolorstyl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olors26.xml" ContentType="application/vnd.ms-office.chartcolorstyle+xml"/>
  <Override PartName="/ppt/charts/colors5.xml" ContentType="application/vnd.ms-office.chartcolorstyle+xml"/>
  <Override PartName="/ppt/charts/colors15.xml" ContentType="application/vnd.ms-office.chartcolorstyle+xml"/>
  <Override PartName="/ppt/charts/style10.xml" ContentType="application/vnd.ms-office.chart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  <Override PartName="/ppt/charts/colors22.xml" ContentType="application/vnd.ms-office.chartcolorstyle+xml"/>
  <Override PartName="/ppt/charts/chart6.xml" ContentType="application/vnd.openxmlformats-officedocument.drawingml.chart+xml"/>
  <Override PartName="/ppt/charts/style8.xml" ContentType="application/vnd.ms-office.chartstyle+xml"/>
  <Override PartName="/ppt/charts/style19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style4.xml" ContentType="application/vnd.ms-office.chartstyle+xml"/>
  <Override PartName="/ppt/charts/style26.xml" ContentType="application/vnd.ms-office.chartstyle+xml"/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drawings/drawing2.xml" ContentType="application/vnd.openxmlformats-officedocument.drawingml.chartshapes+xml"/>
  <Override PartName="/ppt/charts/colors27.xml" ContentType="application/vnd.ms-office.chartcolorstyl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charts/chart17.xml" ContentType="application/vnd.openxmlformats-officedocument.drawingml.chart+xml"/>
  <Override PartName="/ppt/charts/chart53.xml" ContentType="application/vnd.openxmlformats-officedocument.drawingml.chart+xml"/>
  <Override PartName="/ppt/charts/colors1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284" r:id="rId3"/>
    <p:sldId id="314" r:id="rId4"/>
    <p:sldId id="309" r:id="rId5"/>
    <p:sldId id="277" r:id="rId6"/>
    <p:sldId id="315" r:id="rId7"/>
    <p:sldId id="272" r:id="rId8"/>
    <p:sldId id="273" r:id="rId9"/>
    <p:sldId id="274" r:id="rId10"/>
    <p:sldId id="276" r:id="rId11"/>
    <p:sldId id="278" r:id="rId12"/>
    <p:sldId id="310" r:id="rId13"/>
    <p:sldId id="320" r:id="rId14"/>
    <p:sldId id="311" r:id="rId15"/>
    <p:sldId id="333" r:id="rId16"/>
    <p:sldId id="280" r:id="rId17"/>
    <p:sldId id="292" r:id="rId18"/>
    <p:sldId id="283" r:id="rId19"/>
    <p:sldId id="312" r:id="rId20"/>
    <p:sldId id="322" r:id="rId21"/>
    <p:sldId id="321" r:id="rId22"/>
    <p:sldId id="285" r:id="rId23"/>
    <p:sldId id="342" r:id="rId24"/>
    <p:sldId id="344" r:id="rId25"/>
    <p:sldId id="345" r:id="rId26"/>
    <p:sldId id="346" r:id="rId27"/>
    <p:sldId id="347" r:id="rId28"/>
    <p:sldId id="317" r:id="rId29"/>
    <p:sldId id="270" r:id="rId30"/>
    <p:sldId id="266" r:id="rId31"/>
    <p:sldId id="267" r:id="rId32"/>
    <p:sldId id="268" r:id="rId33"/>
    <p:sldId id="269" r:id="rId34"/>
    <p:sldId id="316" r:id="rId35"/>
    <p:sldId id="332" r:id="rId36"/>
    <p:sldId id="271" r:id="rId37"/>
    <p:sldId id="298" r:id="rId38"/>
    <p:sldId id="334" r:id="rId39"/>
    <p:sldId id="335" r:id="rId40"/>
    <p:sldId id="336" r:id="rId41"/>
    <p:sldId id="337" r:id="rId42"/>
    <p:sldId id="348" r:id="rId43"/>
    <p:sldId id="349" r:id="rId44"/>
    <p:sldId id="318" r:id="rId45"/>
    <p:sldId id="341" r:id="rId46"/>
    <p:sldId id="338" r:id="rId47"/>
    <p:sldId id="281" r:id="rId48"/>
    <p:sldId id="288" r:id="rId49"/>
    <p:sldId id="319" r:id="rId50"/>
    <p:sldId id="282" r:id="rId51"/>
    <p:sldId id="275" r:id="rId52"/>
    <p:sldId id="350" r:id="rId53"/>
    <p:sldId id="351" r:id="rId54"/>
    <p:sldId id="279" r:id="rId55"/>
    <p:sldId id="301" r:id="rId56"/>
    <p:sldId id="294" r:id="rId57"/>
    <p:sldId id="286" r:id="rId58"/>
    <p:sldId id="303" r:id="rId59"/>
    <p:sldId id="340" r:id="rId60"/>
    <p:sldId id="300" r:id="rId61"/>
    <p:sldId id="327" r:id="rId62"/>
    <p:sldId id="304" r:id="rId63"/>
    <p:sldId id="305" r:id="rId64"/>
    <p:sldId id="308" r:id="rId65"/>
    <p:sldId id="329" r:id="rId66"/>
    <p:sldId id="330" r:id="rId67"/>
    <p:sldId id="339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60808"/>
    <a:srgbClr val="00467A"/>
    <a:srgbClr val="F7F7F7"/>
    <a:srgbClr val="0000FF"/>
    <a:srgbClr val="3399FF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F:\RAPORT%20VJET.%20VIZ.%20MJEKE.%202016\Totali%20i%20viz.%20mjek.%202016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F:\RAPORT%20VJET.%20VIZ.%20MJEKE.%202016\Dr.%20Teuta%20Raport%20vjetor%20i%20viz.%20mjek.%202016\raport%20i%20p&#235;rgjithsh&#235;m,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ta%20%20dr%20Teuta%20v.m.%20gr.mosh.%202016\rap%20p&#235;rgjithsh&#235;m%20i.g.moshave%20%202016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F:\Prezentimi%20per%20media%202015\vizitat_stat%20(1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InfoPrint\Desktop\Mesatarja%20ditore%20sipas%20QMF%202016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F:\RAPORT%20VJET.%20VIZ.%20MJEKE.%202016\Per%20prezentim\Per%20prezenti%20Raport%20vjet.%20i%20viz.mjek%20me%20emra%20te%20mjekve%202016.xlsx" TargetMode="External"/><Relationship Id="rId4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RAPORT%20VJET.%20VIZ.%20MJEKE.%202016\Per%20prezentim\Per%20prezenti%20Raport%20vjet.%20i%20viz.mjek%20me%20emra%20te%20mjekve%202016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Per%20prezentim\Per%20prezenti%20Raport%20vjet.%20i%20viz.mjek%20me%20emra%20te%20mjekve%202016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C:\Users\Teuta\Desktop\Raport%20vjet.%20i%20viz.mjek%20me%20emra%20te%20mjekve%202016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Per%20prezentim\Per%20prezenti%20Raport%20vjet.%20i%20viz.mjek%20me%20emra%20te%20mjekve%202016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C:\Users\Teuta\Desktop\Raport%20vjet.%20i%20viz.mjek%20me%20emra%20te%20mjekve%202016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C:\Users\Teuta\Desktop\Raport%20vjet.%20i%20viz.mjek%20me%20emra%20te%20mjekve%202016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C:\Users\Teuta\Documents\stomatologji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C:\Users\Teuta\Documents\stomatologji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oleObject" Target="file:///F:\RAPORT%20VJET.%20VIZ.%20MJEKE.%202016\Rap.vjet.%20i%20imterv.%20shendet.%202016\Stomatologjia%20--2016.xls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oleObject" Target="file:///F:\RAPORT%20VJET.%20VIZ.%20MJEKE.%202016\Rap.vjet.%20i%20imterv.%20shendet.%202016\Stomatologjia%20--2016.xls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oleObject" Target="file:///F:\RAPORT%20VJET.%20VIZ.%20MJEKE.%202016\Rap.vjet.%20i%20imterv.%20shendet.%202016\Stomatologjia%20--2016.xls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microsoft.com/office/2011/relationships/chartStyle" Target="style25.xml"/><Relationship Id="rId2" Type="http://schemas.microsoft.com/office/2011/relationships/chartColorStyle" Target="colors25.xml"/><Relationship Id="rId1" Type="http://schemas.openxmlformats.org/officeDocument/2006/relationships/oleObject" Target="file:///F:\RAPORT%20VJET.%20VIZ.%20MJEKE.%202016\Rap.vjet.%20i%20imterv.%20shendet.%202016\Stomatologjia%20--2016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VJET.%20VIZ.%20MJEKE.%202016\Raporti%20i%20pergjithshem%202016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Dr.%20Teuta%20Raport%20vjetor%20i%20viz.%20mjek.%202016\Raport-Viz.%20Laboratoriumi-2016.xls" TargetMode="External"/></Relationships>
</file>

<file path=ppt/charts/_rels/chart38.xml.rels><?xml version="1.0" encoding="UTF-8" standalone="yes"?>
<Relationships xmlns="http://schemas.openxmlformats.org/package/2006/relationships"><Relationship Id="rId3" Type="http://schemas.microsoft.com/office/2011/relationships/chartStyle" Target="style26.xml"/><Relationship Id="rId2" Type="http://schemas.microsoft.com/office/2011/relationships/chartColorStyle" Target="colors26.xml"/><Relationship Id="rId1" Type="http://schemas.openxmlformats.org/officeDocument/2006/relationships/oleObject" Target="file:///F:\RAPORT%20VJET.%20VIZ.%20MJEKE.%202016\Rap.vjet.%20i%20imterv.%20shendet.%202016\Korigjim%20Sh&#235;rbimet%20laboratorike%202016.xls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InfoPrint\Desktop\Laboratori%202016\TEUTA%20-%20ARJETA%20p&#235;rfundimtar%20Sh&#235;rbimet%20laboratorike%202016%20(2)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41.xml.rels><?xml version="1.0" encoding="UTF-8" standalone="yes"?>
<Relationships xmlns="http://schemas.openxmlformats.org/package/2006/relationships"><Relationship Id="rId3" Type="http://schemas.microsoft.com/office/2011/relationships/chartStyle" Target="style27.xml"/><Relationship Id="rId2" Type="http://schemas.microsoft.com/office/2011/relationships/chartColorStyle" Target="colors27.xml"/><Relationship Id="rId1" Type="http://schemas.openxmlformats.org/officeDocument/2006/relationships/oleObject" Target="file:///F:\RAPORT%20VJET.%20VIZ.%20MJEKE.%202016\Dr.%20Teuta%20Raport%20vjetor%20i%20viz.%20mjek.%202016\Raport%20i%20radiologjis&#235;.2016.xls" TargetMode="External"/></Relationships>
</file>

<file path=ppt/charts/_rels/chart42.xml.rels><?xml version="1.0" encoding="UTF-8" standalone="yes"?>
<Relationships xmlns="http://schemas.openxmlformats.org/package/2006/relationships"><Relationship Id="rId3" Type="http://schemas.microsoft.com/office/2011/relationships/chartStyle" Target="style28.xml"/><Relationship Id="rId2" Type="http://schemas.microsoft.com/office/2011/relationships/chartColorStyle" Target="colors28.xml"/><Relationship Id="rId1" Type="http://schemas.openxmlformats.org/officeDocument/2006/relationships/oleObject" Target="file:///F:\RAPORT%20VJET.%20VIZ.%20MJEKE.%202016\Dr.%20Teuta%20Raport%20vjetor%20i%20viz.%20mjek.%202016\Raport%20i%20radiologjis&#235;.2016.xls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VJET.%20VIZ.%20MJEKE.%202016\Raporti%20i%20pergjithshem%202016.xls" TargetMode="External"/></Relationships>
</file>

<file path=ppt/charts/_rels/chart45.xml.rels><?xml version="1.0" encoding="UTF-8" standalone="yes"?>
<Relationships xmlns="http://schemas.openxmlformats.org/package/2006/relationships"><Relationship Id="rId3" Type="http://schemas.microsoft.com/office/2011/relationships/chartStyle" Target="style29.xml"/><Relationship Id="rId2" Type="http://schemas.microsoft.com/office/2011/relationships/chartColorStyle" Target="colors29.xml"/><Relationship Id="rId1" Type="http://schemas.openxmlformats.org/officeDocument/2006/relationships/oleObject" Target="file:///C:\Users\CCKS\Desktop\vaksinim%202015.xlsx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microsoft.com/office/2011/relationships/chartStyle" Target="style30.xml"/><Relationship Id="rId2" Type="http://schemas.microsoft.com/office/2011/relationships/chartColorStyle" Target="colors30.xml"/><Relationship Id="rId1" Type="http://schemas.openxmlformats.org/officeDocument/2006/relationships/oleObject" Target="file:///F:\Teuta%20raportet%202012\raport%20i%20p&#235;rgjithsh&#235;m%20Dr.Valboni,%202012.xls" TargetMode="External"/></Relationships>
</file>

<file path=ppt/charts/_rels/chart47.xml.rels><?xml version="1.0" encoding="UTF-8" standalone="yes"?>
<Relationships xmlns="http://schemas.openxmlformats.org/package/2006/relationships"><Relationship Id="rId3" Type="http://schemas.microsoft.com/office/2011/relationships/chartStyle" Target="style31.xml"/><Relationship Id="rId2" Type="http://schemas.microsoft.com/office/2011/relationships/chartColorStyle" Target="colors31.xml"/><Relationship Id="rId1" Type="http://schemas.openxmlformats.org/officeDocument/2006/relationships/oleObject" Target="file:///C:\Users\Teuta\Desktop\s.%20malinje%202016%20Lulja%202%20(1)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Raporti%20vjetor%20i%20mortalitetit%202016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foPrint\Desktop\Raporti%20vjetor%20i%20mortalitetit%202016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Teuta\Desktop\Raport%20vjet.%20viz.%20mjek.%202016\Dr.%20Teuta%20Raport%20vjetor%20i%20viz.%20mjek.%202016\raport%20i%20p&#235;rgjithsh&#235;m,%202016.xls" TargetMode="External"/></Relationships>
</file>

<file path=ppt/charts/_rels/chart50.xml.rels><?xml version="1.0" encoding="UTF-8" standalone="yes"?>
<Relationships xmlns="http://schemas.openxmlformats.org/package/2006/relationships"><Relationship Id="rId3" Type="http://schemas.microsoft.com/office/2011/relationships/chartStyle" Target="style32.xml"/><Relationship Id="rId2" Type="http://schemas.microsoft.com/office/2011/relationships/chartColorStyle" Target="colors32.xml"/><Relationship Id="rId1" Type="http://schemas.openxmlformats.org/officeDocument/2006/relationships/oleObject" Target="file:///C:\Users\Teuta\Desktop\Raport%20vjetor%20i%20matj&#235;s%20s&#235;%20f&#235;mij&#235;ve%20sipas%20standardeve%20t&#235;%20OBSH%202016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port%20i%20femijeve%20te%20matur%20peshuar%20sipas%20standardeve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Teuta\Desktop\Raport%20vjet.%20viz.%20mjek.%202016\Raport%20vjet.%20viz.%20mjek.AMF%20Fshatrave%20%202016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Teuta\Desktop\Raport%20vjet.%20viz.%20mjek.%202016\Raport%20vjet.%20viz.%20mjek.AMF%20Fshatrave%20%202016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F:\RAPORT%20VJET.%20VIZ.%20MJEKE.%202016\Per%20prezentim\Per%20prezenti%20Raport%20vjet.%20i%20viz.mjek%20me%20emra%20te%20mjekve%202016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F:\RAPORT%20VJET.%20VIZ.%20MJEKE.%202016\Totali%20i%20viz.%20mjek.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775586450131234"/>
          <c:h val="0.8610350423676136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1048344                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/14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36-4178-AE05-A8F891ED534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522537                    /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14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AE-407F-A241-0083EBD4B7F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760444                   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/17</a:t>
                    </a:r>
                    <a:r>
                      <a:rPr lang="en-US" sz="14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6-4178-AE05-A8F891ED534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109750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38-4178-9512-4C982D9D66E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28059/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-3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36-4178-AE05-A8F891ED534B}"/>
                </c:ext>
              </c:extLst>
            </c:dLbl>
            <c:dLbl>
              <c:idx val="5"/>
              <c:layout>
                <c:manualLayout>
                  <c:x val="-7.3958333333333542E-2"/>
                  <c:y val="2.064136122463418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2469134              /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16.5</a:t>
                    </a:r>
                    <a:r>
                      <a:rPr lang="en-US" sz="1600" dirty="0">
                        <a:solidFill>
                          <a:srgbClr val="00B05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6-4178-AE05-A8F891ED53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shërbimeve'!$B$32:$B$37</c:f>
              <c:strCache>
                <c:ptCount val="6"/>
                <c:pt idx="0">
                  <c:v>Viz. mjek</c:v>
                </c:pt>
                <c:pt idx="1">
                  <c:v>Shërbimet tjera shëndetësore-intervenimet</c:v>
                </c:pt>
                <c:pt idx="2">
                  <c:v>Shërbimet laboratorike</c:v>
                </c:pt>
                <c:pt idx="3">
                  <c:v>Shërbimet stomatologjike</c:v>
                </c:pt>
                <c:pt idx="4">
                  <c:v>Shërbimet radiologjike</c:v>
                </c:pt>
                <c:pt idx="5">
                  <c:v>Totali</c:v>
                </c:pt>
              </c:strCache>
            </c:strRef>
          </c:cat>
          <c:val>
            <c:numRef>
              <c:f>'Totali i të gjitha shërbimeve'!$C$32:$C$37</c:f>
              <c:numCache>
                <c:formatCode>General</c:formatCode>
                <c:ptCount val="6"/>
                <c:pt idx="0">
                  <c:v>1048344</c:v>
                </c:pt>
                <c:pt idx="1">
                  <c:v>522537</c:v>
                </c:pt>
                <c:pt idx="2">
                  <c:v>760444</c:v>
                </c:pt>
                <c:pt idx="3">
                  <c:v>230028</c:v>
                </c:pt>
                <c:pt idx="4">
                  <c:v>28059</c:v>
                </c:pt>
                <c:pt idx="5">
                  <c:v>2589412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36-4178-AE05-A8F891ED534B}"/>
            </c:ext>
          </c:extLst>
        </c:ser>
        <c:dLbls>
          <c:showVal val="1"/>
        </c:dLbls>
        <c:overlap val="-25"/>
        <c:axId val="58704256"/>
        <c:axId val="58705792"/>
      </c:barChart>
      <c:catAx>
        <c:axId val="587042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lang="sq-AL" sz="12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8705792"/>
        <c:crosses val="autoZero"/>
        <c:auto val="1"/>
        <c:lblAlgn val="ctr"/>
        <c:lblOffset val="100"/>
      </c:catAx>
      <c:valAx>
        <c:axId val="587057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870425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Pt>
            <c:idx val="0"/>
            <c:spPr>
              <a:solidFill>
                <a:srgbClr val="0070C0"/>
              </a:solidFill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34A-4934-87DE-F075BF734C0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4A-4934-87DE-F075BF734C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4A-4934-87DE-F075BF734C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4A-4934-87DE-F075BF734C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4A-4934-87DE-F075BF734C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4A-4934-87DE-F075BF734C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Sheet1!$N$9:$N$15</c:f>
              <c:strCache>
                <c:ptCount val="7"/>
                <c:pt idx="0">
                  <c:v>Mjekësia e punës</c:v>
                </c:pt>
                <c:pt idx="1">
                  <c:v>QMG </c:v>
                </c:pt>
                <c:pt idx="2">
                  <c:v>Mjekësia familjare</c:v>
                </c:pt>
                <c:pt idx="3">
                  <c:v>Specialistika </c:v>
                </c:pt>
                <c:pt idx="4">
                  <c:v>DSM </c:v>
                </c:pt>
                <c:pt idx="5">
                  <c:v>Pediatria </c:v>
                </c:pt>
                <c:pt idx="6">
                  <c:v>Vaksinimi</c:v>
                </c:pt>
              </c:strCache>
            </c:strRef>
          </c:cat>
          <c:val>
            <c:numRef>
              <c:f>Sheet1!$O$9:$O$15</c:f>
              <c:numCache>
                <c:formatCode>General</c:formatCode>
                <c:ptCount val="7"/>
                <c:pt idx="0">
                  <c:v>66</c:v>
                </c:pt>
                <c:pt idx="1">
                  <c:v>40</c:v>
                </c:pt>
                <c:pt idx="2">
                  <c:v>25</c:v>
                </c:pt>
                <c:pt idx="3">
                  <c:v>21</c:v>
                </c:pt>
                <c:pt idx="4">
                  <c:v>14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34A-4934-87DE-F075BF734C0F}"/>
            </c:ext>
          </c:extLst>
        </c:ser>
        <c:dLbls>
          <c:showVal val="1"/>
        </c:dLbls>
        <c:overlap val="-25"/>
        <c:axId val="63481728"/>
        <c:axId val="63483264"/>
      </c:barChart>
      <c:catAx>
        <c:axId val="6348172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3483264"/>
        <c:crosses val="autoZero"/>
        <c:auto val="1"/>
        <c:lblAlgn val="ctr"/>
        <c:lblOffset val="100"/>
      </c:catAx>
      <c:valAx>
        <c:axId val="63483264"/>
        <c:scaling>
          <c:orientation val="minMax"/>
        </c:scaling>
        <c:delete val="1"/>
        <c:axPos val="l"/>
        <c:numFmt formatCode="General" sourceLinked="1"/>
        <c:tickLblPos val="none"/>
        <c:crossAx val="63481728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2.3189005698040742E-2"/>
          <c:y val="2.3827721310835073E-2"/>
          <c:w val="0.97681099430195928"/>
          <c:h val="0.7176363855615265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dirty="0"/>
                      <a:t>8</a:t>
                    </a:r>
                    <a:r>
                      <a:rPr lang="en-US" sz="1100" dirty="0"/>
                      <a:t>%                                                         </a:t>
                    </a:r>
                    <a:r>
                      <a:rPr lang="en-US" sz="1100" dirty="0">
                        <a:solidFill>
                          <a:srgbClr val="00B050"/>
                        </a:solidFill>
                      </a:rPr>
                      <a:t>(-1%)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71-47C4-A715-79E2F79392B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dirty="0"/>
                      <a:t>11</a:t>
                    </a:r>
                    <a:r>
                      <a:rPr lang="en-US" sz="1100" dirty="0"/>
                      <a:t>%                                                         (0%)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71-47C4-A715-79E2F79392B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400" dirty="0"/>
                      <a:t>12</a:t>
                    </a:r>
                    <a:r>
                      <a:rPr lang="en-US" sz="1100" dirty="0"/>
                      <a:t>%                                                        </a:t>
                    </a:r>
                    <a:r>
                      <a:rPr lang="en-US" sz="1100" dirty="0">
                        <a:solidFill>
                          <a:srgbClr val="00B050"/>
                        </a:solidFill>
                      </a:rPr>
                      <a:t>(-4%)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71-47C4-A715-79E2F79392B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2400" dirty="0"/>
                      <a:t>14</a:t>
                    </a:r>
                    <a:r>
                      <a:rPr lang="en-US" sz="1100" dirty="0"/>
                      <a:t>%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(+1%)</a:t>
                    </a:r>
                    <a:endParaRPr lang="en-US" sz="24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71-47C4-A715-79E2F79392B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2400" dirty="0"/>
                      <a:t>15</a:t>
                    </a:r>
                    <a:r>
                      <a:rPr lang="en-US" sz="1100" dirty="0"/>
                      <a:t>%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(+4%)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71-47C4-A715-79E2F79392B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2400" dirty="0"/>
                      <a:t>15</a:t>
                    </a:r>
                    <a:r>
                      <a:rPr lang="en-US" sz="1100" dirty="0"/>
                      <a:t>%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 sz="1100" baseline="0" dirty="0">
                        <a:solidFill>
                          <a:srgbClr val="FF0000"/>
                        </a:solidFill>
                      </a:rPr>
                      <a:t> +3%)</a:t>
                    </a:r>
                    <a:endParaRPr lang="en-US" sz="1100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71-47C4-A715-79E2F79392B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2400" dirty="0"/>
                      <a:t>17</a:t>
                    </a:r>
                    <a:r>
                      <a:rPr lang="en-US" sz="1100" dirty="0"/>
                      <a:t>%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(+1%)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71-47C4-A715-79E2F79392B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2400" dirty="0"/>
                      <a:t>18</a:t>
                    </a:r>
                    <a:r>
                      <a:rPr lang="en-US" sz="1100" dirty="0"/>
                      <a:t>%            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 +5%)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71-47C4-A715-79E2F79392B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2400" dirty="0"/>
                      <a:t>19</a:t>
                    </a:r>
                    <a:r>
                      <a:rPr lang="en-US" sz="1100" dirty="0"/>
                      <a:t>%                                                         ( 0%)</a:t>
                    </a:r>
                    <a:endParaRPr lang="en-US" sz="24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71-47C4-A715-79E2F79392B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  <a:r>
                      <a:rPr lang="en-US" sz="1100" dirty="0"/>
                      <a:t>%    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(+2%)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A8-410C-8A64-661699F6E55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  <a:r>
                      <a:rPr lang="en-US" sz="1100" dirty="0"/>
                      <a:t>%                                                           (0%)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A8-410C-8A64-661699F6E55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  <a:r>
                      <a:rPr lang="en-US" sz="1100" dirty="0"/>
                      <a:t>% 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(+1%)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A8-410C-8A64-661699F6E55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  <a:r>
                      <a:rPr lang="en-US" sz="1100" dirty="0"/>
                      <a:t>%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(+3%)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A8-410C-8A64-661699F6E55C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  <a:r>
                      <a:rPr lang="en-US" sz="1100" dirty="0"/>
                      <a:t>%                                                                    </a:t>
                    </a:r>
                    <a:r>
                      <a:rPr lang="en-US" sz="1100" dirty="0">
                        <a:solidFill>
                          <a:srgbClr val="00B050"/>
                        </a:solidFill>
                      </a:rPr>
                      <a:t>(-4%)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A8-410C-8A64-661699F6E55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25</a:t>
                    </a:r>
                    <a:r>
                      <a:rPr lang="en-US" sz="1100" dirty="0"/>
                      <a:t>% 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(+1%)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A8-410C-8A64-661699F6E55C}"/>
                </c:ext>
              </c:extLst>
            </c:dLbl>
            <c:dLbl>
              <c:idx val="15"/>
              <c:layout>
                <c:manualLayout>
                  <c:x val="2.096901448356248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  <a:r>
                      <a:rPr lang="en-US" sz="1100" dirty="0"/>
                      <a:t>%  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A8-410C-8A64-661699F6E55C}"/>
                </c:ext>
              </c:extLst>
            </c:dLbl>
            <c:dLbl>
              <c:idx val="16"/>
              <c:layout>
                <c:manualLayout>
                  <c:x val="3.459887389787809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28</a:t>
                    </a:r>
                    <a:r>
                      <a:rPr lang="en-US" sz="1100" dirty="0"/>
                      <a:t>%                                                                   </a:t>
                    </a:r>
                    <a:r>
                      <a:rPr lang="en-US" sz="1100" dirty="0">
                        <a:solidFill>
                          <a:srgbClr val="00B050"/>
                        </a:solidFill>
                      </a:rPr>
                      <a:t>(-1%)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A8-410C-8A64-661699F6E55C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z="2400" dirty="0"/>
                      <a:t>19</a:t>
                    </a:r>
                    <a:r>
                      <a:rPr lang="en-US" sz="1100" dirty="0"/>
                      <a:t>%                                                         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(+2%)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A8-410C-8A64-661699F6E5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Sheet1!$AO$31:$AO$48</c:f>
              <c:strCache>
                <c:ptCount val="18"/>
                <c:pt idx="0">
                  <c:v>QKMF</c:v>
                </c:pt>
                <c:pt idx="1">
                  <c:v>QMF 6</c:v>
                </c:pt>
                <c:pt idx="2">
                  <c:v>QMF 4</c:v>
                </c:pt>
                <c:pt idx="3">
                  <c:v>QMF -8</c:v>
                </c:pt>
                <c:pt idx="4">
                  <c:v>QKF-11</c:v>
                </c:pt>
                <c:pt idx="5">
                  <c:v>QMF Mati 1</c:v>
                </c:pt>
                <c:pt idx="6">
                  <c:v>QMF -10</c:v>
                </c:pt>
                <c:pt idx="7">
                  <c:v>QMF 3</c:v>
                </c:pt>
                <c:pt idx="8">
                  <c:v>QMF -7</c:v>
                </c:pt>
                <c:pt idx="9">
                  <c:v>QMF 2</c:v>
                </c:pt>
                <c:pt idx="10">
                  <c:v>QMF 1</c:v>
                </c:pt>
                <c:pt idx="11">
                  <c:v>QMF 5</c:v>
                </c:pt>
                <c:pt idx="12">
                  <c:v>QMF Besi </c:v>
                </c:pt>
                <c:pt idx="13">
                  <c:v>QMF Mat</c:v>
                </c:pt>
                <c:pt idx="14">
                  <c:v>QMF -9</c:v>
                </c:pt>
                <c:pt idx="15">
                  <c:v>QMF Hajvali</c:v>
                </c:pt>
                <c:pt idx="16">
                  <c:v>Fshatërat</c:v>
                </c:pt>
                <c:pt idx="17">
                  <c:v>Totali </c:v>
                </c:pt>
              </c:strCache>
            </c:strRef>
          </c:cat>
          <c:val>
            <c:numRef>
              <c:f>Sheet1!$AP$31:$AP$48</c:f>
              <c:numCache>
                <c:formatCode>General</c:formatCode>
                <c:ptCount val="18"/>
                <c:pt idx="0">
                  <c:v>8</c:v>
                </c:pt>
                <c:pt idx="1">
                  <c:v>11</c:v>
                </c:pt>
                <c:pt idx="2">
                  <c:v>12</c:v>
                </c:pt>
                <c:pt idx="3">
                  <c:v>14</c:v>
                </c:pt>
                <c:pt idx="4">
                  <c:v>15</c:v>
                </c:pt>
                <c:pt idx="5">
                  <c:v>15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21</c:v>
                </c:pt>
                <c:pt idx="12">
                  <c:v>21</c:v>
                </c:pt>
                <c:pt idx="13">
                  <c:v>23</c:v>
                </c:pt>
                <c:pt idx="14">
                  <c:v>25</c:v>
                </c:pt>
                <c:pt idx="15">
                  <c:v>28</c:v>
                </c:pt>
                <c:pt idx="16">
                  <c:v>28</c:v>
                </c:pt>
                <c:pt idx="17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71-47C4-A715-79E2F79392B7}"/>
            </c:ext>
          </c:extLst>
        </c:ser>
        <c:dLbls>
          <c:showVal val="1"/>
        </c:dLbls>
        <c:overlap val="-25"/>
        <c:axId val="65682432"/>
        <c:axId val="65786624"/>
      </c:barChart>
      <c:catAx>
        <c:axId val="656824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9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786624"/>
        <c:crosses val="autoZero"/>
        <c:auto val="1"/>
        <c:lblAlgn val="ctr"/>
        <c:lblOffset val="100"/>
      </c:catAx>
      <c:valAx>
        <c:axId val="657866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56824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6.97916609422852E-2"/>
          <c:y val="8.5723657604000053E-2"/>
          <c:w val="0.75625001999261643"/>
          <c:h val="0.7982850098347394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>
                <c:manualLayout>
                  <c:x val="7.291666068596973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11280/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31</a:t>
                    </a:r>
                    <a:r>
                      <a:rPr lang="en-US" sz="1200" dirty="0"/>
                      <a:t>pac.dit</a:t>
                    </a:r>
                    <a:r>
                      <a:rPr lang="en-US" dirty="0"/>
                      <a:t>.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46-45DB-B18E-4185F015AF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8968/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25 </a:t>
                    </a:r>
                    <a:r>
                      <a:rPr lang="en-US" sz="1200" dirty="0"/>
                      <a:t>pac.dit.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46-45DB-B18E-4185F015AFFD}"/>
                </c:ext>
              </c:extLst>
            </c:dLbl>
            <c:dLbl>
              <c:idx val="2"/>
              <c:layout>
                <c:manualLayout>
                  <c:x val="5.2083329061406811E-3"/>
                  <c:y val="-1.14709835299558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2312/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6</a:t>
                    </a:r>
                    <a:r>
                      <a:rPr lang="en-US" sz="1200" dirty="0"/>
                      <a:t>pac.dit</a:t>
                    </a:r>
                    <a:r>
                      <a:rPr lang="en-US" dirty="0"/>
                      <a:t>.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6-45DB-B18E-4185F015A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'Vizitat mjekësore'!$H$29:$H$31</c:f>
              <c:strCache>
                <c:ptCount val="3"/>
                <c:pt idx="0">
                  <c:v>Totali</c:v>
                </c:pt>
                <c:pt idx="1">
                  <c:v>Mjekesia familjare</c:v>
                </c:pt>
                <c:pt idx="2">
                  <c:v>Pediatri</c:v>
                </c:pt>
              </c:strCache>
            </c:strRef>
          </c:cat>
          <c:val>
            <c:numRef>
              <c:f>'Vizitat mjekësore'!$I$29:$I$31</c:f>
              <c:numCache>
                <c:formatCode>0</c:formatCode>
                <c:ptCount val="3"/>
                <c:pt idx="0" formatCode="General">
                  <c:v>11280</c:v>
                </c:pt>
                <c:pt idx="1">
                  <c:v>9229</c:v>
                </c:pt>
                <c:pt idx="2">
                  <c:v>2051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46-45DB-B18E-4185F015AFFD}"/>
            </c:ext>
          </c:extLst>
        </c:ser>
        <c:dLbls>
          <c:showVal val="1"/>
        </c:dLbls>
        <c:overlap val="-25"/>
        <c:axId val="65810816"/>
        <c:axId val="65812352"/>
      </c:barChart>
      <c:catAx>
        <c:axId val="658108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812352"/>
        <c:crosses val="autoZero"/>
        <c:auto val="1"/>
        <c:lblAlgn val="ctr"/>
        <c:lblOffset val="100"/>
      </c:catAx>
      <c:valAx>
        <c:axId val="6581235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581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lang="sq-AL" b="0" i="0" u="none" strike="noStrike" kern="1200" baseline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46% me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tepër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 2016)</a:t>
            </a:r>
            <a:endParaRPr lang="sq-AL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2.6797428057361312E-2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përgjithsh.2016'!$F$575:$F$592</c:f>
              <c:strCache>
                <c:ptCount val="18"/>
                <c:pt idx="0">
                  <c:v>Stomatologji</c:v>
                </c:pt>
                <c:pt idx="1">
                  <c:v>QKMF</c:v>
                </c:pt>
                <c:pt idx="2">
                  <c:v>QMF 4</c:v>
                </c:pt>
                <c:pt idx="3">
                  <c:v>QMF 5</c:v>
                </c:pt>
                <c:pt idx="4">
                  <c:v>Fshatërat</c:v>
                </c:pt>
                <c:pt idx="5">
                  <c:v>QMF 6</c:v>
                </c:pt>
                <c:pt idx="6">
                  <c:v>QKF-11</c:v>
                </c:pt>
                <c:pt idx="7">
                  <c:v>QMF Mati 1</c:v>
                </c:pt>
                <c:pt idx="8">
                  <c:v>QMF -10</c:v>
                </c:pt>
                <c:pt idx="9">
                  <c:v>QMF -8</c:v>
                </c:pt>
                <c:pt idx="10">
                  <c:v>QMF 1</c:v>
                </c:pt>
                <c:pt idx="11">
                  <c:v>QMF 2</c:v>
                </c:pt>
                <c:pt idx="12">
                  <c:v>QMF -7</c:v>
                </c:pt>
                <c:pt idx="13">
                  <c:v>QMF Besi </c:v>
                </c:pt>
                <c:pt idx="14">
                  <c:v>QMF -9</c:v>
                </c:pt>
                <c:pt idx="15">
                  <c:v>QMF 3</c:v>
                </c:pt>
                <c:pt idx="16">
                  <c:v>QMF Hajvali</c:v>
                </c:pt>
                <c:pt idx="17">
                  <c:v>QMF Mat</c:v>
                </c:pt>
              </c:strCache>
            </c:strRef>
          </c:cat>
          <c:val>
            <c:numRef>
              <c:f>'Raport i përgjithsh.2016'!$G$575:$G$592</c:f>
              <c:numCache>
                <c:formatCode>0</c:formatCode>
                <c:ptCount val="18"/>
                <c:pt idx="0">
                  <c:v>8141.3383779264004</c:v>
                </c:pt>
                <c:pt idx="1">
                  <c:v>7387</c:v>
                </c:pt>
                <c:pt idx="2">
                  <c:v>451</c:v>
                </c:pt>
                <c:pt idx="3">
                  <c:v>562</c:v>
                </c:pt>
                <c:pt idx="4">
                  <c:v>556</c:v>
                </c:pt>
                <c:pt idx="5">
                  <c:v>436</c:v>
                </c:pt>
                <c:pt idx="6">
                  <c:v>388</c:v>
                </c:pt>
                <c:pt idx="7">
                  <c:v>323</c:v>
                </c:pt>
                <c:pt idx="8">
                  <c:v>282</c:v>
                </c:pt>
                <c:pt idx="9">
                  <c:v>211</c:v>
                </c:pt>
                <c:pt idx="10">
                  <c:v>197</c:v>
                </c:pt>
                <c:pt idx="11">
                  <c:v>195</c:v>
                </c:pt>
                <c:pt idx="12">
                  <c:v>191</c:v>
                </c:pt>
                <c:pt idx="13">
                  <c:v>161</c:v>
                </c:pt>
                <c:pt idx="14">
                  <c:v>131</c:v>
                </c:pt>
                <c:pt idx="15">
                  <c:v>130</c:v>
                </c:pt>
                <c:pt idx="16">
                  <c:v>120</c:v>
                </c:pt>
                <c:pt idx="17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BD-43BD-A97F-A7A3836DE600}"/>
            </c:ext>
          </c:extLst>
        </c:ser>
        <c:dLbls>
          <c:showVal val="1"/>
        </c:dLbls>
        <c:overlap val="-25"/>
        <c:axId val="65864832"/>
        <c:axId val="65866368"/>
      </c:barChart>
      <c:catAx>
        <c:axId val="65864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5866368"/>
        <c:crosses val="autoZero"/>
        <c:auto val="1"/>
        <c:lblAlgn val="ctr"/>
        <c:lblOffset val="100"/>
      </c:catAx>
      <c:valAx>
        <c:axId val="65866368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58648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1.1458333333333341E-2"/>
          <c:y val="2.3281952325527959E-3"/>
          <c:w val="0.97708333333333364"/>
          <c:h val="0.73740505958988489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52-4C53-83F2-ABCD501F5B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8.5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52-4C53-83F2-ABCD501F5BF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7.6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52-4C53-83F2-ABCD501F5BF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6.9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52-4C53-83F2-ABCD501F5BF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6.7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52-4C53-83F2-ABCD501F5BF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7.7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52-4C53-83F2-ABCD501F5BF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10.2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52-4C53-83F2-ABCD501F5BF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10.6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52-4C53-83F2-ABCD501F5BF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10.6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952-4C53-83F2-ABCD501F5BF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10.6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52-4C53-83F2-ABCD501F5BF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14.1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952-4C53-83F2-ABCD501F5B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Rap.përgj.M.F.!$C$2263:$C$2273</c:f>
              <c:strCache>
                <c:ptCount val="11"/>
                <c:pt idx="0">
                  <c:v>&lt; 1 vjet</c:v>
                </c:pt>
                <c:pt idx="1">
                  <c:v>1-5 vjet</c:v>
                </c:pt>
                <c:pt idx="2">
                  <c:v>6-9 vjet</c:v>
                </c:pt>
                <c:pt idx="3">
                  <c:v>10-14 vjet</c:v>
                </c:pt>
                <c:pt idx="4">
                  <c:v>15-19 vjet</c:v>
                </c:pt>
                <c:pt idx="5">
                  <c:v>20-24 vjet</c:v>
                </c:pt>
                <c:pt idx="6">
                  <c:v>25-34 vjet</c:v>
                </c:pt>
                <c:pt idx="7">
                  <c:v>35-44 vjet</c:v>
                </c:pt>
                <c:pt idx="8">
                  <c:v>45-54 vjet</c:v>
                </c:pt>
                <c:pt idx="9">
                  <c:v>55-64 vjet</c:v>
                </c:pt>
                <c:pt idx="10">
                  <c:v>65+ vjet</c:v>
                </c:pt>
              </c:strCache>
            </c:strRef>
          </c:cat>
          <c:val>
            <c:numRef>
              <c:f>Rap.përgj.M.F.!$D$2263:$D$2273</c:f>
              <c:numCache>
                <c:formatCode>General</c:formatCode>
                <c:ptCount val="11"/>
                <c:pt idx="0">
                  <c:v>6.5</c:v>
                </c:pt>
                <c:pt idx="1">
                  <c:v>8.5</c:v>
                </c:pt>
                <c:pt idx="2">
                  <c:v>7.6</c:v>
                </c:pt>
                <c:pt idx="3">
                  <c:v>6.9</c:v>
                </c:pt>
                <c:pt idx="4">
                  <c:v>6.7</c:v>
                </c:pt>
                <c:pt idx="5">
                  <c:v>7.7</c:v>
                </c:pt>
                <c:pt idx="6">
                  <c:v>10.200000000000001</c:v>
                </c:pt>
                <c:pt idx="7">
                  <c:v>10.6</c:v>
                </c:pt>
                <c:pt idx="8">
                  <c:v>10.6</c:v>
                </c:pt>
                <c:pt idx="9">
                  <c:v>10.6</c:v>
                </c:pt>
                <c:pt idx="10">
                  <c:v>14.1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952-4C53-83F2-ABCD501F5BFB}"/>
            </c:ext>
          </c:extLst>
        </c:ser>
        <c:dLbls>
          <c:showVal val="1"/>
        </c:dLbls>
        <c:overlap val="-25"/>
        <c:axId val="65906176"/>
        <c:axId val="65907712"/>
      </c:barChart>
      <c:catAx>
        <c:axId val="6590617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 rot="5400000" vert="horz"/>
          <a:lstStyle/>
          <a:p>
            <a:pPr>
              <a:defRPr lang="sq-AL"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5907712"/>
        <c:crosses val="autoZero"/>
        <c:auto val="1"/>
        <c:lblAlgn val="ctr"/>
        <c:lblOffset val="100"/>
      </c:catAx>
      <c:valAx>
        <c:axId val="65907712"/>
        <c:scaling>
          <c:orientation val="minMax"/>
        </c:scaling>
        <c:delete val="1"/>
        <c:axPos val="l"/>
        <c:numFmt formatCode="General" sourceLinked="1"/>
        <c:tickLblPos val="none"/>
        <c:crossAx val="65906176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2B3-4B58-9E20-DCA76ACA4F38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2B3-4B58-9E20-DCA76ACA4F3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Qytet</a:t>
                    </a: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96.7%</a:t>
                    </a:r>
                  </a:p>
                </c:rich>
              </c:tx>
              <c:dLblPos val="ctr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B3-4B58-9E20-DCA76ACA4F38}"/>
                </c:ext>
              </c:extLst>
            </c:dLbl>
            <c:dLbl>
              <c:idx val="1"/>
              <c:layout>
                <c:manualLayout>
                  <c:x val="7.4672847135523593E-2"/>
                  <c:y val="9.1306715758059778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Fshat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3.3%</a:t>
                    </a:r>
                  </a:p>
                </c:rich>
              </c:tx>
              <c:dLblPos val="bestFit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B3-4B58-9E20-DCA76ACA4F3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showCatName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Gjenerale!$B$40:$C$40</c:f>
              <c:strCache>
                <c:ptCount val="2"/>
                <c:pt idx="0">
                  <c:v>Vizita të realizuara</c:v>
                </c:pt>
                <c:pt idx="1">
                  <c:v>Mungojnë</c:v>
                </c:pt>
              </c:strCache>
            </c:strRef>
          </c:cat>
          <c:val>
            <c:numRef>
              <c:f>Gjenerale!$B$41:$C$41</c:f>
              <c:numCache>
                <c:formatCode>General</c:formatCode>
                <c:ptCount val="2"/>
                <c:pt idx="0">
                  <c:v>85.7</c:v>
                </c:pt>
                <c:pt idx="1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B3-4B58-9E20-DCA76ACA4F38}"/>
            </c:ext>
          </c:extLst>
        </c:ser>
        <c:dLbls>
          <c:showVal val="1"/>
          <c:showCatName val="1"/>
        </c:dLbls>
      </c:pie3DChart>
      <c:spPr>
        <a:solidFill>
          <a:schemeClr val="bg1"/>
        </a:solidFill>
        <a:ln>
          <a:noFill/>
        </a:ln>
        <a:effectLst/>
      </c:spPr>
    </c:plotArea>
    <c:plotVisOnly val="1"/>
    <c:dispBlanksAs val="zero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'Vizitat mjekësore'!$C$33:$C$47</c:f>
              <c:strCache>
                <c:ptCount val="15"/>
                <c:pt idx="0">
                  <c:v>QMF 5</c:v>
                </c:pt>
                <c:pt idx="1">
                  <c:v>QKMF </c:v>
                </c:pt>
                <c:pt idx="2">
                  <c:v>QMF 6</c:v>
                </c:pt>
                <c:pt idx="3">
                  <c:v>QMF 4</c:v>
                </c:pt>
                <c:pt idx="4">
                  <c:v>QMF 2</c:v>
                </c:pt>
                <c:pt idx="5">
                  <c:v>QMF 1</c:v>
                </c:pt>
                <c:pt idx="6">
                  <c:v>QMF Hajvali</c:v>
                </c:pt>
                <c:pt idx="7">
                  <c:v>QMF 10</c:v>
                </c:pt>
                <c:pt idx="8">
                  <c:v>QMF 3</c:v>
                </c:pt>
                <c:pt idx="9">
                  <c:v>QMF 7 </c:v>
                </c:pt>
                <c:pt idx="10">
                  <c:v>QMF 11</c:v>
                </c:pt>
                <c:pt idx="11">
                  <c:v>QMF 9</c:v>
                </c:pt>
                <c:pt idx="12">
                  <c:v>QMF MAT 1</c:v>
                </c:pt>
                <c:pt idx="13">
                  <c:v>QMF 8</c:v>
                </c:pt>
                <c:pt idx="14">
                  <c:v>QMF MAT </c:v>
                </c:pt>
              </c:strCache>
            </c:strRef>
          </c:cat>
          <c:val>
            <c:numRef>
              <c:f>'Vizitat mjekësore'!$D$33:$D$47</c:f>
              <c:numCache>
                <c:formatCode>General</c:formatCode>
                <c:ptCount val="15"/>
                <c:pt idx="0">
                  <c:v>324</c:v>
                </c:pt>
                <c:pt idx="1">
                  <c:v>306</c:v>
                </c:pt>
                <c:pt idx="2">
                  <c:v>225</c:v>
                </c:pt>
                <c:pt idx="3">
                  <c:v>206</c:v>
                </c:pt>
                <c:pt idx="4">
                  <c:v>143</c:v>
                </c:pt>
                <c:pt idx="5">
                  <c:v>118</c:v>
                </c:pt>
                <c:pt idx="6">
                  <c:v>105</c:v>
                </c:pt>
                <c:pt idx="7">
                  <c:v>104</c:v>
                </c:pt>
                <c:pt idx="8">
                  <c:v>100</c:v>
                </c:pt>
                <c:pt idx="9">
                  <c:v>81</c:v>
                </c:pt>
                <c:pt idx="10">
                  <c:v>70</c:v>
                </c:pt>
                <c:pt idx="11">
                  <c:v>67</c:v>
                </c:pt>
                <c:pt idx="12">
                  <c:v>67</c:v>
                </c:pt>
                <c:pt idx="13">
                  <c:v>59</c:v>
                </c:pt>
                <c:pt idx="14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B7-439A-A04C-D1FD6A1B5876}"/>
            </c:ext>
          </c:extLst>
        </c:ser>
        <c:dLbls>
          <c:showVal val="1"/>
        </c:dLbls>
        <c:overlap val="-25"/>
        <c:axId val="65952768"/>
        <c:axId val="65958656"/>
      </c:barChart>
      <c:catAx>
        <c:axId val="6595276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5958656"/>
        <c:crosses val="autoZero"/>
        <c:auto val="1"/>
        <c:lblAlgn val="ctr"/>
        <c:lblOffset val="100"/>
      </c:catAx>
      <c:valAx>
        <c:axId val="65958656"/>
        <c:scaling>
          <c:orientation val="minMax"/>
        </c:scaling>
        <c:delete val="1"/>
        <c:axPos val="l"/>
        <c:numFmt formatCode="General" sourceLinked="1"/>
        <c:tickLblPos val="nextTo"/>
        <c:crossAx val="65952768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Sheet1!$H$23:$H$38</c:f>
              <c:strCache>
                <c:ptCount val="16"/>
                <c:pt idx="0">
                  <c:v>QMF 5</c:v>
                </c:pt>
                <c:pt idx="1">
                  <c:v>QMF 6</c:v>
                </c:pt>
                <c:pt idx="2">
                  <c:v>QMF 1</c:v>
                </c:pt>
                <c:pt idx="3">
                  <c:v>QMF 2</c:v>
                </c:pt>
                <c:pt idx="4">
                  <c:v>QMF 4</c:v>
                </c:pt>
                <c:pt idx="5">
                  <c:v>QKMF</c:v>
                </c:pt>
                <c:pt idx="6">
                  <c:v>QMF 10</c:v>
                </c:pt>
                <c:pt idx="7">
                  <c:v>QMF Hajvali</c:v>
                </c:pt>
                <c:pt idx="8">
                  <c:v>QMF 3</c:v>
                </c:pt>
                <c:pt idx="9">
                  <c:v>QMF 7</c:v>
                </c:pt>
                <c:pt idx="10">
                  <c:v>QMF Besi</c:v>
                </c:pt>
                <c:pt idx="11">
                  <c:v>QMF 9</c:v>
                </c:pt>
                <c:pt idx="12">
                  <c:v>QMF Mat 1</c:v>
                </c:pt>
                <c:pt idx="13">
                  <c:v>QMF Mat</c:v>
                </c:pt>
                <c:pt idx="14">
                  <c:v>QMF 8</c:v>
                </c:pt>
                <c:pt idx="15">
                  <c:v>QMF 11</c:v>
                </c:pt>
              </c:strCache>
            </c:strRef>
          </c:cat>
          <c:val>
            <c:numRef>
              <c:f>Sheet1!$I$23:$I$38</c:f>
              <c:numCache>
                <c:formatCode>0</c:formatCode>
                <c:ptCount val="16"/>
                <c:pt idx="0">
                  <c:v>32</c:v>
                </c:pt>
                <c:pt idx="1">
                  <c:v>26</c:v>
                </c:pt>
                <c:pt idx="2">
                  <c:v>26</c:v>
                </c:pt>
                <c:pt idx="3">
                  <c:v>26</c:v>
                </c:pt>
                <c:pt idx="4">
                  <c:v>23</c:v>
                </c:pt>
                <c:pt idx="5">
                  <c:v>21</c:v>
                </c:pt>
                <c:pt idx="6">
                  <c:v>20</c:v>
                </c:pt>
                <c:pt idx="7">
                  <c:v>17</c:v>
                </c:pt>
                <c:pt idx="8" formatCode="General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15</c:v>
                </c:pt>
                <c:pt idx="12">
                  <c:v>14</c:v>
                </c:pt>
                <c:pt idx="13">
                  <c:v>13</c:v>
                </c:pt>
                <c:pt idx="14">
                  <c:v>13</c:v>
                </c:pt>
                <c:pt idx="1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E-49A0-9E54-A60916B8E636}"/>
            </c:ext>
          </c:extLst>
        </c:ser>
        <c:dLbls>
          <c:showVal val="1"/>
        </c:dLbls>
        <c:overlap val="-25"/>
        <c:axId val="66101632"/>
        <c:axId val="66103168"/>
      </c:barChart>
      <c:catAx>
        <c:axId val="66101632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4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103168"/>
        <c:crosses val="autoZero"/>
        <c:auto val="1"/>
        <c:lblAlgn val="ctr"/>
        <c:lblOffset val="100"/>
      </c:catAx>
      <c:valAx>
        <c:axId val="66103168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61016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2.88981619052101E-2"/>
          <c:y val="6.2185648029844214E-2"/>
          <c:w val="0.97110183809479333"/>
          <c:h val="0.8456755420969600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 dirty="0"/>
                      <a:t>24837/</a:t>
                    </a:r>
                    <a:r>
                      <a:rPr lang="en-US" sz="1400" dirty="0">
                        <a:solidFill>
                          <a:srgbClr val="00B050"/>
                        </a:solidFill>
                      </a:rPr>
                      <a:t>68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F2-4386-8765-27271FDBDB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000" dirty="0"/>
                      <a:t>22727/</a:t>
                    </a:r>
                    <a:r>
                      <a:rPr lang="en-US" sz="1600" dirty="0">
                        <a:solidFill>
                          <a:srgbClr val="00B050"/>
                        </a:solidFill>
                      </a:rPr>
                      <a:t>62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F2-4386-8765-27271FDBDB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dirty="0"/>
                      <a:t>19912/</a:t>
                    </a:r>
                    <a:r>
                      <a:rPr lang="en-US" sz="1600" dirty="0">
                        <a:solidFill>
                          <a:srgbClr val="00B050"/>
                        </a:solidFill>
                      </a:rPr>
                      <a:t>56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F2-4386-8765-27271FDBDB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2000" dirty="0"/>
                      <a:t>14212/</a:t>
                    </a:r>
                    <a:r>
                      <a:rPr lang="en-US" sz="1600" dirty="0">
                        <a:solidFill>
                          <a:srgbClr val="00B050"/>
                        </a:solidFill>
                      </a:rPr>
                      <a:t>39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F2-4386-8765-27271FDBDB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2000" dirty="0"/>
                      <a:t>5131/</a:t>
                    </a:r>
                    <a:r>
                      <a:rPr lang="en-US" sz="1600" dirty="0">
                        <a:solidFill>
                          <a:srgbClr val="00B050"/>
                        </a:solidFill>
                      </a:rPr>
                      <a:t>11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F2-4386-8765-27271FDBDB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'N. Nates'!$D$17:$D$21</c:f>
              <c:strCache>
                <c:ptCount val="5"/>
                <c:pt idx="0">
                  <c:v>QMF 4</c:v>
                </c:pt>
                <c:pt idx="1">
                  <c:v>QMF 5</c:v>
                </c:pt>
                <c:pt idx="2">
                  <c:v>QKMF</c:v>
                </c:pt>
                <c:pt idx="3">
                  <c:v>QMF 6</c:v>
                </c:pt>
                <c:pt idx="4">
                  <c:v>QMF - Sherbimi shtepiak</c:v>
                </c:pt>
              </c:strCache>
            </c:strRef>
          </c:cat>
          <c:val>
            <c:numRef>
              <c:f>'N. Nates'!$E$17:$E$21</c:f>
              <c:numCache>
                <c:formatCode>General</c:formatCode>
                <c:ptCount val="5"/>
                <c:pt idx="0">
                  <c:v>24837</c:v>
                </c:pt>
                <c:pt idx="1">
                  <c:v>22727</c:v>
                </c:pt>
                <c:pt idx="2">
                  <c:v>19912</c:v>
                </c:pt>
                <c:pt idx="3">
                  <c:v>14212</c:v>
                </c:pt>
                <c:pt idx="4">
                  <c:v>5131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F2-4386-8765-27271FDBDBCD}"/>
            </c:ext>
          </c:extLst>
        </c:ser>
        <c:dLbls>
          <c:showVal val="1"/>
        </c:dLbls>
        <c:overlap val="-25"/>
        <c:axId val="66217472"/>
        <c:axId val="66219008"/>
      </c:barChart>
      <c:catAx>
        <c:axId val="66217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219008"/>
        <c:crosses val="autoZero"/>
        <c:auto val="1"/>
        <c:lblAlgn val="ctr"/>
        <c:lblOffset val="100"/>
      </c:catAx>
      <c:valAx>
        <c:axId val="662190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62174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'Intrvenimet shëndetësore'!$V$6:$V$15</c:f>
              <c:strCache>
                <c:ptCount val="10"/>
                <c:pt idx="0">
                  <c:v>Inhalime</c:v>
                </c:pt>
                <c:pt idx="1">
                  <c:v>Infuzione</c:v>
                </c:pt>
                <c:pt idx="2">
                  <c:v>I.V.</c:v>
                </c:pt>
                <c:pt idx="3">
                  <c:v>Nr. i pac.me th. Amp.</c:v>
                </c:pt>
                <c:pt idx="4">
                  <c:v>S.C.</c:v>
                </c:pt>
                <c:pt idx="5">
                  <c:v>I.M.</c:v>
                </c:pt>
                <c:pt idx="6">
                  <c:v>ORS</c:v>
                </c:pt>
                <c:pt idx="7">
                  <c:v>I. D.</c:v>
                </c:pt>
                <c:pt idx="8">
                  <c:v>P. Oral</c:v>
                </c:pt>
                <c:pt idx="9">
                  <c:v>Infiltrim lokal</c:v>
                </c:pt>
              </c:strCache>
            </c:strRef>
          </c:cat>
          <c:val>
            <c:numRef>
              <c:f>'Intrvenimet shëndetësore'!$W$6:$W$15</c:f>
              <c:numCache>
                <c:formatCode>0</c:formatCode>
                <c:ptCount val="10"/>
                <c:pt idx="0">
                  <c:v>31700</c:v>
                </c:pt>
                <c:pt idx="1">
                  <c:v>60525</c:v>
                </c:pt>
                <c:pt idx="2">
                  <c:v>5511</c:v>
                </c:pt>
                <c:pt idx="3">
                  <c:v>132900</c:v>
                </c:pt>
                <c:pt idx="4">
                  <c:v>16830</c:v>
                </c:pt>
                <c:pt idx="5">
                  <c:v>253482</c:v>
                </c:pt>
                <c:pt idx="6">
                  <c:v>2416</c:v>
                </c:pt>
                <c:pt idx="7">
                  <c:v>797</c:v>
                </c:pt>
                <c:pt idx="8">
                  <c:v>11460</c:v>
                </c:pt>
                <c:pt idx="9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54-4DF0-B8BC-72E53B5A2D7D}"/>
            </c:ext>
          </c:extLst>
        </c:ser>
        <c:dLbls>
          <c:showVal val="1"/>
        </c:dLbls>
        <c:overlap val="-25"/>
        <c:axId val="66157184"/>
        <c:axId val="66167168"/>
      </c:barChart>
      <c:catAx>
        <c:axId val="661571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6167168"/>
        <c:crosses val="autoZero"/>
        <c:auto val="1"/>
        <c:lblAlgn val="ctr"/>
        <c:lblOffset val="100"/>
      </c:catAx>
      <c:valAx>
        <c:axId val="66167168"/>
        <c:scaling>
          <c:orientation val="minMax"/>
        </c:scaling>
        <c:delete val="1"/>
        <c:axPos val="l"/>
        <c:numFmt formatCode="0" sourceLinked="1"/>
        <c:tickLblPos val="nextTo"/>
        <c:crossAx val="6615718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1458333333333336E-2"/>
          <c:y val="0"/>
          <c:w val="0.97708333333333353"/>
          <c:h val="1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'Viz. në vite'!$D$9:$G$9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54-4146-8C70-9B29194924D1}"/>
            </c:ext>
          </c:extLst>
        </c:ser>
        <c:ser>
          <c:idx val="1"/>
          <c:order val="1"/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871914/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17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792-4895-8235-CB3E2EB6D24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935047/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11</a:t>
                    </a:r>
                    <a:r>
                      <a:rPr lang="en-US" sz="1200">
                        <a:solidFill>
                          <a:srgbClr val="FF0000"/>
                        </a:solidFill>
                      </a:rPr>
                      <a:t>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92-4895-8235-CB3E2EB6D24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896564/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14</a:t>
                    </a:r>
                    <a:r>
                      <a:rPr lang="en-US" sz="12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792-4895-8235-CB3E2EB6D2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'Viz. në vite'!$D$10:$G$10</c:f>
              <c:numCache>
                <c:formatCode>General</c:formatCode>
                <c:ptCount val="4"/>
                <c:pt idx="0">
                  <c:v>871914</c:v>
                </c:pt>
                <c:pt idx="1">
                  <c:v>935047</c:v>
                </c:pt>
                <c:pt idx="2">
                  <c:v>896564</c:v>
                </c:pt>
                <c:pt idx="3">
                  <c:v>1048344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54-4146-8C70-9B29194924D1}"/>
            </c:ext>
          </c:extLst>
        </c:ser>
        <c:dLbls>
          <c:showVal val="1"/>
        </c:dLbls>
        <c:overlap val="-25"/>
        <c:axId val="60095872"/>
        <c:axId val="60118144"/>
      </c:barChart>
      <c:catAx>
        <c:axId val="60095872"/>
        <c:scaling>
          <c:orientation val="minMax"/>
        </c:scaling>
        <c:delete val="1"/>
        <c:axPos val="b"/>
        <c:majorTickMark val="none"/>
        <c:tickLblPos val="none"/>
        <c:crossAx val="60118144"/>
        <c:crosses val="autoZero"/>
        <c:auto val="1"/>
        <c:lblAlgn val="ctr"/>
        <c:lblOffset val="100"/>
      </c:catAx>
      <c:valAx>
        <c:axId val="601181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009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'Intrvenimet shëndetësore'!$V$18:$V$27</c:f>
              <c:strCache>
                <c:ptCount val="10"/>
                <c:pt idx="0">
                  <c:v>Heqja e penjve</c:v>
                </c:pt>
                <c:pt idx="1">
                  <c:v>Pastrimi dhe përpunimi I plagës</c:v>
                </c:pt>
                <c:pt idx="2">
                  <c:v>Përpunim i granulomës</c:v>
                </c:pt>
                <c:pt idx="3">
                  <c:v>Shprazja e gjirit</c:v>
                </c:pt>
                <c:pt idx="4">
                  <c:v>Përpunim i kërthizës</c:v>
                </c:pt>
                <c:pt idx="5">
                  <c:v>Kshilla individuale me gra</c:v>
                </c:pt>
                <c:pt idx="6">
                  <c:v>Kshilla për dhenjen e gjirit</c:v>
                </c:pt>
                <c:pt idx="7">
                  <c:v>Shpërlarja e veshëve</c:v>
                </c:pt>
                <c:pt idx="8">
                  <c:v>Heqja e trupave të huaj</c:v>
                </c:pt>
                <c:pt idx="9">
                  <c:v>Tamponada e hundës</c:v>
                </c:pt>
              </c:strCache>
            </c:strRef>
          </c:cat>
          <c:val>
            <c:numRef>
              <c:f>'Intrvenimet shëndetësore'!$W$18:$W$27</c:f>
              <c:numCache>
                <c:formatCode>0</c:formatCode>
                <c:ptCount val="10"/>
                <c:pt idx="0">
                  <c:v>6060.9444444444425</c:v>
                </c:pt>
                <c:pt idx="1">
                  <c:v>5817.5555555555602</c:v>
                </c:pt>
                <c:pt idx="2">
                  <c:v>2462.9444444444443</c:v>
                </c:pt>
                <c:pt idx="3">
                  <c:v>2583.3888888888887</c:v>
                </c:pt>
                <c:pt idx="4">
                  <c:v>2505.1666666666633</c:v>
                </c:pt>
                <c:pt idx="5">
                  <c:v>2375.2777777777778</c:v>
                </c:pt>
                <c:pt idx="6">
                  <c:v>1017.5</c:v>
                </c:pt>
                <c:pt idx="7">
                  <c:v>357</c:v>
                </c:pt>
                <c:pt idx="8">
                  <c:v>272</c:v>
                </c:pt>
                <c:pt idx="9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C1-4D61-BD34-92ADA0362796}"/>
            </c:ext>
          </c:extLst>
        </c:ser>
        <c:dLbls>
          <c:showVal val="1"/>
        </c:dLbls>
        <c:overlap val="-25"/>
        <c:axId val="68124672"/>
        <c:axId val="68126208"/>
      </c:barChart>
      <c:catAx>
        <c:axId val="681246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8126208"/>
        <c:crosses val="autoZero"/>
        <c:auto val="1"/>
        <c:lblAlgn val="ctr"/>
        <c:lblOffset val="100"/>
      </c:catAx>
      <c:valAx>
        <c:axId val="68126208"/>
        <c:scaling>
          <c:orientation val="minMax"/>
        </c:scaling>
        <c:delete val="1"/>
        <c:axPos val="l"/>
        <c:numFmt formatCode="0" sourceLinked="1"/>
        <c:tickLblPos val="nextTo"/>
        <c:crossAx val="68124672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'Intrvenimet shëndetësore'!$V$30:$V$38</c:f>
              <c:strCache>
                <c:ptCount val="9"/>
                <c:pt idx="0">
                  <c:v>Heqjaja e spirales</c:v>
                </c:pt>
                <c:pt idx="1">
                  <c:v>Stresho cervikale</c:v>
                </c:pt>
                <c:pt idx="2">
                  <c:v>Stresho Vaginale</c:v>
                </c:pt>
                <c:pt idx="3">
                  <c:v>Kauterizimi</c:v>
                </c:pt>
                <c:pt idx="4">
                  <c:v>Tushe </c:v>
                </c:pt>
                <c:pt idx="5">
                  <c:v>Kolposkopi</c:v>
                </c:pt>
                <c:pt idx="6">
                  <c:v>Gravi- testi</c:v>
                </c:pt>
                <c:pt idx="7">
                  <c:v>CTG</c:v>
                </c:pt>
                <c:pt idx="8">
                  <c:v>Aplikimi i spirales</c:v>
                </c:pt>
              </c:strCache>
            </c:strRef>
          </c:cat>
          <c:val>
            <c:numRef>
              <c:f>'Intrvenimet shëndetësore'!$W$30:$W$38</c:f>
              <c:numCache>
                <c:formatCode>General</c:formatCode>
                <c:ptCount val="9"/>
                <c:pt idx="0">
                  <c:v>713</c:v>
                </c:pt>
                <c:pt idx="1">
                  <c:v>1570</c:v>
                </c:pt>
                <c:pt idx="2">
                  <c:v>1387</c:v>
                </c:pt>
                <c:pt idx="3">
                  <c:v>893</c:v>
                </c:pt>
                <c:pt idx="4">
                  <c:v>490</c:v>
                </c:pt>
                <c:pt idx="5">
                  <c:v>19</c:v>
                </c:pt>
                <c:pt idx="6">
                  <c:v>982</c:v>
                </c:pt>
                <c:pt idx="7">
                  <c:v>62</c:v>
                </c:pt>
                <c:pt idx="8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09-4085-973C-CBA379990A9F}"/>
            </c:ext>
          </c:extLst>
        </c:ser>
        <c:dLbls>
          <c:showVal val="1"/>
        </c:dLbls>
        <c:overlap val="-25"/>
        <c:axId val="68203648"/>
        <c:axId val="68205184"/>
      </c:barChart>
      <c:catAx>
        <c:axId val="6820364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8205184"/>
        <c:crosses val="autoZero"/>
        <c:auto val="1"/>
        <c:lblAlgn val="ctr"/>
        <c:lblOffset val="100"/>
      </c:catAx>
      <c:valAx>
        <c:axId val="68205184"/>
        <c:scaling>
          <c:orientation val="minMax"/>
        </c:scaling>
        <c:delete val="1"/>
        <c:axPos val="l"/>
        <c:numFmt formatCode="General" sourceLinked="1"/>
        <c:tickLblPos val="nextTo"/>
        <c:crossAx val="68203648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'Intrvenimet shëndetësore'!$V$40:$V$46</c:f>
              <c:strCache>
                <c:ptCount val="7"/>
                <c:pt idx="0">
                  <c:v>Gliko - Testi</c:v>
                </c:pt>
                <c:pt idx="1">
                  <c:v>PPD</c:v>
                </c:pt>
                <c:pt idx="2">
                  <c:v>Marja e materialit per Papa-Testi</c:v>
                </c:pt>
                <c:pt idx="3">
                  <c:v>Qepje e plagës</c:v>
                </c:pt>
                <c:pt idx="4">
                  <c:v>Qepje me strip.</c:v>
                </c:pt>
                <c:pt idx="5">
                  <c:v>Heqja e kateterit</c:v>
                </c:pt>
                <c:pt idx="6">
                  <c:v>Oksigjen terapia</c:v>
                </c:pt>
              </c:strCache>
            </c:strRef>
          </c:cat>
          <c:val>
            <c:numRef>
              <c:f>'Intrvenimet shëndetësore'!$W$40:$W$46</c:f>
              <c:numCache>
                <c:formatCode>General</c:formatCode>
                <c:ptCount val="7"/>
                <c:pt idx="0">
                  <c:v>4773</c:v>
                </c:pt>
                <c:pt idx="1">
                  <c:v>628</c:v>
                </c:pt>
                <c:pt idx="2">
                  <c:v>300</c:v>
                </c:pt>
                <c:pt idx="3">
                  <c:v>13</c:v>
                </c:pt>
                <c:pt idx="4">
                  <c:v>5</c:v>
                </c:pt>
                <c:pt idx="5">
                  <c:v>2</c:v>
                </c:pt>
                <c:pt idx="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09-448E-8D14-2DE422685189}"/>
            </c:ext>
          </c:extLst>
        </c:ser>
        <c:dLbls>
          <c:showVal val="1"/>
        </c:dLbls>
        <c:overlap val="-25"/>
        <c:axId val="81881344"/>
        <c:axId val="81891328"/>
      </c:barChart>
      <c:catAx>
        <c:axId val="818813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891328"/>
        <c:crosses val="autoZero"/>
        <c:auto val="1"/>
        <c:lblAlgn val="ctr"/>
        <c:lblOffset val="100"/>
      </c:catAx>
      <c:valAx>
        <c:axId val="81891328"/>
        <c:scaling>
          <c:orientation val="minMax"/>
        </c:scaling>
        <c:delete val="1"/>
        <c:axPos val="l"/>
        <c:numFmt formatCode="General" sourceLinked="1"/>
        <c:tickLblPos val="nextTo"/>
        <c:crossAx val="81881344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'Intrvenimet shëndetësore'!$B$52:$B$67</c:f>
              <c:strCache>
                <c:ptCount val="16"/>
                <c:pt idx="0">
                  <c:v>QKMF</c:v>
                </c:pt>
                <c:pt idx="1">
                  <c:v>QMF 6</c:v>
                </c:pt>
                <c:pt idx="2">
                  <c:v>QMF 5</c:v>
                </c:pt>
                <c:pt idx="3">
                  <c:v>QMF 10</c:v>
                </c:pt>
                <c:pt idx="4">
                  <c:v>QMF Hajvali</c:v>
                </c:pt>
                <c:pt idx="5">
                  <c:v>QMF Mati 1</c:v>
                </c:pt>
                <c:pt idx="6">
                  <c:v>QMF 4</c:v>
                </c:pt>
                <c:pt idx="7">
                  <c:v>QMF3</c:v>
                </c:pt>
                <c:pt idx="8">
                  <c:v>QMF 2</c:v>
                </c:pt>
                <c:pt idx="9">
                  <c:v>QMF Mat</c:v>
                </c:pt>
                <c:pt idx="10">
                  <c:v>QMF 11 </c:v>
                </c:pt>
                <c:pt idx="11">
                  <c:v>QMF Besi</c:v>
                </c:pt>
                <c:pt idx="12">
                  <c:v>QMF 7</c:v>
                </c:pt>
                <c:pt idx="13">
                  <c:v>QMF 8</c:v>
                </c:pt>
                <c:pt idx="14">
                  <c:v>QMF 1</c:v>
                </c:pt>
                <c:pt idx="15">
                  <c:v>QMF9</c:v>
                </c:pt>
              </c:strCache>
            </c:strRef>
          </c:cat>
          <c:val>
            <c:numRef>
              <c:f>'Intrvenimet shëndetësore'!$C$52:$C$67</c:f>
              <c:numCache>
                <c:formatCode>General</c:formatCode>
                <c:ptCount val="16"/>
                <c:pt idx="0">
                  <c:v>8413</c:v>
                </c:pt>
                <c:pt idx="1">
                  <c:v>470</c:v>
                </c:pt>
                <c:pt idx="2">
                  <c:v>365</c:v>
                </c:pt>
                <c:pt idx="3">
                  <c:v>145</c:v>
                </c:pt>
                <c:pt idx="4">
                  <c:v>93</c:v>
                </c:pt>
                <c:pt idx="5">
                  <c:v>76</c:v>
                </c:pt>
                <c:pt idx="6">
                  <c:v>64</c:v>
                </c:pt>
                <c:pt idx="7">
                  <c:v>56</c:v>
                </c:pt>
                <c:pt idx="8">
                  <c:v>27</c:v>
                </c:pt>
                <c:pt idx="9">
                  <c:v>15</c:v>
                </c:pt>
                <c:pt idx="10">
                  <c:v>9</c:v>
                </c:pt>
                <c:pt idx="11">
                  <c:v>7</c:v>
                </c:pt>
                <c:pt idx="12">
                  <c:v>6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28-4296-8B9F-FF47ACCCEF70}"/>
            </c:ext>
          </c:extLst>
        </c:ser>
        <c:dLbls>
          <c:showVal val="1"/>
        </c:dLbls>
        <c:overlap val="-25"/>
        <c:axId val="81898880"/>
        <c:axId val="81921152"/>
      </c:barChart>
      <c:catAx>
        <c:axId val="818988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921152"/>
        <c:crosses val="autoZero"/>
        <c:auto val="1"/>
        <c:lblAlgn val="ctr"/>
        <c:lblOffset val="100"/>
      </c:catAx>
      <c:valAx>
        <c:axId val="81921152"/>
        <c:scaling>
          <c:orientation val="minMax"/>
        </c:scaling>
        <c:delete val="1"/>
        <c:axPos val="l"/>
        <c:numFmt formatCode="General" sourceLinked="1"/>
        <c:tickLblPos val="nextTo"/>
        <c:crossAx val="81898880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Spec.!$P$31:$P$39</c:f>
              <c:strCache>
                <c:ptCount val="9"/>
                <c:pt idx="0">
                  <c:v>Pediatri</c:v>
                </c:pt>
                <c:pt idx="1">
                  <c:v>Pneumoftiziologu</c:v>
                </c:pt>
                <c:pt idx="2">
                  <c:v>Mjekësia Punës</c:v>
                </c:pt>
                <c:pt idx="3">
                  <c:v>ORL</c:v>
                </c:pt>
                <c:pt idx="4">
                  <c:v>Internisti</c:v>
                </c:pt>
                <c:pt idx="5">
                  <c:v>Oftalmologu</c:v>
                </c:pt>
                <c:pt idx="6">
                  <c:v>Reum.</c:v>
                </c:pt>
                <c:pt idx="7">
                  <c:v>Gjinekologu</c:v>
                </c:pt>
                <c:pt idx="8">
                  <c:v>Dermatolog</c:v>
                </c:pt>
              </c:strCache>
            </c:strRef>
          </c:cat>
          <c:val>
            <c:numRef>
              <c:f>Spec.!$Q$31:$Q$39</c:f>
              <c:numCache>
                <c:formatCode>0</c:formatCode>
                <c:ptCount val="9"/>
                <c:pt idx="0" formatCode="General">
                  <c:v>30</c:v>
                </c:pt>
                <c:pt idx="1">
                  <c:v>25.216535433070867</c:v>
                </c:pt>
                <c:pt idx="2">
                  <c:v>23</c:v>
                </c:pt>
                <c:pt idx="3">
                  <c:v>19.393700787401574</c:v>
                </c:pt>
                <c:pt idx="4">
                  <c:v>19</c:v>
                </c:pt>
                <c:pt idx="5">
                  <c:v>14.307086614173262</c:v>
                </c:pt>
                <c:pt idx="6">
                  <c:v>13.559055118110258</c:v>
                </c:pt>
                <c:pt idx="7">
                  <c:v>13</c:v>
                </c:pt>
                <c:pt idx="8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60-41A1-9874-0E911D5FE424}"/>
            </c:ext>
          </c:extLst>
        </c:ser>
        <c:dLbls>
          <c:showVal val="1"/>
        </c:dLbls>
        <c:overlap val="-25"/>
        <c:axId val="81982592"/>
        <c:axId val="81984128"/>
      </c:barChart>
      <c:catAx>
        <c:axId val="819825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984128"/>
        <c:crosses val="autoZero"/>
        <c:auto val="1"/>
        <c:lblAlgn val="ctr"/>
        <c:lblOffset val="100"/>
      </c:catAx>
      <c:valAx>
        <c:axId val="8198412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98259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41666666666667"/>
          <c:y val="2.3759832820577892E-2"/>
          <c:w val="0.7395833333333337"/>
          <c:h val="0.8740043448009245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>
                <c:manualLayout>
                  <c:x val="-8.3333333333333367E-3"/>
                  <c:y val="-1.293963254593179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56334</a:t>
                    </a:r>
                    <a:endParaRPr lang="en-US"/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9D-4399-89E8-7BEB60278834}"/>
                </c:ext>
              </c:extLst>
            </c:dLbl>
            <c:dLbl>
              <c:idx val="1"/>
              <c:layout>
                <c:manualLayout>
                  <c:x val="0"/>
                  <c:y val="-3.6803732866725232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9D-4399-89E8-7BEB60278834}"/>
                </c:ext>
              </c:extLst>
            </c:dLbl>
            <c:dLbl>
              <c:idx val="2"/>
              <c:layout>
                <c:manualLayout>
                  <c:x val="5.0925337632080655E-17"/>
                  <c:y val="-1.2939632545931758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9D-4399-89E8-7BEB60278834}"/>
                </c:ext>
              </c:extLst>
            </c:dLbl>
            <c:dLbl>
              <c:idx val="3"/>
              <c:layout>
                <c:manualLayout>
                  <c:x val="-2.7777777777778004E-3"/>
                  <c:y val="-2.6828521434820736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9D-4399-89E8-7BEB60278834}"/>
                </c:ext>
              </c:extLst>
            </c:dLbl>
            <c:dLbl>
              <c:idx val="4"/>
              <c:layout>
                <c:manualLayout>
                  <c:x val="0"/>
                  <c:y val="-2.2198891805191003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9D-4399-89E8-7BEB60278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Pediater!$L$7:$L$11</c:f>
              <c:strCache>
                <c:ptCount val="5"/>
                <c:pt idx="0">
                  <c:v>QKMF</c:v>
                </c:pt>
                <c:pt idx="1">
                  <c:v>QMF 6</c:v>
                </c:pt>
                <c:pt idx="2">
                  <c:v>QMF 5</c:v>
                </c:pt>
                <c:pt idx="3">
                  <c:v>QMF 1</c:v>
                </c:pt>
                <c:pt idx="4">
                  <c:v>QMF 4</c:v>
                </c:pt>
              </c:strCache>
            </c:strRef>
          </c:cat>
          <c:val>
            <c:numRef>
              <c:f>Pediater!$M$7:$M$11</c:f>
              <c:numCache>
                <c:formatCode>General</c:formatCode>
                <c:ptCount val="5"/>
                <c:pt idx="0">
                  <c:v>53013</c:v>
                </c:pt>
                <c:pt idx="1">
                  <c:v>25841</c:v>
                </c:pt>
                <c:pt idx="2">
                  <c:v>24896</c:v>
                </c:pt>
                <c:pt idx="3">
                  <c:v>16402</c:v>
                </c:pt>
                <c:pt idx="4">
                  <c:v>14834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89D-4399-89E8-7BEB60278834}"/>
            </c:ext>
          </c:extLst>
        </c:ser>
        <c:dLbls>
          <c:showVal val="1"/>
        </c:dLbls>
        <c:gapWidth val="41"/>
        <c:axId val="83043072"/>
        <c:axId val="83044608"/>
      </c:barChart>
      <c:catAx>
        <c:axId val="83043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4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044608"/>
        <c:crosses val="autoZero"/>
        <c:auto val="1"/>
        <c:lblAlgn val="ctr"/>
        <c:lblOffset val="100"/>
      </c:catAx>
      <c:valAx>
        <c:axId val="830446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30430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1368885348705385"/>
          <c:y val="2.5859274825968205E-2"/>
          <c:w val="0.61227589470390265"/>
          <c:h val="0.8542299535551141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>
                <c:manualLayout>
                  <c:x val="-8.3333333333333506E-3"/>
                  <c:y val="-2.68285214348206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A2-4C44-AF1B-6C574671AC07}"/>
                </c:ext>
              </c:extLst>
            </c:dLbl>
            <c:dLbl>
              <c:idx val="1"/>
              <c:layout>
                <c:manualLayout>
                  <c:x val="0"/>
                  <c:y val="-3.6803732866725575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A2-4C44-AF1B-6C574671AC07}"/>
                </c:ext>
              </c:extLst>
            </c:dLbl>
            <c:dLbl>
              <c:idx val="2"/>
              <c:layout>
                <c:manualLayout>
                  <c:x val="8.3333333333332552E-3"/>
                  <c:y val="-1.7569262175561432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A2-4C44-AF1B-6C574671AC07}"/>
                </c:ext>
              </c:extLst>
            </c:dLbl>
            <c:dLbl>
              <c:idx val="3"/>
              <c:layout>
                <c:manualLayout>
                  <c:x val="-8.3333333333333367E-3"/>
                  <c:y val="-3.6803732866725575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A2-4C44-AF1B-6C574671AC07}"/>
                </c:ext>
              </c:extLst>
            </c:dLbl>
            <c:dLbl>
              <c:idx val="4"/>
              <c:layout>
                <c:manualLayout>
                  <c:x val="-1.388888888888893E-2"/>
                  <c:y val="-3.680373286672557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27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A2-4C44-AF1B-6C574671AC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Pediater!$N$7:$N$11</c:f>
              <c:strCache>
                <c:ptCount val="5"/>
                <c:pt idx="0">
                  <c:v>QMF 6</c:v>
                </c:pt>
                <c:pt idx="1">
                  <c:v>QMF 1</c:v>
                </c:pt>
                <c:pt idx="2">
                  <c:v>QKMF</c:v>
                </c:pt>
                <c:pt idx="3">
                  <c:v>QMF 4</c:v>
                </c:pt>
                <c:pt idx="4">
                  <c:v>QMF 5</c:v>
                </c:pt>
              </c:strCache>
            </c:strRef>
          </c:cat>
          <c:val>
            <c:numRef>
              <c:f>Pediater!$O$7:$O$11</c:f>
              <c:numCache>
                <c:formatCode>0</c:formatCode>
                <c:ptCount val="5"/>
                <c:pt idx="0">
                  <c:v>33.912073490813619</c:v>
                </c:pt>
                <c:pt idx="1">
                  <c:v>34</c:v>
                </c:pt>
                <c:pt idx="2">
                  <c:v>32</c:v>
                </c:pt>
                <c:pt idx="3">
                  <c:v>32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A2-4C44-AF1B-6C574671AC07}"/>
            </c:ext>
          </c:extLst>
        </c:ser>
        <c:dLbls>
          <c:showVal val="1"/>
        </c:dLbls>
        <c:gapWidth val="41"/>
        <c:axId val="83123584"/>
        <c:axId val="83141760"/>
      </c:barChart>
      <c:catAx>
        <c:axId val="83123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  <c:crossAx val="83141760"/>
        <c:crosses val="autoZero"/>
        <c:auto val="1"/>
        <c:lblAlgn val="ctr"/>
        <c:lblOffset val="100"/>
      </c:catAx>
      <c:valAx>
        <c:axId val="83141760"/>
        <c:scaling>
          <c:orientation val="minMax"/>
        </c:scaling>
        <c:delete val="1"/>
        <c:axPos val="l"/>
        <c:numFmt formatCode="0" sourceLinked="1"/>
        <c:majorTickMark val="none"/>
        <c:tickLblPos val="nextTo"/>
        <c:crossAx val="8312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277139885126469"/>
          <c:y val="5.1384353140787684E-3"/>
          <c:w val="0.52754487844993803"/>
          <c:h val="0.8686146596322715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>
                <c:manualLayout>
                  <c:x val="-5.5776593329935913E-4"/>
                  <c:y val="-1.4130575854893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14096</a:t>
                    </a:r>
                    <a:r>
                      <a: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/</a:t>
                    </a:r>
                    <a:r>
                      <a:rPr lang="en-US" sz="2400" baseline="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55</a:t>
                    </a:r>
                    <a:r>
                      <a:rPr lang="en-US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/</a:t>
                    </a:r>
                    <a:r>
                      <a:rPr lang="en-US" sz="24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</a:t>
                    </a:r>
                    <a:endParaRPr lang="en-US" sz="24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91200961083944"/>
                      <c:h val="8.29762221940349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7D7-44B0-A4B8-D0B0DECB8E2A}"/>
                </c:ext>
              </c:extLst>
            </c:dLbl>
            <c:dLbl>
              <c:idx val="1"/>
              <c:layout>
                <c:manualLayout>
                  <c:x val="-4.4645207709866595E-3"/>
                  <c:y val="-1.01752145751920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8387/</a:t>
                    </a:r>
                    <a:r>
                      <a:rPr lang="en-US" sz="24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</a:t>
                    </a: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/</a:t>
                    </a: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520005297180826"/>
                      <c:h val="9.1511284631081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D7-44B0-A4B8-D0B0DECB8E2A}"/>
                </c:ext>
              </c:extLst>
            </c:dLbl>
            <c:dLbl>
              <c:idx val="2"/>
              <c:layout>
                <c:manualLayout>
                  <c:x val="2.7777448873344867E-3"/>
                  <c:y val="-8.843975457700057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2700/</a:t>
                    </a:r>
                    <a:r>
                      <a: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D7-44B0-A4B8-D0B0DECB8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Spec.!$K$34:$K$36</c:f>
              <c:strCache>
                <c:ptCount val="3"/>
                <c:pt idx="0">
                  <c:v>QKMF</c:v>
                </c:pt>
                <c:pt idx="1">
                  <c:v>QMF 5</c:v>
                </c:pt>
                <c:pt idx="2">
                  <c:v>QMF6</c:v>
                </c:pt>
              </c:strCache>
            </c:strRef>
          </c:cat>
          <c:val>
            <c:numRef>
              <c:f>Spec.!$L$34:$L$36</c:f>
              <c:numCache>
                <c:formatCode>General</c:formatCode>
                <c:ptCount val="3"/>
                <c:pt idx="0">
                  <c:v>14375</c:v>
                </c:pt>
                <c:pt idx="1">
                  <c:v>8387</c:v>
                </c:pt>
                <c:pt idx="2">
                  <c:v>2700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D7-44B0-A4B8-D0B0DECB8E2A}"/>
            </c:ext>
          </c:extLst>
        </c:ser>
        <c:dLbls>
          <c:showVal val="1"/>
        </c:dLbls>
        <c:gapWidth val="41"/>
        <c:axId val="84377984"/>
        <c:axId val="84379520"/>
      </c:barChart>
      <c:catAx>
        <c:axId val="843779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379520"/>
        <c:crosses val="autoZero"/>
        <c:auto val="1"/>
        <c:lblAlgn val="ctr"/>
        <c:lblOffset val="100"/>
      </c:catAx>
      <c:valAx>
        <c:axId val="843795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37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104166666666667"/>
          <c:y val="2.5118201184385208E-2"/>
          <c:w val="0.76770833333333555"/>
          <c:h val="0.78082775416799677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>
                <c:manualLayout>
                  <c:x val="0"/>
                  <c:y val="-8.3100029163021717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3660/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14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AC-43B1-BA62-40072F3C1960}"/>
                </c:ext>
              </c:extLst>
            </c:dLbl>
            <c:dLbl>
              <c:idx val="1"/>
              <c:layout>
                <c:manualLayout>
                  <c:x val="8.3333333333333228E-3"/>
                  <c:y val="-8.3100029163022237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3162</a:t>
                    </a:r>
                    <a:r>
                      <a:rPr lang="en-US" sz="2800" dirty="0"/>
                      <a:t>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12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AC-43B1-BA62-40072F3C1960}"/>
                </c:ext>
              </c:extLst>
            </c:dLbl>
            <c:dLbl>
              <c:idx val="2"/>
              <c:layout>
                <c:manualLayout>
                  <c:x val="2.7777777777778004E-3"/>
                  <c:y val="-3.6803732866725232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2183</a:t>
                    </a:r>
                    <a:r>
                      <a:rPr lang="en-US" sz="2800" dirty="0"/>
                      <a:t>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9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AC-43B1-BA62-40072F3C1960}"/>
                </c:ext>
              </c:extLst>
            </c:dLbl>
            <c:dLbl>
              <c:idx val="3"/>
              <c:layout>
                <c:manualLayout>
                  <c:x val="2.7777777777778004E-3"/>
                  <c:y val="9.4925634295704546E-4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2164</a:t>
                    </a:r>
                    <a:r>
                      <a:rPr lang="en-US" sz="2800" dirty="0"/>
                      <a:t>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9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AC-43B1-BA62-40072F3C1960}"/>
                </c:ext>
              </c:extLst>
            </c:dLbl>
            <c:dLbl>
              <c:idx val="4"/>
              <c:layout>
                <c:manualLayout>
                  <c:x val="3.472194881889692E-3"/>
                  <c:y val="9.4931032466053953E-4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1680</a:t>
                    </a:r>
                    <a:r>
                      <a:rPr lang="en-US" sz="2800" dirty="0"/>
                      <a:t>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7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AC-43B1-BA62-40072F3C1960}"/>
                </c:ext>
              </c:extLst>
            </c:dLbl>
            <c:dLbl>
              <c:idx val="5"/>
              <c:layout>
                <c:manualLayout>
                  <c:x val="0"/>
                  <c:y val="5.5788859725867555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1037/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5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AC-43B1-BA62-40072F3C1960}"/>
                </c:ext>
              </c:extLst>
            </c:dLbl>
            <c:dLbl>
              <c:idx val="6"/>
              <c:layout>
                <c:manualLayout>
                  <c:x val="2.7777777777776998E-3"/>
                  <c:y val="-3.680373286672606E-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945/</a:t>
                    </a:r>
                    <a:r>
                      <a:rPr lang="en-US" sz="2000" dirty="0">
                        <a:solidFill>
                          <a:srgbClr val="FF0000"/>
                        </a:solidFill>
                      </a:rPr>
                      <a:t>4</a:t>
                    </a:r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AC-43B1-BA62-40072F3C19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q-AL"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Spec.!$O$14:$O$20</c:f>
              <c:strCache>
                <c:ptCount val="7"/>
                <c:pt idx="0">
                  <c:v>QMF 5</c:v>
                </c:pt>
                <c:pt idx="1">
                  <c:v>QMF 4</c:v>
                </c:pt>
                <c:pt idx="2">
                  <c:v>QKMF</c:v>
                </c:pt>
                <c:pt idx="3">
                  <c:v>QMF 6</c:v>
                </c:pt>
                <c:pt idx="4">
                  <c:v>QMF 1</c:v>
                </c:pt>
                <c:pt idx="5">
                  <c:v>QMF 3</c:v>
                </c:pt>
                <c:pt idx="6">
                  <c:v>QMF 11</c:v>
                </c:pt>
              </c:strCache>
            </c:strRef>
          </c:cat>
          <c:val>
            <c:numRef>
              <c:f>Spec.!$P$14:$P$20</c:f>
              <c:numCache>
                <c:formatCode>General</c:formatCode>
                <c:ptCount val="7"/>
                <c:pt idx="0">
                  <c:v>3660</c:v>
                </c:pt>
                <c:pt idx="1">
                  <c:v>3162</c:v>
                </c:pt>
                <c:pt idx="2">
                  <c:v>2183</c:v>
                </c:pt>
                <c:pt idx="3">
                  <c:v>2164</c:v>
                </c:pt>
                <c:pt idx="4">
                  <c:v>1680</c:v>
                </c:pt>
                <c:pt idx="5">
                  <c:v>1037</c:v>
                </c:pt>
                <c:pt idx="6">
                  <c:v>945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AAC-43B1-BA62-40072F3C1960}"/>
            </c:ext>
          </c:extLst>
        </c:ser>
        <c:dLbls>
          <c:showVal val="1"/>
        </c:dLbls>
        <c:gapWidth val="41"/>
        <c:axId val="84317696"/>
        <c:axId val="84319232"/>
      </c:barChart>
      <c:catAx>
        <c:axId val="84317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6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319232"/>
        <c:crosses val="autoZero"/>
        <c:auto val="1"/>
        <c:lblAlgn val="ctr"/>
        <c:lblOffset val="100"/>
      </c:catAx>
      <c:valAx>
        <c:axId val="843192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31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3020833333333357"/>
          <c:y val="7.7595201631437058E-2"/>
          <c:w val="0.60208333333333364"/>
          <c:h val="0.69151098020109059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53223/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56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9B-4453-BDAC-D3DA42D953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29989/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34</a:t>
                    </a:r>
                    <a:r>
                      <a:rPr lang="en-US" sz="1400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9B-4453-BDAC-D3DA42D953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'Shërbimet stomatologjike'!$X$10:$X$11</c:f>
              <c:strCache>
                <c:ptCount val="2"/>
                <c:pt idx="0">
                  <c:v>Vizitë e parë stomatologjike</c:v>
                </c:pt>
                <c:pt idx="1">
                  <c:v>Vizite kontrolluese</c:v>
                </c:pt>
              </c:strCache>
            </c:strRef>
          </c:cat>
          <c:val>
            <c:numRef>
              <c:f>'Shërbimet stomatologjike'!$Y$10:$Y$11</c:f>
              <c:numCache>
                <c:formatCode>General</c:formatCode>
                <c:ptCount val="2"/>
                <c:pt idx="0">
                  <c:v>53744</c:v>
                </c:pt>
                <c:pt idx="1">
                  <c:v>29989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9B-4453-BDAC-D3DA42D953A1}"/>
            </c:ext>
          </c:extLst>
        </c:ser>
        <c:dLbls>
          <c:showVal val="1"/>
        </c:dLbls>
        <c:overlap val="-25"/>
        <c:axId val="83180160"/>
        <c:axId val="83194240"/>
      </c:barChart>
      <c:catAx>
        <c:axId val="83180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194240"/>
        <c:crosses val="autoZero"/>
        <c:auto val="1"/>
        <c:lblAlgn val="ctr"/>
        <c:lblOffset val="100"/>
      </c:catAx>
      <c:valAx>
        <c:axId val="831942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318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2.4415120591703837E-2"/>
          <c:y val="0"/>
          <c:w val="0.96938911642014414"/>
          <c:h val="0.797019252782722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14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shërbimeve'!$I$9:$I$28</c:f>
              <c:strCache>
                <c:ptCount val="20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Stomatologji</c:v>
                </c:pt>
                <c:pt idx="4">
                  <c:v>Laborator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AMF Fshatërave</c:v>
                </c:pt>
                <c:pt idx="9">
                  <c:v>QMF Hajvali</c:v>
                </c:pt>
                <c:pt idx="10">
                  <c:v>QMF10</c:v>
                </c:pt>
                <c:pt idx="11">
                  <c:v>Radiologji</c:v>
                </c:pt>
                <c:pt idx="12">
                  <c:v>QMF 3</c:v>
                </c:pt>
                <c:pt idx="13">
                  <c:v>QMF7</c:v>
                </c:pt>
                <c:pt idx="14">
                  <c:v>QMF Besi </c:v>
                </c:pt>
                <c:pt idx="15">
                  <c:v>QMF11</c:v>
                </c:pt>
                <c:pt idx="16">
                  <c:v>QMF9</c:v>
                </c:pt>
                <c:pt idx="17">
                  <c:v>QMF Mati I</c:v>
                </c:pt>
                <c:pt idx="18">
                  <c:v>QMF8</c:v>
                </c:pt>
                <c:pt idx="19">
                  <c:v>QMF Mat</c:v>
                </c:pt>
              </c:strCache>
            </c:strRef>
          </c:cat>
          <c:val>
            <c:numRef>
              <c:f>'Totali i të gjitha shërbimeve'!$J$9:$J$28</c:f>
              <c:numCache>
                <c:formatCode>0</c:formatCode>
                <c:ptCount val="20"/>
                <c:pt idx="0">
                  <c:v>255239</c:v>
                </c:pt>
                <c:pt idx="1">
                  <c:v>130029</c:v>
                </c:pt>
                <c:pt idx="2">
                  <c:v>90383</c:v>
                </c:pt>
                <c:pt idx="3">
                  <c:v>83212</c:v>
                </c:pt>
                <c:pt idx="4">
                  <c:v>80984</c:v>
                </c:pt>
                <c:pt idx="5">
                  <c:v>75551</c:v>
                </c:pt>
                <c:pt idx="6">
                  <c:v>43566</c:v>
                </c:pt>
                <c:pt idx="7">
                  <c:v>36261</c:v>
                </c:pt>
                <c:pt idx="8">
                  <c:v>28650</c:v>
                </c:pt>
                <c:pt idx="9">
                  <c:v>26544</c:v>
                </c:pt>
                <c:pt idx="10">
                  <c:v>26501</c:v>
                </c:pt>
                <c:pt idx="11">
                  <c:v>25747</c:v>
                </c:pt>
                <c:pt idx="12">
                  <c:v>25500</c:v>
                </c:pt>
                <c:pt idx="13">
                  <c:v>20653</c:v>
                </c:pt>
                <c:pt idx="14">
                  <c:v>18762</c:v>
                </c:pt>
                <c:pt idx="15">
                  <c:v>17776</c:v>
                </c:pt>
                <c:pt idx="16">
                  <c:v>17072</c:v>
                </c:pt>
                <c:pt idx="17">
                  <c:v>17023</c:v>
                </c:pt>
                <c:pt idx="18">
                  <c:v>14872</c:v>
                </c:pt>
                <c:pt idx="19">
                  <c:v>14019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26-40DE-9136-D4C3BEDCCC47}"/>
            </c:ext>
          </c:extLst>
        </c:ser>
        <c:dLbls>
          <c:showVal val="1"/>
        </c:dLbls>
        <c:overlap val="-25"/>
        <c:axId val="60156544"/>
        <c:axId val="60248448"/>
      </c:barChart>
      <c:catAx>
        <c:axId val="60156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400" b="1" i="0" u="none" strike="noStrike" kern="1200" baseline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  <c:crossAx val="60248448"/>
        <c:crosses val="autoZero"/>
        <c:auto val="1"/>
        <c:lblAlgn val="ctr"/>
        <c:lblOffset val="100"/>
      </c:catAx>
      <c:valAx>
        <c:axId val="60248448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0156544"/>
        <c:crosses val="autoZero"/>
        <c:crossBetween val="between"/>
      </c:valAx>
      <c:spPr>
        <a:noFill/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</a:effectLst>
      </c:spPr>
    </c:plotArea>
    <c:plotVisOnly val="1"/>
    <c:dispBlanksAs val="gap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Sheet1!$A$15:$A$21</c:f>
              <c:strCache>
                <c:ptCount val="7"/>
                <c:pt idx="0">
                  <c:v>Sherbimi polivalent</c:v>
                </c:pt>
                <c:pt idx="1">
                  <c:v>Triazha </c:v>
                </c:pt>
                <c:pt idx="2">
                  <c:v>Pedodonci </c:v>
                </c:pt>
                <c:pt idx="3">
                  <c:v>Sem te dhembit me endodoncion </c:v>
                </c:pt>
                <c:pt idx="4">
                  <c:v>Ortopedia e nofullave </c:v>
                </c:pt>
                <c:pt idx="5">
                  <c:v>Protetika </c:v>
                </c:pt>
                <c:pt idx="6">
                  <c:v>Paradontologji me mjekesi orale </c:v>
                </c:pt>
              </c:strCache>
            </c:strRef>
          </c:cat>
          <c:val>
            <c:numRef>
              <c:f>Sheet1!$B$15:$B$21</c:f>
              <c:numCache>
                <c:formatCode>General</c:formatCode>
                <c:ptCount val="7"/>
                <c:pt idx="0">
                  <c:v>49476</c:v>
                </c:pt>
                <c:pt idx="1">
                  <c:v>17164</c:v>
                </c:pt>
                <c:pt idx="2">
                  <c:v>4592</c:v>
                </c:pt>
                <c:pt idx="3">
                  <c:v>3717</c:v>
                </c:pt>
                <c:pt idx="4">
                  <c:v>4748</c:v>
                </c:pt>
                <c:pt idx="5">
                  <c:v>1289</c:v>
                </c:pt>
                <c:pt idx="6">
                  <c:v>1226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A6-4ED1-8112-11C8C357D84B}"/>
            </c:ext>
          </c:extLst>
        </c:ser>
        <c:dLbls>
          <c:showVal val="1"/>
        </c:dLbls>
        <c:overlap val="-25"/>
        <c:axId val="84506112"/>
        <c:axId val="84507648"/>
      </c:barChart>
      <c:catAx>
        <c:axId val="845061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507648"/>
        <c:crosses val="autoZero"/>
        <c:auto val="1"/>
        <c:lblAlgn val="ctr"/>
        <c:lblOffset val="100"/>
      </c:catAx>
      <c:valAx>
        <c:axId val="8450764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450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Sheet1!$A$5:$A$11</c:f>
              <c:strCache>
                <c:ptCount val="7"/>
                <c:pt idx="0">
                  <c:v>Triazha </c:v>
                </c:pt>
                <c:pt idx="1">
                  <c:v>Pedodoncia </c:v>
                </c:pt>
                <c:pt idx="2">
                  <c:v>Ortopedia e nofullave </c:v>
                </c:pt>
                <c:pt idx="3">
                  <c:v>Sherbimi polivalent </c:v>
                </c:pt>
                <c:pt idx="4">
                  <c:v>Semundjet e dhembit me endodoncion </c:v>
                </c:pt>
                <c:pt idx="5">
                  <c:v>Paradontologji me mjekesi orale </c:v>
                </c:pt>
                <c:pt idx="6">
                  <c:v>Protetika </c:v>
                </c:pt>
              </c:strCache>
            </c:strRef>
          </c:cat>
          <c:val>
            <c:numRef>
              <c:f>Sheet1!$B$5:$B$11</c:f>
              <c:numCache>
                <c:formatCode>General</c:formatCode>
                <c:ptCount val="7"/>
                <c:pt idx="0">
                  <c:v>11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B5-4A06-B91E-F10747D9B033}"/>
            </c:ext>
          </c:extLst>
        </c:ser>
        <c:dLbls>
          <c:showVal val="1"/>
        </c:dLbls>
        <c:overlap val="-25"/>
        <c:axId val="84617856"/>
        <c:axId val="84623744"/>
      </c:barChart>
      <c:catAx>
        <c:axId val="84617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623744"/>
        <c:crosses val="autoZero"/>
        <c:auto val="1"/>
        <c:lblAlgn val="ctr"/>
        <c:lblOffset val="100"/>
      </c:catAx>
      <c:valAx>
        <c:axId val="8462374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461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'Stomatologji '!$W$11:$W$22</c:f>
              <c:strCache>
                <c:ptCount val="12"/>
                <c:pt idx="0">
                  <c:v>Mbushje e perkoheshme (cavit, fosfat pb.) </c:v>
                </c:pt>
                <c:pt idx="1">
                  <c:v>Nxjerrja e dhëmbit</c:v>
                </c:pt>
                <c:pt idx="2">
                  <c:v>Trajtimi i  gjakderdhjes postekstraktive</c:v>
                </c:pt>
                <c:pt idx="3">
                  <c:v>Aplikimi local i barit</c:v>
                </c:pt>
                <c:pt idx="4">
                  <c:v>Mbushje e përhershme me kompozit</c:v>
                </c:pt>
                <c:pt idx="5">
                  <c:v>Shërimi biologjik i dhëmbit (kalcimol)</c:v>
                </c:pt>
                <c:pt idx="6">
                  <c:v>Drenimi transkanalikular i rrënjës së dhëmbit</c:v>
                </c:pt>
                <c:pt idx="7">
                  <c:v>Mbushje e përhershme me amalgam</c:v>
                </c:pt>
                <c:pt idx="8">
                  <c:v>Mënjanimi i depozitimeve të forta (heqja e gurëzve të dhëmbëve me ultratingull)</c:v>
                </c:pt>
                <c:pt idx="9">
                  <c:v>Mbushje definitive e kanalit (MDK)</c:v>
                </c:pt>
                <c:pt idx="10">
                  <c:v>Extirpim mortal i pulpës </c:v>
                </c:pt>
                <c:pt idx="11">
                  <c:v>Mënjanimi i depozitimeve të buta</c:v>
                </c:pt>
              </c:strCache>
            </c:strRef>
          </c:cat>
          <c:val>
            <c:numRef>
              <c:f>'Stomatologji '!$X$11:$X$22</c:f>
              <c:numCache>
                <c:formatCode>General</c:formatCode>
                <c:ptCount val="12"/>
                <c:pt idx="0">
                  <c:v>19017</c:v>
                </c:pt>
                <c:pt idx="1">
                  <c:v>13934</c:v>
                </c:pt>
                <c:pt idx="2">
                  <c:v>12975</c:v>
                </c:pt>
                <c:pt idx="3">
                  <c:v>11765</c:v>
                </c:pt>
                <c:pt idx="4">
                  <c:v>9139</c:v>
                </c:pt>
                <c:pt idx="5">
                  <c:v>8055</c:v>
                </c:pt>
                <c:pt idx="6">
                  <c:v>7785</c:v>
                </c:pt>
                <c:pt idx="7">
                  <c:v>3742</c:v>
                </c:pt>
                <c:pt idx="8">
                  <c:v>3114</c:v>
                </c:pt>
                <c:pt idx="9">
                  <c:v>2995</c:v>
                </c:pt>
                <c:pt idx="10">
                  <c:v>2960</c:v>
                </c:pt>
                <c:pt idx="11">
                  <c:v>2597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FD-49E5-A9D9-5831F84B1CD3}"/>
            </c:ext>
          </c:extLst>
        </c:ser>
        <c:dLbls>
          <c:showVal val="1"/>
        </c:dLbls>
        <c:overlap val="-25"/>
        <c:axId val="84633856"/>
        <c:axId val="84660224"/>
      </c:barChart>
      <c:catAx>
        <c:axId val="84633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660224"/>
        <c:crosses val="autoZero"/>
        <c:auto val="1"/>
        <c:lblAlgn val="ctr"/>
        <c:lblOffset val="100"/>
      </c:catAx>
      <c:valAx>
        <c:axId val="846602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63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'Stomatologji '!$W$23:$W$34</c:f>
              <c:strCache>
                <c:ptCount val="12"/>
                <c:pt idx="0">
                  <c:v>Kiretazha e xhepave paradontal (një dhëmb)</c:v>
                </c:pt>
                <c:pt idx="1">
                  <c:v>Terapia e kanalit të infektuar (MPA)</c:v>
                </c:pt>
                <c:pt idx="2">
                  <c:v>Fluorizimi I dhëmbëve sipas seancave</c:v>
                </c:pt>
                <c:pt idx="3">
                  <c:v>Readaptimi terapeutik I aparatit mobil</c:v>
                </c:pt>
                <c:pt idx="4">
                  <c:v>Mbushje e perhershme me glassionomer</c:v>
                </c:pt>
                <c:pt idx="5">
                  <c:v>Amputim mortal i pulpës </c:v>
                </c:pt>
                <c:pt idx="6">
                  <c:v>Trajtim i alveolitit</c:v>
                </c:pt>
                <c:pt idx="7">
                  <c:v>Marrja e mases anatomike</c:v>
                </c:pt>
                <c:pt idx="8">
                  <c:v>Aparati ortodontik aktiv</c:v>
                </c:pt>
                <c:pt idx="9">
                  <c:v>Extirpim vital i dhëmbit </c:v>
                </c:pt>
                <c:pt idx="10">
                  <c:v>Planifikimi i terapise ortodontike</c:v>
                </c:pt>
                <c:pt idx="11">
                  <c:v>Proteza totale prej rezinës</c:v>
                </c:pt>
              </c:strCache>
            </c:strRef>
          </c:cat>
          <c:val>
            <c:numRef>
              <c:f>'Stomatologji '!$X$23:$X$34</c:f>
              <c:numCache>
                <c:formatCode>General</c:formatCode>
                <c:ptCount val="12"/>
                <c:pt idx="0">
                  <c:v>1795</c:v>
                </c:pt>
                <c:pt idx="1">
                  <c:v>1602</c:v>
                </c:pt>
                <c:pt idx="2">
                  <c:v>1393</c:v>
                </c:pt>
                <c:pt idx="3">
                  <c:v>1340</c:v>
                </c:pt>
                <c:pt idx="4">
                  <c:v>826</c:v>
                </c:pt>
                <c:pt idx="5">
                  <c:v>582</c:v>
                </c:pt>
                <c:pt idx="6">
                  <c:v>549</c:v>
                </c:pt>
                <c:pt idx="7">
                  <c:v>484</c:v>
                </c:pt>
                <c:pt idx="8">
                  <c:v>394</c:v>
                </c:pt>
                <c:pt idx="9">
                  <c:v>347</c:v>
                </c:pt>
                <c:pt idx="10">
                  <c:v>324</c:v>
                </c:pt>
                <c:pt idx="11">
                  <c:v>282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AA-4FAC-886C-5C9A536AD0ED}"/>
            </c:ext>
          </c:extLst>
        </c:ser>
        <c:dLbls>
          <c:showVal val="1"/>
        </c:dLbls>
        <c:overlap val="-25"/>
        <c:axId val="84722816"/>
        <c:axId val="84724352"/>
      </c:barChart>
      <c:catAx>
        <c:axId val="847228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724352"/>
        <c:crosses val="autoZero"/>
        <c:auto val="1"/>
        <c:lblAlgn val="ctr"/>
        <c:lblOffset val="100"/>
      </c:catAx>
      <c:valAx>
        <c:axId val="8472435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722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'Stomatologji '!$W$35:$W$46</c:f>
              <c:strCache>
                <c:ptCount val="12"/>
                <c:pt idx="0">
                  <c:v>Termokauterizimi </c:v>
                </c:pt>
                <c:pt idx="1">
                  <c:v>Riparimi i protezës (ngjitja)</c:v>
                </c:pt>
                <c:pt idx="2">
                  <c:v>Nxjerrja e dhmëbit në mënyrë operative</c:v>
                </c:pt>
                <c:pt idx="3">
                  <c:v>Incizioni intra dhe extra oral</c:v>
                </c:pt>
                <c:pt idx="4">
                  <c:v>Rindërtim konservariv I dhëmbit </c:v>
                </c:pt>
                <c:pt idx="5">
                  <c:v>Vulosja e fisurave</c:v>
                </c:pt>
                <c:pt idx="6">
                  <c:v>Riparimi I aparatit ortodontik</c:v>
                </c:pt>
                <c:pt idx="7">
                  <c:v>Apikotomia </c:v>
                </c:pt>
                <c:pt idx="8">
                  <c:v>Sharitja selsektive në dhëmb (për dhëmb)</c:v>
                </c:pt>
                <c:pt idx="9">
                  <c:v>Revision i mbushjes së kanalit të rrënjës</c:v>
                </c:pt>
                <c:pt idx="10">
                  <c:v>Proteza parciale  prej rezinës</c:v>
                </c:pt>
                <c:pt idx="11">
                  <c:v>Aplikimi i kurorës celuloide</c:v>
                </c:pt>
              </c:strCache>
            </c:strRef>
          </c:cat>
          <c:val>
            <c:numRef>
              <c:f>'Stomatologji '!$X$35:$X$46</c:f>
              <c:numCache>
                <c:formatCode>General</c:formatCode>
                <c:ptCount val="12"/>
                <c:pt idx="0">
                  <c:v>281</c:v>
                </c:pt>
                <c:pt idx="1">
                  <c:v>218</c:v>
                </c:pt>
                <c:pt idx="2">
                  <c:v>213</c:v>
                </c:pt>
                <c:pt idx="3">
                  <c:v>209</c:v>
                </c:pt>
                <c:pt idx="4">
                  <c:v>155</c:v>
                </c:pt>
                <c:pt idx="5">
                  <c:v>112</c:v>
                </c:pt>
                <c:pt idx="6">
                  <c:v>97</c:v>
                </c:pt>
                <c:pt idx="7">
                  <c:v>74</c:v>
                </c:pt>
                <c:pt idx="8">
                  <c:v>71</c:v>
                </c:pt>
                <c:pt idx="9">
                  <c:v>59</c:v>
                </c:pt>
                <c:pt idx="10">
                  <c:v>54</c:v>
                </c:pt>
                <c:pt idx="1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4B-4B79-A2C8-F8756AD44661}"/>
            </c:ext>
          </c:extLst>
        </c:ser>
        <c:dLbls>
          <c:showVal val="1"/>
        </c:dLbls>
        <c:overlap val="-25"/>
        <c:axId val="84752640"/>
        <c:axId val="84766720"/>
      </c:barChart>
      <c:catAx>
        <c:axId val="84752640"/>
        <c:scaling>
          <c:orientation val="minMax"/>
        </c:scaling>
        <c:axPos val="b"/>
        <c:numFmt formatCode="General" sourceLinked="1"/>
        <c:maj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766720"/>
        <c:crosses val="autoZero"/>
        <c:auto val="1"/>
        <c:lblAlgn val="ctr"/>
        <c:lblOffset val="100"/>
      </c:catAx>
      <c:valAx>
        <c:axId val="847667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75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3.0193302851391195E-2"/>
          <c:y val="4.1774701142307837E-3"/>
          <c:w val="0.95825064732904719"/>
          <c:h val="0.4703260646998022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'Stomatologji '!$W$47:$W$56</c:f>
              <c:strCache>
                <c:ptCount val="10"/>
                <c:pt idx="0">
                  <c:v>Frenektomia </c:v>
                </c:pt>
                <c:pt idx="1">
                  <c:v>Ndërhyrjet operative parodontale</c:v>
                </c:pt>
                <c:pt idx="2">
                  <c:v>Nivelimi i zgjatimit alveolar</c:v>
                </c:pt>
                <c:pt idx="3">
                  <c:v>Gryerja e dhembit per qellime terapeutike</c:v>
                </c:pt>
                <c:pt idx="4">
                  <c:v>Amputimi dhe hemiseksioni i rrënjës së dhëmbit</c:v>
                </c:pt>
                <c:pt idx="5">
                  <c:v>Heqja e kurorës me anë të prerjes</c:v>
                </c:pt>
                <c:pt idx="6">
                  <c:v>Ribazimi direct apo indirect i protezës</c:v>
                </c:pt>
                <c:pt idx="7">
                  <c:v>Plastika e sinusit</c:v>
                </c:pt>
                <c:pt idx="8">
                  <c:v>Trajtimet kirurgjiko-paraprotetikore (ndërhyrja në inde të forta dhe të buta)</c:v>
                </c:pt>
                <c:pt idx="9">
                  <c:v>Fiksimi me splint nga metali</c:v>
                </c:pt>
              </c:strCache>
            </c:strRef>
          </c:cat>
          <c:val>
            <c:numRef>
              <c:f>'Stomatologji '!$X$47:$X$56</c:f>
              <c:numCache>
                <c:formatCode>General</c:formatCode>
                <c:ptCount val="10"/>
                <c:pt idx="0">
                  <c:v>43</c:v>
                </c:pt>
                <c:pt idx="1">
                  <c:v>31</c:v>
                </c:pt>
                <c:pt idx="2">
                  <c:v>25</c:v>
                </c:pt>
                <c:pt idx="3">
                  <c:v>21</c:v>
                </c:pt>
                <c:pt idx="4">
                  <c:v>18</c:v>
                </c:pt>
                <c:pt idx="5">
                  <c:v>12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B1-4502-8AB6-E2D9CDBFFC54}"/>
            </c:ext>
          </c:extLst>
        </c:ser>
        <c:dLbls>
          <c:showVal val="1"/>
        </c:dLbls>
        <c:overlap val="-25"/>
        <c:axId val="84776832"/>
        <c:axId val="84778368"/>
      </c:barChart>
      <c:catAx>
        <c:axId val="84776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lang="sq-AL"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778368"/>
        <c:crosses val="autoZero"/>
        <c:auto val="1"/>
        <c:lblAlgn val="ctr"/>
        <c:lblOffset val="100"/>
      </c:catAx>
      <c:valAx>
        <c:axId val="847783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77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2"/>
              <c:layout>
                <c:manualLayout>
                  <c:x val="-2.7083333333333365E-2"/>
                  <c:y val="9.572073863917100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A9-4734-9BC3-114A4D0A2A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shërbimeve'!$B$41:$B$43</c:f>
              <c:strCache>
                <c:ptCount val="3"/>
                <c:pt idx="0">
                  <c:v>Eho </c:v>
                </c:pt>
                <c:pt idx="1">
                  <c:v>Ekzaminime radiologjike</c:v>
                </c:pt>
                <c:pt idx="2">
                  <c:v>Analiza laboratorike</c:v>
                </c:pt>
              </c:strCache>
            </c:strRef>
          </c:cat>
          <c:val>
            <c:numRef>
              <c:f>'Totali i të gjitha shërbimeve'!$C$41:$C$43</c:f>
              <c:numCache>
                <c:formatCode>General</c:formatCode>
                <c:ptCount val="3"/>
                <c:pt idx="0">
                  <c:v>11263</c:v>
                </c:pt>
                <c:pt idx="1">
                  <c:v>28059</c:v>
                </c:pt>
                <c:pt idx="2">
                  <c:v>760444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0F-4A3E-8DDD-03FB85BDDB00}"/>
            </c:ext>
          </c:extLst>
        </c:ser>
        <c:dLbls>
          <c:showVal val="1"/>
        </c:dLbls>
        <c:overlap val="-25"/>
        <c:axId val="84853120"/>
        <c:axId val="84854656"/>
      </c:barChart>
      <c:catAx>
        <c:axId val="848531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854656"/>
        <c:crosses val="autoZero"/>
        <c:auto val="1"/>
        <c:lblAlgn val="ctr"/>
        <c:lblOffset val="100"/>
      </c:catAx>
      <c:valAx>
        <c:axId val="84854656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4853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8B-47E8-A7A2-93619EA1057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8B-47E8-A7A2-93619EA1057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8B-47E8-A7A2-93619EA1057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8B-47E8-A7A2-93619EA1057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8B-47E8-A7A2-93619EA1057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8B-47E8-A7A2-93619EA1057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1.0416666666666666E-2"/>
                      <c:h val="5.3428170006629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B8B-47E8-A7A2-93619EA1057D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8B-47E8-A7A2-93619EA10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18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Sheet1!$B$3:$B$18</c:f>
              <c:strCache>
                <c:ptCount val="16"/>
                <c:pt idx="0">
                  <c:v>QKMF </c:v>
                </c:pt>
                <c:pt idx="1">
                  <c:v>QMF 5</c:v>
                </c:pt>
                <c:pt idx="2">
                  <c:v>QMF 1</c:v>
                </c:pt>
                <c:pt idx="3">
                  <c:v>QMF 6</c:v>
                </c:pt>
                <c:pt idx="4">
                  <c:v>QMF 3</c:v>
                </c:pt>
                <c:pt idx="5">
                  <c:v>QMF 4</c:v>
                </c:pt>
                <c:pt idx="6">
                  <c:v>QMF 2</c:v>
                </c:pt>
                <c:pt idx="7">
                  <c:v>QMF Hajvali</c:v>
                </c:pt>
                <c:pt idx="8">
                  <c:v>QMF Besi</c:v>
                </c:pt>
                <c:pt idx="9">
                  <c:v>QMF MAT</c:v>
                </c:pt>
                <c:pt idx="10">
                  <c:v>QMF 8</c:v>
                </c:pt>
                <c:pt idx="11">
                  <c:v>QMF MAT 1</c:v>
                </c:pt>
                <c:pt idx="12">
                  <c:v>QMG </c:v>
                </c:pt>
                <c:pt idx="13">
                  <c:v>DSM</c:v>
                </c:pt>
                <c:pt idx="14">
                  <c:v>QMF 9</c:v>
                </c:pt>
                <c:pt idx="15">
                  <c:v>QMF 7</c:v>
                </c:pt>
              </c:strCache>
            </c:strRef>
          </c:cat>
          <c:val>
            <c:numRef>
              <c:f>Sheet1!$C$3:$C$18</c:f>
              <c:numCache>
                <c:formatCode>General</c:formatCode>
                <c:ptCount val="16"/>
                <c:pt idx="0">
                  <c:v>88</c:v>
                </c:pt>
                <c:pt idx="1">
                  <c:v>47</c:v>
                </c:pt>
                <c:pt idx="2">
                  <c:v>29</c:v>
                </c:pt>
                <c:pt idx="3">
                  <c:v>26</c:v>
                </c:pt>
                <c:pt idx="4">
                  <c:v>24</c:v>
                </c:pt>
                <c:pt idx="5">
                  <c:v>21</c:v>
                </c:pt>
                <c:pt idx="6">
                  <c:v>13</c:v>
                </c:pt>
                <c:pt idx="7">
                  <c:v>12</c:v>
                </c:pt>
                <c:pt idx="8">
                  <c:v>12</c:v>
                </c:pt>
                <c:pt idx="9">
                  <c:v>9</c:v>
                </c:pt>
                <c:pt idx="10">
                  <c:v>8</c:v>
                </c:pt>
                <c:pt idx="11">
                  <c:v>7</c:v>
                </c:pt>
                <c:pt idx="12">
                  <c:v>7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6A-400A-A13A-37D6A1DC86FB}"/>
            </c:ext>
          </c:extLst>
        </c:ser>
        <c:dLbls>
          <c:showVal val="1"/>
        </c:dLbls>
        <c:overlap val="-25"/>
        <c:axId val="84436864"/>
        <c:axId val="84438400"/>
      </c:barChart>
      <c:catAx>
        <c:axId val="8443686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sq-AL"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4438400"/>
        <c:crosses val="autoZero"/>
        <c:auto val="1"/>
        <c:lblAlgn val="ctr"/>
        <c:lblOffset val="100"/>
      </c:catAx>
      <c:valAx>
        <c:axId val="84438400"/>
        <c:scaling>
          <c:orientation val="minMax"/>
        </c:scaling>
        <c:delete val="1"/>
        <c:axPos val="l"/>
        <c:numFmt formatCode="General" sourceLinked="1"/>
        <c:tickLblPos val="none"/>
        <c:crossAx val="84436864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264363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5A-4C9A-8214-ECFF58D6FB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Laboratoriumi!$AT$7:$AT$22</c:f>
              <c:strCache>
                <c:ptCount val="16"/>
                <c:pt idx="0">
                  <c:v>QKMF</c:v>
                </c:pt>
                <c:pt idx="1">
                  <c:v>QMF 5</c:v>
                </c:pt>
                <c:pt idx="2">
                  <c:v>QMF 1</c:v>
                </c:pt>
                <c:pt idx="3">
                  <c:v>QMF 6</c:v>
                </c:pt>
                <c:pt idx="4">
                  <c:v>QMF 3</c:v>
                </c:pt>
                <c:pt idx="5">
                  <c:v>QMF 4</c:v>
                </c:pt>
                <c:pt idx="6">
                  <c:v>QMF 2</c:v>
                </c:pt>
                <c:pt idx="7">
                  <c:v>QMF Hajvali</c:v>
                </c:pt>
                <c:pt idx="8">
                  <c:v>Besi</c:v>
                </c:pt>
                <c:pt idx="9">
                  <c:v>QMF 7</c:v>
                </c:pt>
                <c:pt idx="10">
                  <c:v>QMF 8</c:v>
                </c:pt>
                <c:pt idx="11">
                  <c:v>QMF Mat</c:v>
                </c:pt>
                <c:pt idx="12">
                  <c:v>QMF Mati 1</c:v>
                </c:pt>
                <c:pt idx="13">
                  <c:v>QMF 9</c:v>
                </c:pt>
                <c:pt idx="14">
                  <c:v>QMG</c:v>
                </c:pt>
                <c:pt idx="15">
                  <c:v>DSM</c:v>
                </c:pt>
              </c:strCache>
            </c:strRef>
          </c:cat>
          <c:val>
            <c:numRef>
              <c:f>Laboratoriumi!$AU$7:$AU$22</c:f>
              <c:numCache>
                <c:formatCode>General</c:formatCode>
                <c:ptCount val="16"/>
                <c:pt idx="0">
                  <c:v>264363</c:v>
                </c:pt>
                <c:pt idx="1">
                  <c:v>108191</c:v>
                </c:pt>
                <c:pt idx="2">
                  <c:v>76772</c:v>
                </c:pt>
                <c:pt idx="3">
                  <c:v>70264</c:v>
                </c:pt>
                <c:pt idx="4">
                  <c:v>52393</c:v>
                </c:pt>
                <c:pt idx="5">
                  <c:v>39290</c:v>
                </c:pt>
                <c:pt idx="6">
                  <c:v>32235</c:v>
                </c:pt>
                <c:pt idx="7">
                  <c:v>24304</c:v>
                </c:pt>
                <c:pt idx="8">
                  <c:v>23953</c:v>
                </c:pt>
                <c:pt idx="9">
                  <c:v>17811</c:v>
                </c:pt>
                <c:pt idx="10">
                  <c:v>12931</c:v>
                </c:pt>
                <c:pt idx="11">
                  <c:v>10920</c:v>
                </c:pt>
                <c:pt idx="12">
                  <c:v>10292</c:v>
                </c:pt>
                <c:pt idx="13">
                  <c:v>9144</c:v>
                </c:pt>
                <c:pt idx="14">
                  <c:v>5996</c:v>
                </c:pt>
                <c:pt idx="15">
                  <c:v>1585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5A-4C9A-8214-ECFF58D6FBC0}"/>
            </c:ext>
          </c:extLst>
        </c:ser>
        <c:dLbls>
          <c:showVal val="1"/>
        </c:dLbls>
        <c:overlap val="-25"/>
        <c:axId val="84964864"/>
        <c:axId val="84966400"/>
      </c:barChart>
      <c:catAx>
        <c:axId val="84964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966400"/>
        <c:crosses val="autoZero"/>
        <c:auto val="1"/>
        <c:lblAlgn val="ctr"/>
        <c:lblOffset val="100"/>
      </c:catAx>
      <c:valAx>
        <c:axId val="849664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9648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1.1744685172658647E-2"/>
          <c:y val="2.9815136094861125E-2"/>
          <c:w val="0.9386093252646317"/>
          <c:h val="0.71324195965533232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Laboratoriumi!$T$29:$T$42</c:f>
              <c:strCache>
                <c:ptCount val="14"/>
                <c:pt idx="0">
                  <c:v>Lab. i QKMF</c:v>
                </c:pt>
                <c:pt idx="1">
                  <c:v>Lab. QMF 1</c:v>
                </c:pt>
                <c:pt idx="2">
                  <c:v>Lab. QMF 2</c:v>
                </c:pt>
                <c:pt idx="3">
                  <c:v>Lab. QMF 3</c:v>
                </c:pt>
                <c:pt idx="4">
                  <c:v>Lab. QMF 4</c:v>
                </c:pt>
                <c:pt idx="5">
                  <c:v>Lab. QMF 5</c:v>
                </c:pt>
                <c:pt idx="6">
                  <c:v>Lab. QMF 6</c:v>
                </c:pt>
                <c:pt idx="7">
                  <c:v>Lab. QMF 7</c:v>
                </c:pt>
                <c:pt idx="8">
                  <c:v>Lab. QMF 8</c:v>
                </c:pt>
                <c:pt idx="9">
                  <c:v>Lab. QMF 9</c:v>
                </c:pt>
                <c:pt idx="10">
                  <c:v>Lab. QMF Mat</c:v>
                </c:pt>
                <c:pt idx="11">
                  <c:v>Lab. QMF Mati 1</c:v>
                </c:pt>
                <c:pt idx="12">
                  <c:v>Lab. Besi</c:v>
                </c:pt>
                <c:pt idx="13">
                  <c:v>Lab. QMF Hajvali</c:v>
                </c:pt>
              </c:strCache>
            </c:strRef>
          </c:cat>
          <c:val>
            <c:numRef>
              <c:f>Laboratoriumi!$U$29:$U$42</c:f>
              <c:numCache>
                <c:formatCode>General</c:formatCode>
                <c:ptCount val="1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F7-43FC-8478-150C5838695B}"/>
            </c:ext>
          </c:extLst>
        </c:ser>
        <c:ser>
          <c:idx val="1"/>
          <c:order val="1"/>
          <c:spPr>
            <a:solidFill>
              <a:srgbClr val="0070C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6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68-47A5-943E-6CC5C40EE1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9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68-47A5-943E-6CC5C40EE15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68-47A5-943E-6CC5C40EE15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13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68-47A5-943E-6CC5C40EE15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12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68-47A5-943E-6CC5C40EE15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11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68-47A5-943E-6CC5C40EE15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9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68-47A5-943E-6CC5C40EE15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21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68-47A5-943E-6CC5C40EE15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23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68-47A5-943E-6CC5C40EE15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68-47A5-943E-6CC5C40EE15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68-47A5-943E-6CC5C40EE15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24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68-47A5-943E-6CC5C40EE157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14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68-47A5-943E-6CC5C40EE157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11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68-47A5-943E-6CC5C40EE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Laboratoriumi!$T$29:$T$42</c:f>
              <c:strCache>
                <c:ptCount val="14"/>
                <c:pt idx="0">
                  <c:v>Lab. i QKMF</c:v>
                </c:pt>
                <c:pt idx="1">
                  <c:v>Lab. QMF 1</c:v>
                </c:pt>
                <c:pt idx="2">
                  <c:v>Lab. QMF 2</c:v>
                </c:pt>
                <c:pt idx="3">
                  <c:v>Lab. QMF 3</c:v>
                </c:pt>
                <c:pt idx="4">
                  <c:v>Lab. QMF 4</c:v>
                </c:pt>
                <c:pt idx="5">
                  <c:v>Lab. QMF 5</c:v>
                </c:pt>
                <c:pt idx="6">
                  <c:v>Lab. QMF 6</c:v>
                </c:pt>
                <c:pt idx="7">
                  <c:v>Lab. QMF 7</c:v>
                </c:pt>
                <c:pt idx="8">
                  <c:v>Lab. QMF 8</c:v>
                </c:pt>
                <c:pt idx="9">
                  <c:v>Lab. QMF 9</c:v>
                </c:pt>
                <c:pt idx="10">
                  <c:v>Lab. QMF Mat</c:v>
                </c:pt>
                <c:pt idx="11">
                  <c:v>Lab. QMF Mati 1</c:v>
                </c:pt>
                <c:pt idx="12">
                  <c:v>Lab. Besi</c:v>
                </c:pt>
                <c:pt idx="13">
                  <c:v>Lab. QMF Hajvali</c:v>
                </c:pt>
              </c:strCache>
            </c:strRef>
          </c:cat>
          <c:val>
            <c:numRef>
              <c:f>Laboratoriumi!$V$29:$V$42</c:f>
              <c:numCache>
                <c:formatCode>General</c:formatCode>
                <c:ptCount val="14"/>
                <c:pt idx="0">
                  <c:v>4</c:v>
                </c:pt>
                <c:pt idx="1">
                  <c:v>16</c:v>
                </c:pt>
                <c:pt idx="2">
                  <c:v>29</c:v>
                </c:pt>
                <c:pt idx="3">
                  <c:v>22</c:v>
                </c:pt>
                <c:pt idx="4">
                  <c:v>21</c:v>
                </c:pt>
                <c:pt idx="5">
                  <c:v>20</c:v>
                </c:pt>
                <c:pt idx="6">
                  <c:v>17</c:v>
                </c:pt>
                <c:pt idx="7">
                  <c:v>33</c:v>
                </c:pt>
                <c:pt idx="8">
                  <c:v>36</c:v>
                </c:pt>
                <c:pt idx="9">
                  <c:v>11</c:v>
                </c:pt>
                <c:pt idx="10">
                  <c:v>20</c:v>
                </c:pt>
                <c:pt idx="11">
                  <c:v>38</c:v>
                </c:pt>
                <c:pt idx="12">
                  <c:v>26</c:v>
                </c:pt>
                <c:pt idx="13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F7-43FC-8478-150C5838695B}"/>
            </c:ext>
          </c:extLst>
        </c:ser>
        <c:dLbls>
          <c:showVal val="1"/>
        </c:dLbls>
        <c:overlap val="-25"/>
        <c:axId val="85176320"/>
        <c:axId val="85177856"/>
      </c:barChart>
      <c:catAx>
        <c:axId val="85176320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5400000" spcFirstLastPara="1" vertOverflow="ellipsis" vert="horz" wrap="square" anchor="ctr" anchorCtr="1"/>
          <a:lstStyle/>
          <a:p>
            <a:pPr>
              <a:defRPr lang="sq-AL" sz="1600" b="1" i="0" u="none" strike="noStrike" kern="1200" cap="all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5177856"/>
        <c:crosses val="autoZero"/>
        <c:auto val="1"/>
        <c:lblAlgn val="ctr"/>
        <c:lblOffset val="100"/>
      </c:catAx>
      <c:valAx>
        <c:axId val="851778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1763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3.9103674540682407E-2"/>
          <c:y val="0"/>
          <c:w val="0.94943799212598423"/>
          <c:h val="0.8248272032593293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-1</a:t>
                    </a:r>
                    <a:r>
                      <a:rPr lang="en-US" sz="1100" dirty="0">
                        <a:solidFill>
                          <a:srgbClr val="FF0000"/>
                        </a:solidFill>
                      </a:rPr>
                      <a:t>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95-4A2E-9EFC-325954884C2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95-4A2E-9EFC-325954884C2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en-US" sz="110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95-4A2E-9EFC-325954884C2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  <a:r>
                      <a:rPr lang="en-US" sz="110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95-4A2E-9EFC-325954884C28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r>
                      <a:rPr lang="en-US" sz="110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95-4A2E-9EFC-325954884C28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95-4A2E-9EFC-325954884C28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95-4A2E-9EFC-325954884C28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95-4A2E-9EFC-325954884C28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95-4A2E-9EFC-325954884C28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95-4A2E-9EFC-325954884C28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95-4A2E-9EFC-325954884C28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en-US" sz="110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95-4A2E-9EFC-325954884C28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95-4A2E-9EFC-325954884C28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395-4A2E-9EFC-325954884C28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395-4A2E-9EFC-325954884C28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95-4A2E-9EFC-325954884C28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395-4A2E-9EFC-325954884C28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395-4A2E-9EFC-325954884C28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26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395-4A2E-9EFC-325954884C28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95-4A2E-9EFC-325954884C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shërbimeve'!$M$9:$M$28</c:f>
              <c:strCache>
                <c:ptCount val="20"/>
                <c:pt idx="0">
                  <c:v>Radiologji</c:v>
                </c:pt>
                <c:pt idx="1">
                  <c:v>QMF 2</c:v>
                </c:pt>
                <c:pt idx="2">
                  <c:v>QMF 3</c:v>
                </c:pt>
                <c:pt idx="3">
                  <c:v>QMF Mat</c:v>
                </c:pt>
                <c:pt idx="4">
                  <c:v>QMF 5</c:v>
                </c:pt>
                <c:pt idx="5">
                  <c:v>QMF10</c:v>
                </c:pt>
                <c:pt idx="6">
                  <c:v>QMF Hajvali</c:v>
                </c:pt>
                <c:pt idx="7">
                  <c:v>QMF 1</c:v>
                </c:pt>
                <c:pt idx="8">
                  <c:v>QMF 4</c:v>
                </c:pt>
                <c:pt idx="9">
                  <c:v>Laborator</c:v>
                </c:pt>
                <c:pt idx="10">
                  <c:v>QMF9</c:v>
                </c:pt>
                <c:pt idx="11">
                  <c:v>QMF Besi </c:v>
                </c:pt>
                <c:pt idx="12">
                  <c:v>QKMF</c:v>
                </c:pt>
                <c:pt idx="13">
                  <c:v>QMF 6</c:v>
                </c:pt>
                <c:pt idx="14">
                  <c:v>QMF7</c:v>
                </c:pt>
                <c:pt idx="15">
                  <c:v>QMF8</c:v>
                </c:pt>
                <c:pt idx="16">
                  <c:v>QMF Mati I</c:v>
                </c:pt>
                <c:pt idx="17">
                  <c:v>Stomatologji</c:v>
                </c:pt>
                <c:pt idx="18">
                  <c:v>AMF Fshatërave</c:v>
                </c:pt>
                <c:pt idx="19">
                  <c:v>QMF11</c:v>
                </c:pt>
              </c:strCache>
            </c:strRef>
          </c:cat>
          <c:val>
            <c:numRef>
              <c:f>'Totali i të gjitha shërbimeve'!$N$9:$N$28</c:f>
              <c:numCache>
                <c:formatCode>General</c:formatCode>
                <c:ptCount val="20"/>
                <c:pt idx="0">
                  <c:v>-1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10</c:v>
                </c:pt>
                <c:pt idx="9">
                  <c:v>12</c:v>
                </c:pt>
                <c:pt idx="10">
                  <c:v>15</c:v>
                </c:pt>
                <c:pt idx="11">
                  <c:v>15</c:v>
                </c:pt>
                <c:pt idx="12">
                  <c:v>17</c:v>
                </c:pt>
                <c:pt idx="13">
                  <c:v>18</c:v>
                </c:pt>
                <c:pt idx="14">
                  <c:v>18</c:v>
                </c:pt>
                <c:pt idx="15">
                  <c:v>18</c:v>
                </c:pt>
                <c:pt idx="16">
                  <c:v>19</c:v>
                </c:pt>
                <c:pt idx="17">
                  <c:v>22</c:v>
                </c:pt>
                <c:pt idx="18">
                  <c:v>26</c:v>
                </c:pt>
                <c:pt idx="19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D395-4A2E-9EFC-325954884C28}"/>
            </c:ext>
          </c:extLst>
        </c:ser>
        <c:dLbls>
          <c:showVal val="1"/>
        </c:dLbls>
        <c:overlap val="-25"/>
        <c:axId val="60200448"/>
        <c:axId val="60201984"/>
      </c:barChart>
      <c:catAx>
        <c:axId val="60200448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6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201984"/>
        <c:crosses val="autoZero"/>
        <c:auto val="1"/>
        <c:lblAlgn val="ctr"/>
        <c:lblOffset val="100"/>
      </c:catAx>
      <c:valAx>
        <c:axId val="602019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020044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6.4583333333333506E-2"/>
          <c:y val="0.27430555555555558"/>
          <c:w val="0.90208333333333335"/>
          <c:h val="0.4270833333333333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'Sherbimet e laboratoriumit'!$G$31:$G$46</c:f>
              <c:strCache>
                <c:ptCount val="16"/>
                <c:pt idx="0">
                  <c:v>QMG</c:v>
                </c:pt>
                <c:pt idx="1">
                  <c:v>Dat</c:v>
                </c:pt>
                <c:pt idx="2">
                  <c:v>QMF 3</c:v>
                </c:pt>
                <c:pt idx="3">
                  <c:v>QMF Hajvali</c:v>
                </c:pt>
                <c:pt idx="4">
                  <c:v>QMF 8</c:v>
                </c:pt>
                <c:pt idx="5">
                  <c:v>QMF Mat</c:v>
                </c:pt>
                <c:pt idx="6">
                  <c:v>QMF 4</c:v>
                </c:pt>
                <c:pt idx="7">
                  <c:v>QMF 2</c:v>
                </c:pt>
                <c:pt idx="8">
                  <c:v>QMF 9</c:v>
                </c:pt>
                <c:pt idx="9">
                  <c:v>QKMF</c:v>
                </c:pt>
                <c:pt idx="10">
                  <c:v>QMF Mati 1</c:v>
                </c:pt>
                <c:pt idx="11">
                  <c:v>QMF 6</c:v>
                </c:pt>
                <c:pt idx="12">
                  <c:v>QMF 1</c:v>
                </c:pt>
                <c:pt idx="13">
                  <c:v>Besi</c:v>
                </c:pt>
                <c:pt idx="14">
                  <c:v>QMF 5</c:v>
                </c:pt>
                <c:pt idx="15">
                  <c:v>QMF 7</c:v>
                </c:pt>
              </c:strCache>
            </c:strRef>
          </c:cat>
          <c:val>
            <c:numRef>
              <c:f>'Sherbimet e laboratoriumit'!$H$31:$H$46</c:f>
              <c:numCache>
                <c:formatCode>General</c:formatCode>
                <c:ptCount val="1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9-42D6-A2BB-D613D9B9827C}"/>
            </c:ext>
          </c:extLst>
        </c:ser>
        <c:ser>
          <c:idx val="1"/>
          <c:order val="1"/>
          <c:spPr>
            <a:solidFill>
              <a:srgbClr val="0070C0"/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29-42D6-A2BB-D613D9B982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29-42D6-A2BB-D613D9B9827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29-42D6-A2BB-D613D9B9827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29-42D6-A2BB-D613D9B9827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29-42D6-A2BB-D613D9B9827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29-42D6-A2BB-D613D9B9827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29-42D6-A2BB-D613D9B9827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29-42D6-A2BB-D613D9B9827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29-42D6-A2BB-D613D9B9827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C29-42D6-A2BB-D613D9B9827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9-42D6-A2BB-D613D9B9827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C29-42D6-A2BB-D613D9B9827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9-42D6-A2BB-D613D9B9827C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C29-42D6-A2BB-D613D9B9827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C29-42D6-A2BB-D613D9B9827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C29-42D6-A2BB-D613D9B9827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'Sherbimet e laboratoriumit'!$G$31:$G$46</c:f>
              <c:strCache>
                <c:ptCount val="16"/>
                <c:pt idx="0">
                  <c:v>QMG</c:v>
                </c:pt>
                <c:pt idx="1">
                  <c:v>Dat</c:v>
                </c:pt>
                <c:pt idx="2">
                  <c:v>QMF 3</c:v>
                </c:pt>
                <c:pt idx="3">
                  <c:v>QMF Hajvali</c:v>
                </c:pt>
                <c:pt idx="4">
                  <c:v>QMF 8</c:v>
                </c:pt>
                <c:pt idx="5">
                  <c:v>QMF Mat</c:v>
                </c:pt>
                <c:pt idx="6">
                  <c:v>QMF 4</c:v>
                </c:pt>
                <c:pt idx="7">
                  <c:v>QMF 2</c:v>
                </c:pt>
                <c:pt idx="8">
                  <c:v>QMF 9</c:v>
                </c:pt>
                <c:pt idx="9">
                  <c:v>QKMF</c:v>
                </c:pt>
                <c:pt idx="10">
                  <c:v>QMF Mati 1</c:v>
                </c:pt>
                <c:pt idx="11">
                  <c:v>QMF 6</c:v>
                </c:pt>
                <c:pt idx="12">
                  <c:v>QMF 1</c:v>
                </c:pt>
                <c:pt idx="13">
                  <c:v>Besi</c:v>
                </c:pt>
                <c:pt idx="14">
                  <c:v>QMF 5</c:v>
                </c:pt>
                <c:pt idx="15">
                  <c:v>QMF 7</c:v>
                </c:pt>
              </c:strCache>
            </c:strRef>
          </c:cat>
          <c:val>
            <c:numRef>
              <c:f>'Sherbimet e laboratoriumit'!$I$31:$I$46</c:f>
              <c:numCache>
                <c:formatCode>0</c:formatCode>
                <c:ptCount val="16"/>
                <c:pt idx="0">
                  <c:v>39.976651100733825</c:v>
                </c:pt>
                <c:pt idx="1">
                  <c:v>34.258675078864357</c:v>
                </c:pt>
                <c:pt idx="2">
                  <c:v>31.007959078502857</c:v>
                </c:pt>
                <c:pt idx="3">
                  <c:v>22.609447004608292</c:v>
                </c:pt>
                <c:pt idx="4">
                  <c:v>22.279792746113966</c:v>
                </c:pt>
                <c:pt idx="5">
                  <c:v>20.815018315018335</c:v>
                </c:pt>
                <c:pt idx="6">
                  <c:v>18.261644184270789</c:v>
                </c:pt>
                <c:pt idx="7">
                  <c:v>16.953621839615298</c:v>
                </c:pt>
                <c:pt idx="8">
                  <c:v>17</c:v>
                </c:pt>
                <c:pt idx="9">
                  <c:v>14.604918237423542</c:v>
                </c:pt>
                <c:pt idx="10">
                  <c:v>14.875631558492056</c:v>
                </c:pt>
                <c:pt idx="11">
                  <c:v>14.099681202322676</c:v>
                </c:pt>
                <c:pt idx="12">
                  <c:v>12.262283124055646</c:v>
                </c:pt>
                <c:pt idx="13">
                  <c:v>7.8403540266354836</c:v>
                </c:pt>
                <c:pt idx="14">
                  <c:v>6.9072288822545413</c:v>
                </c:pt>
                <c:pt idx="15">
                  <c:v>6.3107068665431445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8C29-42D6-A2BB-D613D9B9827C}"/>
            </c:ext>
          </c:extLst>
        </c:ser>
        <c:overlap val="-25"/>
        <c:axId val="85110144"/>
        <c:axId val="85009536"/>
      </c:barChart>
      <c:catAx>
        <c:axId val="85110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  <c:crossAx val="85009536"/>
        <c:crosses val="autoZero"/>
        <c:auto val="1"/>
        <c:lblAlgn val="ctr"/>
        <c:lblOffset val="100"/>
      </c:catAx>
      <c:valAx>
        <c:axId val="85009536"/>
        <c:scaling>
          <c:orientation val="minMax"/>
        </c:scaling>
        <c:delete val="1"/>
        <c:axPos val="l"/>
        <c:numFmt formatCode="General" sourceLinked="1"/>
        <c:tickLblPos val="none"/>
        <c:crossAx val="85110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Totali!$G$31:$G$35</c:f>
              <c:strCache>
                <c:ptCount val="5"/>
                <c:pt idx="0">
                  <c:v>RTG Stomatologji</c:v>
                </c:pt>
                <c:pt idx="1">
                  <c:v>QMF-5  Radiologji</c:v>
                </c:pt>
                <c:pt idx="2">
                  <c:v>QKMF- Radiologji</c:v>
                </c:pt>
                <c:pt idx="3">
                  <c:v>RTG.DAT.</c:v>
                </c:pt>
                <c:pt idx="4">
                  <c:v>QMF-4 Radiologji</c:v>
                </c:pt>
              </c:strCache>
            </c:strRef>
          </c:cat>
          <c:val>
            <c:numRef>
              <c:f>Totali!$H$31:$H$35</c:f>
              <c:numCache>
                <c:formatCode>General</c:formatCode>
                <c:ptCount val="5"/>
                <c:pt idx="0" formatCode="0">
                  <c:v>7832</c:v>
                </c:pt>
                <c:pt idx="1">
                  <c:v>6959</c:v>
                </c:pt>
                <c:pt idx="2">
                  <c:v>6371</c:v>
                </c:pt>
                <c:pt idx="3">
                  <c:v>2895</c:v>
                </c:pt>
                <c:pt idx="4">
                  <c:v>1690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09-4AAB-9F60-C56FAEE493F7}"/>
            </c:ext>
          </c:extLst>
        </c:ser>
        <c:dLbls>
          <c:showVal val="1"/>
        </c:dLbls>
        <c:overlap val="-25"/>
        <c:axId val="85251200"/>
        <c:axId val="85252736"/>
      </c:barChart>
      <c:catAx>
        <c:axId val="852512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  <c:crossAx val="85252736"/>
        <c:crosses val="autoZero"/>
        <c:auto val="1"/>
        <c:lblAlgn val="ctr"/>
        <c:lblOffset val="100"/>
      </c:catAx>
      <c:valAx>
        <c:axId val="85252736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525120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Totali!$G$38:$G$42</c:f>
              <c:strCache>
                <c:ptCount val="5"/>
                <c:pt idx="0">
                  <c:v>RTG Stomatologji</c:v>
                </c:pt>
                <c:pt idx="1">
                  <c:v>QMF-5  Radiologji</c:v>
                </c:pt>
                <c:pt idx="2">
                  <c:v>QKMF- Radiologji</c:v>
                </c:pt>
                <c:pt idx="3">
                  <c:v>RTG.DAT.</c:v>
                </c:pt>
                <c:pt idx="4">
                  <c:v>QMF-4 Radiologji</c:v>
                </c:pt>
              </c:strCache>
            </c:strRef>
          </c:cat>
          <c:val>
            <c:numRef>
              <c:f>Totali!$H$38:$H$42</c:f>
              <c:numCache>
                <c:formatCode>0</c:formatCode>
                <c:ptCount val="5"/>
                <c:pt idx="0">
                  <c:v>30.834645669291337</c:v>
                </c:pt>
                <c:pt idx="1">
                  <c:v>27.397637795275593</c:v>
                </c:pt>
                <c:pt idx="2">
                  <c:v>25.082677165354326</c:v>
                </c:pt>
                <c:pt idx="3">
                  <c:v>11.397637795275594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1A-4081-885B-8BF160936976}"/>
            </c:ext>
          </c:extLst>
        </c:ser>
        <c:dLbls>
          <c:showVal val="1"/>
        </c:dLbls>
        <c:overlap val="-25"/>
        <c:axId val="85263104"/>
        <c:axId val="85264640"/>
      </c:barChart>
      <c:catAx>
        <c:axId val="852631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400" b="1" i="0" u="none" strike="noStrike" kern="1200" baseline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n-US"/>
          </a:p>
        </c:txPr>
        <c:crossAx val="85264640"/>
        <c:crosses val="autoZero"/>
        <c:auto val="1"/>
        <c:lblAlgn val="ctr"/>
        <c:lblOffset val="100"/>
      </c:catAx>
      <c:valAx>
        <c:axId val="85264640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526310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7.1565837559810899E-2"/>
          <c:y val="4.7292891580487488E-3"/>
          <c:w val="0.91427225803217971"/>
          <c:h val="0.4527030121848086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'Shërbimet e radiologjisë'!$U$7:$U$17</c:f>
              <c:strCache>
                <c:ptCount val="11"/>
                <c:pt idx="0">
                  <c:v>Ro- grafija e dhëmbit</c:v>
                </c:pt>
                <c:pt idx="1">
                  <c:v>Rtg e mushkrive </c:v>
                </c:pt>
                <c:pt idx="2">
                  <c:v>Rtg.e boshtit kurizor (segmenti i qafës)</c:v>
                </c:pt>
                <c:pt idx="3">
                  <c:v>Rtg boshtit kurizor pjesa e shpindes (segmenti lumbo sacral)</c:v>
                </c:pt>
                <c:pt idx="4">
                  <c:v>Ro- grafija e pulmoneve pa profil</c:v>
                </c:pt>
                <c:pt idx="5">
                  <c:v>Rtg.  e gjurit (geni)</c:v>
                </c:pt>
                <c:pt idx="6">
                  <c:v>Rtg. e sinusve paranazale </c:v>
                </c:pt>
                <c:pt idx="7">
                  <c:v>Rtg boshtit kurizor (segmenti krahnorit)</c:v>
                </c:pt>
                <c:pt idx="8">
                  <c:v>Rtg.e nyjes së këmbes( art. talocrurale) </c:v>
                </c:pt>
                <c:pt idx="9">
                  <c:v>Rtg. e shputës (pedis)</c:v>
                </c:pt>
                <c:pt idx="10">
                  <c:v>Rtg e shuplakave (mani)</c:v>
                </c:pt>
              </c:strCache>
            </c:strRef>
          </c:cat>
          <c:val>
            <c:numRef>
              <c:f>'Shërbimet e radiologjisë'!$V$7:$V$17</c:f>
              <c:numCache>
                <c:formatCode>General</c:formatCode>
                <c:ptCount val="11"/>
                <c:pt idx="0">
                  <c:v>7832</c:v>
                </c:pt>
                <c:pt idx="1">
                  <c:v>3301</c:v>
                </c:pt>
                <c:pt idx="2">
                  <c:v>2852</c:v>
                </c:pt>
                <c:pt idx="3">
                  <c:v>2750</c:v>
                </c:pt>
                <c:pt idx="4">
                  <c:v>2790</c:v>
                </c:pt>
                <c:pt idx="5">
                  <c:v>1983</c:v>
                </c:pt>
                <c:pt idx="6">
                  <c:v>1178</c:v>
                </c:pt>
                <c:pt idx="7">
                  <c:v>969</c:v>
                </c:pt>
                <c:pt idx="8">
                  <c:v>546</c:v>
                </c:pt>
                <c:pt idx="9">
                  <c:v>564</c:v>
                </c:pt>
                <c:pt idx="10">
                  <c:v>518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94-4A24-8A24-C87E11FEE65E}"/>
            </c:ext>
          </c:extLst>
        </c:ser>
        <c:dLbls>
          <c:showVal val="1"/>
        </c:dLbls>
        <c:overlap val="-25"/>
        <c:axId val="85337984"/>
        <c:axId val="85339520"/>
      </c:barChart>
      <c:catAx>
        <c:axId val="853379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 rot="5400000" vert="horz"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5339520"/>
        <c:crosses val="autoZero"/>
        <c:auto val="1"/>
        <c:lblAlgn val="ctr"/>
        <c:lblOffset val="100"/>
      </c:catAx>
      <c:valAx>
        <c:axId val="85339520"/>
        <c:scaling>
          <c:orientation val="minMax"/>
        </c:scaling>
        <c:delete val="1"/>
        <c:axPos val="l"/>
        <c:numFmt formatCode="General" sourceLinked="1"/>
        <c:tickLblPos val="nextTo"/>
        <c:crossAx val="85337984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'Shërbimet e radiologjisë'!$U$18:$U$33</c:f>
              <c:strCache>
                <c:ptCount val="16"/>
                <c:pt idx="0">
                  <c:v>Rtg e kockave të krahut art. humero-scapular)</c:v>
                </c:pt>
                <c:pt idx="1">
                  <c:v>Mamografia</c:v>
                </c:pt>
                <c:pt idx="2">
                  <c:v>Rtg.e nyjes së dorës (art. radiocarpal)</c:v>
                </c:pt>
                <c:pt idx="3">
                  <c:v>Rtg. e kukave ( art. coxofemoral)</c:v>
                </c:pt>
                <c:pt idx="4">
                  <c:v>Rtg. e nëngjurit(cruris-tibiae et fibulae)</c:v>
                </c:pt>
                <c:pt idx="5">
                  <c:v>Rtg. n.i vesahkave dhe rrugëve urinare(tr. urinar)</c:v>
                </c:pt>
                <c:pt idx="6">
                  <c:v>Rtg e krahnorit(toraxit)</c:v>
                </c:pt>
                <c:pt idx="7">
                  <c:v>Rtg. e brylit (art. cubiti)</c:v>
                </c:pt>
                <c:pt idx="8">
                  <c:v>Ro - grafija L profil e pulmoneve</c:v>
                </c:pt>
                <c:pt idx="9">
                  <c:v>Rtg. e kockave të pelvikut (pelvis)</c:v>
                </c:pt>
                <c:pt idx="10">
                  <c:v>Rtg e gjysmës së krahnorit m.,d.(hemitoraxit)</c:v>
                </c:pt>
                <c:pt idx="11">
                  <c:v>Rtg.e kockës mastoideale sipas Schyler-it</c:v>
                </c:pt>
                <c:pt idx="12">
                  <c:v>Rtg e parakrahut (humerusit)</c:v>
                </c:pt>
                <c:pt idx="13">
                  <c:v>Rtg e nënbrylit (antebrachi)</c:v>
                </c:pt>
                <c:pt idx="14">
                  <c:v>Teleradiografia e zemrës</c:v>
                </c:pt>
                <c:pt idx="15">
                  <c:v>Rtg.n.e barkut (tr.abdominal) </c:v>
                </c:pt>
              </c:strCache>
            </c:strRef>
          </c:cat>
          <c:val>
            <c:numRef>
              <c:f>'Shërbimet e radiologjisë'!$V$18:$V$33</c:f>
              <c:numCache>
                <c:formatCode>General</c:formatCode>
                <c:ptCount val="16"/>
                <c:pt idx="0">
                  <c:v>492</c:v>
                </c:pt>
                <c:pt idx="1">
                  <c:v>398</c:v>
                </c:pt>
                <c:pt idx="2">
                  <c:v>286</c:v>
                </c:pt>
                <c:pt idx="3">
                  <c:v>275</c:v>
                </c:pt>
                <c:pt idx="4">
                  <c:v>258</c:v>
                </c:pt>
                <c:pt idx="5">
                  <c:v>228</c:v>
                </c:pt>
                <c:pt idx="6">
                  <c:v>165</c:v>
                </c:pt>
                <c:pt idx="7">
                  <c:v>147</c:v>
                </c:pt>
                <c:pt idx="8">
                  <c:v>105</c:v>
                </c:pt>
                <c:pt idx="9">
                  <c:v>84</c:v>
                </c:pt>
                <c:pt idx="10">
                  <c:v>58</c:v>
                </c:pt>
                <c:pt idx="11">
                  <c:v>46</c:v>
                </c:pt>
                <c:pt idx="12">
                  <c:v>38</c:v>
                </c:pt>
                <c:pt idx="13">
                  <c:v>34</c:v>
                </c:pt>
                <c:pt idx="14">
                  <c:v>26</c:v>
                </c:pt>
                <c:pt idx="15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FB-4BF1-839B-A09B8F6D5185}"/>
            </c:ext>
          </c:extLst>
        </c:ser>
        <c:dLbls>
          <c:showVal val="1"/>
        </c:dLbls>
        <c:overlap val="-25"/>
        <c:axId val="85351424"/>
        <c:axId val="85369600"/>
      </c:barChart>
      <c:catAx>
        <c:axId val="8535142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5369600"/>
        <c:crosses val="autoZero"/>
        <c:auto val="1"/>
        <c:lblAlgn val="ctr"/>
        <c:lblOffset val="100"/>
      </c:catAx>
      <c:valAx>
        <c:axId val="85369600"/>
        <c:scaling>
          <c:orientation val="minMax"/>
        </c:scaling>
        <c:delete val="1"/>
        <c:axPos val="l"/>
        <c:numFmt formatCode="General" sourceLinked="1"/>
        <c:tickLblPos val="nextTo"/>
        <c:crossAx val="85351424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Planifikuar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sq-AL"/>
                      <a:t>3843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29-476C-B6F2-39858BD751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sq-AL"/>
                      <a:t>3843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29-476C-B6F2-39858BD751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sq-AL"/>
                      <a:t>3961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29-476C-B6F2-39858BD751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sq-AL"/>
                      <a:t>4143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29-476C-B6F2-39858BD75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3943</c:v>
                </c:pt>
                <c:pt idx="1">
                  <c:v>3943</c:v>
                </c:pt>
                <c:pt idx="2">
                  <c:v>3843</c:v>
                </c:pt>
                <c:pt idx="3">
                  <c:v>4043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8E-4188-A850-5FA867C8A3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Vaksinuar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sq-AL"/>
                      <a:t>3707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29-476C-B6F2-39858BD751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sq-AL"/>
                      <a:t>3707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29-476C-B6F2-39858BD751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3961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29-476C-B6F2-39858BD751D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sq-AL"/>
                      <a:t>3564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29-476C-B6F2-39858BD75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3742</c:v>
                </c:pt>
                <c:pt idx="1">
                  <c:v>3742</c:v>
                </c:pt>
                <c:pt idx="2">
                  <c:v>3843</c:v>
                </c:pt>
                <c:pt idx="3">
                  <c:v>3485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C8E-4188-A850-5FA867C8A3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Perfshire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sq-AL"/>
                      <a:t>96%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29-476C-B6F2-39858BD751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sq-AL"/>
                      <a:t>96%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29-476C-B6F2-39858BD751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IPV</c:v>
                </c:pt>
                <c:pt idx="1">
                  <c:v>DTP-HIB-HepB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0.95000000000000062</c:v>
                </c:pt>
                <c:pt idx="1">
                  <c:v>0.95000000000000062</c:v>
                </c:pt>
                <c:pt idx="2">
                  <c:v>1</c:v>
                </c:pt>
                <c:pt idx="3">
                  <c:v>0.86000000000000065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C8E-4188-A850-5FA867C8A3E7}"/>
            </c:ext>
          </c:extLst>
        </c:ser>
        <c:dLbls>
          <c:showVal val="1"/>
        </c:dLbls>
        <c:overlap val="-25"/>
        <c:axId val="85606784"/>
        <c:axId val="85608320"/>
      </c:barChart>
      <c:catAx>
        <c:axId val="85606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1800" b="1" i="0" u="none" strike="noStrike" kern="1200" cap="all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5608320"/>
        <c:crosses val="autoZero"/>
        <c:auto val="1"/>
        <c:lblAlgn val="ctr"/>
        <c:lblOffset val="100"/>
      </c:catAx>
      <c:valAx>
        <c:axId val="856083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60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q-AL"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5520833333333326"/>
          <c:y val="2.3773199928867592E-2"/>
          <c:w val="0.59583333333333333"/>
          <c:h val="0.8592231762322455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8296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8F-4AF2-9598-758847587B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8293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8F-4AF2-9598-758847587B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8F-4AF2-9598-758847587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MF!$D$176:$D$179</c:f>
              <c:strCache>
                <c:ptCount val="4"/>
                <c:pt idx="0">
                  <c:v>Gjithësejtë</c:v>
                </c:pt>
                <c:pt idx="2">
                  <c:v>Të ritur </c:v>
                </c:pt>
                <c:pt idx="3">
                  <c:v>Fëmijë</c:v>
                </c:pt>
              </c:strCache>
            </c:strRef>
          </c:cat>
          <c:val>
            <c:numRef>
              <c:f>MF!$E$176:$E$179</c:f>
              <c:numCache>
                <c:formatCode>General</c:formatCode>
                <c:ptCount val="4"/>
                <c:pt idx="0">
                  <c:v>6948</c:v>
                </c:pt>
                <c:pt idx="2">
                  <c:v>6912</c:v>
                </c:pt>
                <c:pt idx="3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08F-4AF2-9598-758847587B97}"/>
            </c:ext>
          </c:extLst>
        </c:ser>
        <c:dLbls>
          <c:showVal val="1"/>
        </c:dLbls>
        <c:overlap val="-25"/>
        <c:axId val="85733760"/>
        <c:axId val="85735296"/>
      </c:barChart>
      <c:catAx>
        <c:axId val="85733760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5735296"/>
        <c:crosses val="autoZero"/>
        <c:auto val="1"/>
        <c:lblAlgn val="ctr"/>
        <c:lblOffset val="100"/>
      </c:catAx>
      <c:valAx>
        <c:axId val="857352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73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34375"/>
          <c:y val="2.5093936105126582E-2"/>
          <c:w val="0.44895833333333335"/>
          <c:h val="0.77610835995561034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Pt>
            <c:idx val="1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0C-46C8-AD2F-AB942AFD5C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q-AL" sz="3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'[s. malinje 2016 Lulja 2 (1).xlsx]Dhjetor'!$G$65:$G$66</c:f>
              <c:strCache>
                <c:ptCount val="2"/>
                <c:pt idx="0">
                  <c:v>Mashkuj</c:v>
                </c:pt>
                <c:pt idx="1">
                  <c:v>Femra</c:v>
                </c:pt>
              </c:strCache>
            </c:strRef>
          </c:cat>
          <c:val>
            <c:numRef>
              <c:f>'[s. malinje 2016 Lulja 2 (1).xlsx]Dhjetor'!$H$65:$H$66</c:f>
              <c:numCache>
                <c:formatCode>General</c:formatCode>
                <c:ptCount val="2"/>
                <c:pt idx="0">
                  <c:v>142</c:v>
                </c:pt>
                <c:pt idx="1">
                  <c:v>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0C-46C8-AD2F-AB942AFD5C93}"/>
            </c:ext>
          </c:extLst>
        </c:ser>
        <c:dLbls>
          <c:showVal val="1"/>
        </c:dLbls>
        <c:overlap val="-25"/>
        <c:axId val="85784448"/>
        <c:axId val="85785984"/>
      </c:barChart>
      <c:catAx>
        <c:axId val="85784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5785984"/>
        <c:crosses val="autoZero"/>
        <c:auto val="1"/>
        <c:lblAlgn val="ctr"/>
        <c:lblOffset val="100"/>
      </c:catAx>
      <c:valAx>
        <c:axId val="857859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578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40265771660112071"/>
          <c:y val="0.11659876226682662"/>
          <c:w val="0.59734228339887874"/>
          <c:h val="0.85739014736390562"/>
        </c:manualLayout>
      </c:layout>
      <c:barChart>
        <c:barDir val="bar"/>
        <c:grouping val="clustered"/>
        <c:ser>
          <c:idx val="0"/>
          <c:order val="0"/>
          <c:tx>
            <c:strRef>
              <c:f>Sheet1!$C$133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Sheet1!$B$134:$B$145</c:f>
              <c:strCache>
                <c:ptCount val="12"/>
                <c:pt idx="0">
                  <c:v>Tumorët</c:v>
                </c:pt>
                <c:pt idx="1">
                  <c:v>Sëmundjet e sistemit të qarkullimit të gjakut</c:v>
                </c:pt>
                <c:pt idx="2">
                  <c:v>Diabetes mellitus</c:v>
                </c:pt>
                <c:pt idx="3">
                  <c:v>Sëmundjet e organeve të frymëmarrjes</c:v>
                </c:pt>
                <c:pt idx="4">
                  <c:v>Gjendjet patologjike të paklasifikuara </c:v>
                </c:pt>
                <c:pt idx="5">
                  <c:v>Tuberculosis pulomonis</c:v>
                </c:pt>
                <c:pt idx="6">
                  <c:v>Sëmundjet e sistemit nervor</c:v>
                </c:pt>
                <c:pt idx="7">
                  <c:v>Çrregullimet psiqike dhe çrregullimet e sjelljes</c:v>
                </c:pt>
                <c:pt idx="8">
                  <c:v>Sëmundjet e sistemit urino-gjenital</c:v>
                </c:pt>
                <c:pt idx="9">
                  <c:v>Anemit </c:v>
                </c:pt>
                <c:pt idx="10">
                  <c:v>Shkaqet e jashtme të sëmundjes dhe vdekjes</c:v>
                </c:pt>
                <c:pt idx="11">
                  <c:v>Sëmundjet e sistemit osteomuskular dhe indit lidhor</c:v>
                </c:pt>
              </c:strCache>
            </c:strRef>
          </c:cat>
          <c:val>
            <c:numRef>
              <c:f>Sheet1!$C$134:$C$145</c:f>
              <c:numCache>
                <c:formatCode>General</c:formatCode>
                <c:ptCount val="12"/>
                <c:pt idx="0">
                  <c:v>11</c:v>
                </c:pt>
                <c:pt idx="1">
                  <c:v>16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2</c:v>
                </c:pt>
                <c:pt idx="6">
                  <c:v>5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B1-49CA-855E-200852A08227}"/>
            </c:ext>
          </c:extLst>
        </c:ser>
        <c:ser>
          <c:idx val="1"/>
          <c:order val="1"/>
          <c:tx>
            <c:strRef>
              <c:f>Sheet1!$D$133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endParaRPr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Sheet1!$B$134:$B$145</c:f>
              <c:strCache>
                <c:ptCount val="12"/>
                <c:pt idx="0">
                  <c:v>Tumorët</c:v>
                </c:pt>
                <c:pt idx="1">
                  <c:v>Sëmundjet e sistemit të qarkullimit të gjakut</c:v>
                </c:pt>
                <c:pt idx="2">
                  <c:v>Diabetes mellitus</c:v>
                </c:pt>
                <c:pt idx="3">
                  <c:v>Sëmundjet e organeve të frymëmarrjes</c:v>
                </c:pt>
                <c:pt idx="4">
                  <c:v>Gjendjet patologjike të paklasifikuara </c:v>
                </c:pt>
                <c:pt idx="5">
                  <c:v>Tuberculosis pulomonis</c:v>
                </c:pt>
                <c:pt idx="6">
                  <c:v>Sëmundjet e sistemit nervor</c:v>
                </c:pt>
                <c:pt idx="7">
                  <c:v>Çrregullimet psiqike dhe çrregullimet e sjelljes</c:v>
                </c:pt>
                <c:pt idx="8">
                  <c:v>Sëmundjet e sistemit urino-gjenital</c:v>
                </c:pt>
                <c:pt idx="9">
                  <c:v>Anemit </c:v>
                </c:pt>
                <c:pt idx="10">
                  <c:v>Shkaqet e jashtme të sëmundjes dhe vdekjes</c:v>
                </c:pt>
                <c:pt idx="11">
                  <c:v>Sëmundjet e sistemit osteomuskular dhe indit lidhor</c:v>
                </c:pt>
              </c:strCache>
            </c:strRef>
          </c:cat>
          <c:val>
            <c:numRef>
              <c:f>Sheet1!$D$134:$D$145</c:f>
              <c:numCache>
                <c:formatCode>General</c:formatCode>
                <c:ptCount val="12"/>
                <c:pt idx="0">
                  <c:v>20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B1-49CA-855E-200852A08227}"/>
            </c:ext>
          </c:extLst>
        </c:ser>
        <c:dLbls>
          <c:showVal val="1"/>
        </c:dLbls>
        <c:overlap val="-25"/>
        <c:axId val="85841408"/>
        <c:axId val="85842944"/>
      </c:barChart>
      <c:catAx>
        <c:axId val="8584140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sq-AL"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5842944"/>
        <c:crosses val="autoZero"/>
        <c:auto val="1"/>
        <c:lblAlgn val="ctr"/>
        <c:lblOffset val="100"/>
      </c:catAx>
      <c:valAx>
        <c:axId val="85842944"/>
        <c:scaling>
          <c:orientation val="minMax"/>
        </c:scaling>
        <c:delete val="1"/>
        <c:axPos val="b"/>
        <c:numFmt formatCode="General" sourceLinked="1"/>
        <c:tickLblPos val="none"/>
        <c:crossAx val="85841408"/>
        <c:crosses val="autoZero"/>
        <c:crossBetween val="between"/>
      </c:valAx>
    </c:plotArea>
    <c:legend>
      <c:legendPos val="t"/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Sheet1!$Q$131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Sheet1!$P$132:$P$136</c:f>
              <c:strCache>
                <c:ptCount val="5"/>
                <c:pt idx="0">
                  <c:v>&lt;1vj</c:v>
                </c:pt>
                <c:pt idx="1">
                  <c:v>35-44</c:v>
                </c:pt>
                <c:pt idx="2">
                  <c:v>45-54</c:v>
                </c:pt>
                <c:pt idx="3">
                  <c:v>55-64</c:v>
                </c:pt>
                <c:pt idx="4">
                  <c:v>65+</c:v>
                </c:pt>
              </c:strCache>
            </c:strRef>
          </c:cat>
          <c:val>
            <c:numRef>
              <c:f>Sheet1!$Q$132:$Q$136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FE-4E08-9B89-A36E269FE8CE}"/>
            </c:ext>
          </c:extLst>
        </c:ser>
        <c:ser>
          <c:idx val="1"/>
          <c:order val="1"/>
          <c:tx>
            <c:strRef>
              <c:f>Sheet1!$R$131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Sheet1!$P$132:$P$136</c:f>
              <c:strCache>
                <c:ptCount val="5"/>
                <c:pt idx="0">
                  <c:v>&lt;1vj</c:v>
                </c:pt>
                <c:pt idx="1">
                  <c:v>35-44</c:v>
                </c:pt>
                <c:pt idx="2">
                  <c:v>45-54</c:v>
                </c:pt>
                <c:pt idx="3">
                  <c:v>55-64</c:v>
                </c:pt>
                <c:pt idx="4">
                  <c:v>65+</c:v>
                </c:pt>
              </c:strCache>
            </c:strRef>
          </c:cat>
          <c:val>
            <c:numRef>
              <c:f>Sheet1!$R$132:$R$136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</c:v>
                </c:pt>
                <c:pt idx="4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FE-4E08-9B89-A36E269FE8CE}"/>
            </c:ext>
          </c:extLst>
        </c:ser>
        <c:dLbls>
          <c:showVal val="1"/>
        </c:dLbls>
        <c:overlap val="-25"/>
        <c:axId val="85560320"/>
        <c:axId val="85570304"/>
      </c:barChart>
      <c:catAx>
        <c:axId val="8556032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5570304"/>
        <c:crosses val="autoZero"/>
        <c:auto val="1"/>
        <c:lblAlgn val="ctr"/>
        <c:lblOffset val="100"/>
      </c:catAx>
      <c:valAx>
        <c:axId val="85570304"/>
        <c:scaling>
          <c:orientation val="minMax"/>
        </c:scaling>
        <c:delete val="1"/>
        <c:axPos val="l"/>
        <c:numFmt formatCode="General" sourceLinked="1"/>
        <c:tickLblPos val="none"/>
        <c:crossAx val="85560320"/>
        <c:crosses val="autoZero"/>
        <c:crossBetween val="between"/>
      </c:valAx>
    </c:plotArea>
    <c:legend>
      <c:legendPos val="t"/>
      <c:txPr>
        <a:bodyPr/>
        <a:lstStyle/>
        <a:p>
          <a:pPr>
            <a:defRPr lang="sq-AL" sz="32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/>
                      <a:t>983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76-4A83-A927-F7F22841AA4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465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0B-4E55-91FE-F51879465C7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341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0B-4E55-91FE-F51879465C7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327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55-4356-AA08-19C165862ED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319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55-4356-AA08-19C165862ED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271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0B-4E55-91FE-F51879465C78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172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0B-4E55-91FE-F51879465C78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/>
                      <a:t>143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0B-4E55-91FE-F51879465C78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105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0B-4E55-91FE-F51879465C78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104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0B-4E55-91FE-F51879465C78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sq-AL"/>
                      <a:t>113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55-4356-AA08-19C165862ED6}"/>
                </c:ext>
              </c:extLst>
            </c:dLbl>
            <c:dLbl>
              <c:idx val="11"/>
              <c:layout>
                <c:manualLayout>
                  <c:x val="2.098765595315687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0B-4E55-91FE-F51879465C78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/>
                      <a:t>81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0B-4E55-91FE-F51879465C78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74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55-4356-AA08-19C165862ED6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70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0B-4E55-91FE-F51879465C78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67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0B-4E55-91FE-F51879465C78}"/>
                </c:ext>
              </c:extLst>
            </c:dLbl>
            <c:dLbl>
              <c:idx val="17"/>
              <c:layout>
                <c:manualLayout>
                  <c:x val="-2.0987655953156872E-3"/>
                  <c:y val="4.235177047074491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67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55-4356-AA08-19C165862ED6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F0B-4E55-91FE-F51879465C78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dirty="0"/>
                      <a:t>55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F0B-4E55-91FE-F51879465C78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sz="2000" dirty="0"/>
                      <a:t>4116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76-4A83-A927-F7F22841AA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përgjithsh.2016'!$K$573:$K$593</c:f>
              <c:strCache>
                <c:ptCount val="21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Stomatologji</c:v>
                </c:pt>
                <c:pt idx="4">
                  <c:v>Laboratoriumi</c:v>
                </c:pt>
                <c:pt idx="5">
                  <c:v>QMF 4</c:v>
                </c:pt>
                <c:pt idx="6">
                  <c:v>QMF 1</c:v>
                </c:pt>
                <c:pt idx="7">
                  <c:v>QMF 2</c:v>
                </c:pt>
                <c:pt idx="8">
                  <c:v>QMF Hajvali</c:v>
                </c:pt>
                <c:pt idx="9">
                  <c:v>QMF -10</c:v>
                </c:pt>
                <c:pt idx="10">
                  <c:v>Fshatërat</c:v>
                </c:pt>
                <c:pt idx="11">
                  <c:v>QMF 3</c:v>
                </c:pt>
                <c:pt idx="12">
                  <c:v>Radiologji</c:v>
                </c:pt>
                <c:pt idx="13">
                  <c:v>QMF -7</c:v>
                </c:pt>
                <c:pt idx="14">
                  <c:v>QMF Besi </c:v>
                </c:pt>
                <c:pt idx="15">
                  <c:v>QKF-11</c:v>
                </c:pt>
                <c:pt idx="16">
                  <c:v>QMF -9</c:v>
                </c:pt>
                <c:pt idx="17">
                  <c:v>QMF Mati 1</c:v>
                </c:pt>
                <c:pt idx="18">
                  <c:v>QMF -8</c:v>
                </c:pt>
                <c:pt idx="19">
                  <c:v>QMF Mat</c:v>
                </c:pt>
                <c:pt idx="20">
                  <c:v>Mes. ditor e pergj. QKMF</c:v>
                </c:pt>
              </c:strCache>
            </c:strRef>
          </c:cat>
          <c:val>
            <c:numRef>
              <c:f>'Raport i përgjithsh.2016'!$L$573:$L$593</c:f>
              <c:numCache>
                <c:formatCode>0</c:formatCode>
                <c:ptCount val="21"/>
                <c:pt idx="0">
                  <c:v>945.5</c:v>
                </c:pt>
                <c:pt idx="1">
                  <c:v>521.65</c:v>
                </c:pt>
                <c:pt idx="2">
                  <c:v>363.08333333333337</c:v>
                </c:pt>
                <c:pt idx="3">
                  <c:v>336.25042038275825</c:v>
                </c:pt>
                <c:pt idx="4">
                  <c:v>318.30903421440337</c:v>
                </c:pt>
                <c:pt idx="5">
                  <c:v>304.91666666666674</c:v>
                </c:pt>
                <c:pt idx="6">
                  <c:v>176.25</c:v>
                </c:pt>
                <c:pt idx="7">
                  <c:v>144.75</c:v>
                </c:pt>
                <c:pt idx="8">
                  <c:v>113.75378787878751</c:v>
                </c:pt>
                <c:pt idx="9">
                  <c:v>114.09411375661379</c:v>
                </c:pt>
                <c:pt idx="10">
                  <c:v>115.83333333333313</c:v>
                </c:pt>
                <c:pt idx="11">
                  <c:v>103.82910628019324</c:v>
                </c:pt>
                <c:pt idx="12">
                  <c:v>101</c:v>
                </c:pt>
                <c:pt idx="13">
                  <c:v>82.587500000000006</c:v>
                </c:pt>
                <c:pt idx="14">
                  <c:v>81.005392156862285</c:v>
                </c:pt>
                <c:pt idx="15">
                  <c:v>71.609963768116174</c:v>
                </c:pt>
                <c:pt idx="16">
                  <c:v>70.25</c:v>
                </c:pt>
                <c:pt idx="17">
                  <c:v>68.583333333333258</c:v>
                </c:pt>
                <c:pt idx="18">
                  <c:v>60.083333333333329</c:v>
                </c:pt>
                <c:pt idx="19">
                  <c:v>56.575000000000003</c:v>
                </c:pt>
                <c:pt idx="20">
                  <c:v>4047.7049999999927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C0-41F0-BBBA-C6F2241A6D5C}"/>
            </c:ext>
          </c:extLst>
        </c:ser>
        <c:dLbls>
          <c:showVal val="1"/>
        </c:dLbls>
        <c:overlap val="-25"/>
        <c:axId val="62496128"/>
        <c:axId val="62506112"/>
      </c:barChart>
      <c:catAx>
        <c:axId val="624961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506112"/>
        <c:crosses val="autoZero"/>
        <c:auto val="1"/>
        <c:lblAlgn val="ctr"/>
        <c:lblOffset val="100"/>
      </c:catAx>
      <c:valAx>
        <c:axId val="6250611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249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72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D-4D3C-9A72-825707E9CF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68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1D-4D3C-9A72-825707E9CF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1D-4D3C-9A72-825707E9CF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82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1D-4D3C-9A72-825707E9CF4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  <a:r>
                      <a:rPr lang="en-US" sz="1100" dirty="0"/>
                      <a:t>%</a:t>
                    </a:r>
                    <a:endParaRPr lang="en-US" sz="12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1D-4D3C-9A72-825707E9CF4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40</a:t>
                    </a:r>
                    <a:r>
                      <a:rPr lang="en-US" sz="1100" dirty="0"/>
                      <a:t>%</a:t>
                    </a:r>
                    <a:endParaRPr lang="en-US" sz="12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1D-4D3C-9A72-825707E9CF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  <a:r>
                      <a:rPr lang="en-US" sz="1100" dirty="0"/>
                      <a:t>%</a:t>
                    </a:r>
                    <a:endParaRPr lang="en-US" sz="12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1D-4D3C-9A72-825707E9CF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99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1D-4D3C-9A72-825707E9CF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  <a:r>
                      <a:rPr lang="en-US" sz="1100" dirty="0"/>
                      <a:t>%</a:t>
                    </a:r>
                    <a:endParaRPr lang="en-US" sz="12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1D-4D3C-9A72-825707E9CF4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1D-4D3C-9A72-825707E9CF4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42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1D-4D3C-9A72-825707E9CF4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93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1D-4D3C-9A72-825707E9CF4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1D-4D3C-9A72-825707E9CF4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1D-4D3C-9A72-825707E9CF4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74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1D-4D3C-9A72-825707E9CF4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50</a:t>
                    </a:r>
                    <a:r>
                      <a:rPr lang="en-US" sz="1200" dirty="0"/>
                      <a:t>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1D-4D3C-9A72-825707E9CF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'[Raport vjetor i matjës së fëmijëve sipas standardeve të OBSH 2016.xlsx]Totali i matjes së fëmijëve'!$R$8:$R$23</c:f>
              <c:strCache>
                <c:ptCount val="16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-7</c:v>
                </c:pt>
                <c:pt idx="8">
                  <c:v>QMF -8</c:v>
                </c:pt>
                <c:pt idx="9">
                  <c:v>QMF -9</c:v>
                </c:pt>
                <c:pt idx="10">
                  <c:v>QMF -10</c:v>
                </c:pt>
                <c:pt idx="11">
                  <c:v>QMF -11</c:v>
                </c:pt>
                <c:pt idx="12">
                  <c:v>QMF Besi </c:v>
                </c:pt>
                <c:pt idx="13">
                  <c:v>QMF Hajvali</c:v>
                </c:pt>
                <c:pt idx="14">
                  <c:v>QMF Mat</c:v>
                </c:pt>
                <c:pt idx="15">
                  <c:v>QMF Mati 1</c:v>
                </c:pt>
              </c:strCache>
            </c:strRef>
          </c:cat>
          <c:val>
            <c:numRef>
              <c:f>'[Raport vjetor i matjës së fëmijëve sipas standardeve të OBSH 2016.xlsx]Totali i matjes së fëmijëve'!$S$8:$S$23</c:f>
              <c:numCache>
                <c:formatCode>0</c:formatCode>
                <c:ptCount val="16"/>
                <c:pt idx="0">
                  <c:v>72.063727306409618</c:v>
                </c:pt>
                <c:pt idx="1">
                  <c:v>67.559378359886381</c:v>
                </c:pt>
                <c:pt idx="2">
                  <c:v>45.861355406104501</c:v>
                </c:pt>
                <c:pt idx="3">
                  <c:v>82.473734479465151</c:v>
                </c:pt>
                <c:pt idx="4">
                  <c:v>61.480676089749871</c:v>
                </c:pt>
                <c:pt idx="5">
                  <c:v>39.756929264667257</c:v>
                </c:pt>
                <c:pt idx="6">
                  <c:v>21.854336367992332</c:v>
                </c:pt>
                <c:pt idx="7">
                  <c:v>98.65162355531109</c:v>
                </c:pt>
                <c:pt idx="8">
                  <c:v>5.0921861281826155</c:v>
                </c:pt>
                <c:pt idx="9">
                  <c:v>12.708150744960541</c:v>
                </c:pt>
                <c:pt idx="10">
                  <c:v>41.595662277304406</c:v>
                </c:pt>
                <c:pt idx="11">
                  <c:v>92.781954887218177</c:v>
                </c:pt>
                <c:pt idx="12">
                  <c:v>60.555004955401394</c:v>
                </c:pt>
                <c:pt idx="13">
                  <c:v>33.77823408624225</c:v>
                </c:pt>
                <c:pt idx="14">
                  <c:v>74.450951683748286</c:v>
                </c:pt>
                <c:pt idx="15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1D-4D3C-9A72-825707E9CF4A}"/>
            </c:ext>
          </c:extLst>
        </c:ser>
        <c:dLbls>
          <c:showVal val="1"/>
        </c:dLbls>
        <c:overlap val="-25"/>
        <c:axId val="86144896"/>
        <c:axId val="86146432"/>
      </c:barChart>
      <c:catAx>
        <c:axId val="86144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6146432"/>
        <c:crosses val="autoZero"/>
        <c:auto val="1"/>
        <c:lblAlgn val="ctr"/>
        <c:lblOffset val="100"/>
      </c:catAx>
      <c:valAx>
        <c:axId val="8614643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614489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4B-42B5-B6A1-FADB204D3E91}"/>
              </c:ext>
            </c:extLst>
          </c:dPt>
          <c:dPt>
            <c:idx val="1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4B-42B5-B6A1-FADB204D3E91}"/>
              </c:ext>
            </c:extLst>
          </c:dPt>
          <c:dPt>
            <c:idx val="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4B-42B5-B6A1-FADB204D3E91}"/>
              </c:ext>
            </c:extLst>
          </c:dPt>
          <c:dLbls>
            <c:dLbl>
              <c:idx val="0"/>
              <c:layout>
                <c:manualLayout>
                  <c:x val="7.8327289680895154E-2"/>
                  <c:y val="-2.0453611776788772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N</a:t>
                    </a:r>
                    <a:r>
                      <a:rPr lang="en-US" dirty="0" err="1"/>
                      <a:t>ënpeshë</a:t>
                    </a:r>
                    <a:r>
                      <a:rPr lang="en-US" dirty="0"/>
                      <a:t> </a:t>
                    </a:r>
                    <a:r>
                      <a:rPr lang="en-US" dirty="0">
                        <a:solidFill>
                          <a:srgbClr val="337536"/>
                        </a:solidFill>
                      </a:rPr>
                      <a:t>0.5%</a:t>
                    </a:r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4B-42B5-B6A1-FADB204D3E91}"/>
                </c:ext>
              </c:extLst>
            </c:dLbl>
            <c:dLbl>
              <c:idx val="1"/>
              <c:layout>
                <c:manualLayout>
                  <c:x val="-3.406058617672791E-3"/>
                  <c:y val="-0.26911707757841757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esatare</a:t>
                    </a:r>
                    <a:r>
                      <a:rPr lang="en-US" dirty="0"/>
                      <a:t> 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98.5%</a:t>
                    </a:r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4B-42B5-B6A1-FADB204D3E91}"/>
                </c:ext>
              </c:extLst>
            </c:dLbl>
            <c:dLbl>
              <c:idx val="2"/>
              <c:layout>
                <c:manualLayout>
                  <c:x val="-6.344741446792838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err="1">
                        <a:solidFill>
                          <a:srgbClr val="183D5E"/>
                        </a:solidFill>
                        <a:latin typeface="Cambria" pitchFamily="18" charset="0"/>
                      </a:rPr>
                      <a:t>M</a:t>
                    </a:r>
                    <a:r>
                      <a:rPr lang="en-US" dirty="0" err="1"/>
                      <a:t>bipeshë</a:t>
                    </a:r>
                    <a:r>
                      <a:rPr lang="en-US" dirty="0"/>
                      <a:t> </a:t>
                    </a:r>
                    <a:r>
                      <a:rPr lang="en-US" dirty="0">
                        <a:solidFill>
                          <a:srgbClr val="337536"/>
                        </a:solidFill>
                      </a:rPr>
                      <a:t>1%</a:t>
                    </a:r>
                  </a:p>
                </c:rich>
              </c:tx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4B-42B5-B6A1-FADB204D3E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b="1" i="1">
                    <a:solidFill>
                      <a:srgbClr val="183D5E"/>
                    </a:solidFill>
                    <a:latin typeface="Cambria" pitchFamily="18" charset="0"/>
                  </a:defRPr>
                </a:pPr>
                <a:endParaRPr lang="en-US"/>
              </a:p>
            </c:txPr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Sheet1!$B$55:$B$57</c:f>
              <c:strCache>
                <c:ptCount val="3"/>
                <c:pt idx="0">
                  <c:v>Nënpeshë (Devijim Standarde)</c:v>
                </c:pt>
                <c:pt idx="1">
                  <c:v>Mesatare (Mediana)</c:v>
                </c:pt>
                <c:pt idx="2">
                  <c:v>Mbipeshë (Devijim Standarde)</c:v>
                </c:pt>
              </c:strCache>
            </c:strRef>
          </c:cat>
          <c:val>
            <c:numRef>
              <c:f>Sheet1!$C$55:$C$57</c:f>
              <c:numCache>
                <c:formatCode>0</c:formatCode>
                <c:ptCount val="3"/>
                <c:pt idx="0">
                  <c:v>1</c:v>
                </c:pt>
                <c:pt idx="1">
                  <c:v>97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F4B-42B5-B6A1-FADB204D3E91}"/>
            </c:ext>
          </c:extLst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8615777677777036E-2"/>
          <c:y val="0"/>
          <c:w val="0.98138422232222222"/>
          <c:h val="0.79484243285125988"/>
        </c:manualLayout>
      </c:layout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Shërbime të ofruara në Barnatorën Qendrore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1"/>
              <c:layout>
                <c:manualLayout>
                  <c:x val="0.14694016566349508"/>
                  <c:y val="4.651909856243169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24048                     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10</a:t>
                    </a:r>
                    <a:r>
                      <a:rPr lang="en-US" sz="1100" dirty="0">
                        <a:solidFill>
                          <a:srgbClr val="00B050"/>
                        </a:solidFill>
                      </a:rPr>
                      <a:t>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78-4598-8039-5A3E3E02AC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Sheet1!$C$3:$D$3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Sheet1!$C$4:$D$4</c:f>
              <c:numCache>
                <c:formatCode>General</c:formatCode>
                <c:ptCount val="2"/>
                <c:pt idx="0">
                  <c:v>21648</c:v>
                </c:pt>
                <c:pt idx="1">
                  <c:v>24048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78-4598-8039-5A3E3E02AC33}"/>
            </c:ext>
          </c:extLst>
        </c:ser>
        <c:dLbls>
          <c:showVal val="1"/>
        </c:dLbls>
        <c:overlap val="-25"/>
        <c:axId val="87610496"/>
        <c:axId val="87612032"/>
      </c:barChart>
      <c:catAx>
        <c:axId val="876104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sq-AL" sz="2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7612032"/>
        <c:crosses val="autoZero"/>
        <c:auto val="1"/>
        <c:lblAlgn val="ctr"/>
        <c:lblOffset val="100"/>
      </c:catAx>
      <c:valAx>
        <c:axId val="87612032"/>
        <c:scaling>
          <c:orientation val="minMax"/>
        </c:scaling>
        <c:delete val="1"/>
        <c:axPos val="l"/>
        <c:numFmt formatCode="General" sourceLinked="1"/>
        <c:tickLblPos val="none"/>
        <c:crossAx val="87610496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Sheet1!$B$8</c:f>
              <c:strCache>
                <c:ptCount val="1"/>
                <c:pt idx="0">
                  <c:v>Vjetore 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sq-AL"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Sheet1!$C$6:$F$7</c:f>
              <c:multiLvlStrCache>
                <c:ptCount val="4"/>
                <c:lvl>
                  <c:pt idx="0">
                    <c:v>Barna </c:v>
                  </c:pt>
                  <c:pt idx="1">
                    <c:v>Insulina</c:v>
                  </c:pt>
                  <c:pt idx="2">
                    <c:v>Barna </c:v>
                  </c:pt>
                  <c:pt idx="3">
                    <c:v>Insulina</c:v>
                  </c:pt>
                </c:lvl>
                <c:lvl>
                  <c:pt idx="0">
                    <c:v>2015</c:v>
                  </c:pt>
                  <c:pt idx="2">
                    <c:v>2016</c:v>
                  </c:pt>
                </c:lvl>
              </c:multiLvlStrCache>
            </c:multiLvlStrRef>
          </c:cat>
          <c:val>
            <c:numRef>
              <c:f>Sheet1!$C$8:$F$8</c:f>
              <c:numCache>
                <c:formatCode>General</c:formatCode>
                <c:ptCount val="4"/>
                <c:pt idx="0">
                  <c:v>6600</c:v>
                </c:pt>
                <c:pt idx="1">
                  <c:v>15060</c:v>
                </c:pt>
                <c:pt idx="2">
                  <c:v>8448</c:v>
                </c:pt>
                <c:pt idx="3">
                  <c:v>15600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FD-4816-9987-2CF073E56410}"/>
            </c:ext>
          </c:extLst>
        </c:ser>
        <c:ser>
          <c:idx val="1"/>
          <c:order val="1"/>
          <c:tx>
            <c:strRef>
              <c:f>Sheet1!$B$9</c:f>
              <c:strCache>
                <c:ptCount val="1"/>
                <c:pt idx="0">
                  <c:v>Ditore</c:v>
                </c:pt>
              </c:strCache>
            </c:strRef>
          </c:tx>
          <c:dLbls>
            <c:dLbl>
              <c:idx val="0"/>
              <c:layout>
                <c:manualLayout>
                  <c:x val="2.7306965555380681E-2"/>
                  <c:y val="-4.9521850931819912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26 </a:t>
                    </a:r>
                    <a:r>
                      <a:rPr lang="en-US" sz="2400" b="1" dirty="0" err="1">
                        <a:latin typeface="Times New Roman" pitchFamily="18" charset="0"/>
                        <a:cs typeface="Times New Roman" pitchFamily="18" charset="0"/>
                      </a:rPr>
                      <a:t>ditore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FD-4816-9987-2CF073E56410}"/>
                </c:ext>
              </c:extLst>
            </c:dLbl>
            <c:dLbl>
              <c:idx val="1"/>
              <c:layout>
                <c:manualLayout>
                  <c:x val="2.4576268999842603E-2"/>
                  <c:y val="9.0789011239265092E-17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59 </a:t>
                    </a:r>
                    <a:r>
                      <a:rPr lang="en-US" sz="2400" b="1" dirty="0" err="1">
                        <a:latin typeface="Times New Roman" pitchFamily="18" charset="0"/>
                        <a:cs typeface="Times New Roman" pitchFamily="18" charset="0"/>
                      </a:rPr>
                      <a:t>ditore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FD-4816-9987-2CF073E56410}"/>
                </c:ext>
              </c:extLst>
            </c:dLbl>
            <c:dLbl>
              <c:idx val="2"/>
              <c:layout>
                <c:manualLayout>
                  <c:x val="4.369114488860907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33 </a:t>
                    </a:r>
                    <a:r>
                      <a:rPr lang="en-US" sz="2400" b="1" dirty="0" err="1">
                        <a:latin typeface="Times New Roman" pitchFamily="18" charset="0"/>
                        <a:cs typeface="Times New Roman" pitchFamily="18" charset="0"/>
                      </a:rPr>
                      <a:t>ditore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FD-4816-9987-2CF073E56410}"/>
                </c:ext>
              </c:extLst>
            </c:dLbl>
            <c:dLbl>
              <c:idx val="3"/>
              <c:layout>
                <c:manualLayout>
                  <c:x val="2.4576268999842707E-2"/>
                  <c:y val="-7.4282776397729946E-3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>
                        <a:latin typeface="Times New Roman" pitchFamily="18" charset="0"/>
                        <a:cs typeface="Times New Roman" pitchFamily="18" charset="0"/>
                      </a:rPr>
                      <a:t>61 </a:t>
                    </a:r>
                    <a:r>
                      <a:rPr lang="en-US" sz="2400" b="1" dirty="0" err="1">
                        <a:latin typeface="Times New Roman" pitchFamily="18" charset="0"/>
                        <a:cs typeface="Times New Roman" pitchFamily="18" charset="0"/>
                      </a:rPr>
                      <a:t>ditore</a:t>
                    </a:r>
                    <a:endParaRPr lang="en-US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FD-4816-9987-2CF073E56410}"/>
                </c:ext>
              </c:extLst>
            </c:dLbl>
            <c:spPr>
              <a:noFill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txPr>
              <a:bodyPr/>
              <a:lstStyle/>
              <a:p>
                <a:pPr>
                  <a:defRPr lang="sq-AL" sz="2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Sheet1!$C$6:$F$7</c:f>
              <c:multiLvlStrCache>
                <c:ptCount val="4"/>
                <c:lvl>
                  <c:pt idx="0">
                    <c:v>Barna </c:v>
                  </c:pt>
                  <c:pt idx="1">
                    <c:v>Insulina</c:v>
                  </c:pt>
                  <c:pt idx="2">
                    <c:v>Barna </c:v>
                  </c:pt>
                  <c:pt idx="3">
                    <c:v>Insulina</c:v>
                  </c:pt>
                </c:lvl>
                <c:lvl>
                  <c:pt idx="0">
                    <c:v>2015</c:v>
                  </c:pt>
                  <c:pt idx="2">
                    <c:v>2016</c:v>
                  </c:pt>
                </c:lvl>
              </c:multiLvlStrCache>
            </c:multiLvlStrRef>
          </c:cat>
          <c:val>
            <c:numRef>
              <c:f>Sheet1!$C$9:$F$9</c:f>
              <c:numCache>
                <c:formatCode>General</c:formatCode>
                <c:ptCount val="4"/>
                <c:pt idx="0">
                  <c:v>25.984251968503926</c:v>
                </c:pt>
                <c:pt idx="1">
                  <c:v>59.291338582677163</c:v>
                </c:pt>
                <c:pt idx="2">
                  <c:v>33</c:v>
                </c:pt>
                <c:pt idx="3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EFD-4816-9987-2CF073E56410}"/>
            </c:ext>
          </c:extLst>
        </c:ser>
        <c:dLbls>
          <c:showVal val="1"/>
        </c:dLbls>
        <c:overlap val="-25"/>
        <c:axId val="88011136"/>
        <c:axId val="88012672"/>
      </c:barChart>
      <c:catAx>
        <c:axId val="880111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sq-AL" sz="24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012672"/>
        <c:crosses val="autoZero"/>
        <c:auto val="1"/>
        <c:lblAlgn val="ctr"/>
        <c:lblOffset val="100"/>
      </c:catAx>
      <c:valAx>
        <c:axId val="88012672"/>
        <c:scaling>
          <c:orientation val="minMax"/>
        </c:scaling>
        <c:delete val="1"/>
        <c:axPos val="l"/>
        <c:numFmt formatCode="General" sourceLinked="1"/>
        <c:tickLblPos val="none"/>
        <c:crossAx val="88011136"/>
        <c:crosses val="autoZero"/>
        <c:crossBetween val="between"/>
      </c:valAx>
      <c:spPr>
        <a:noFill/>
      </c:spPr>
    </c:plotArea>
    <c:legend>
      <c:legendPos val="t"/>
      <c:txPr>
        <a:bodyPr/>
        <a:lstStyle/>
        <a:p>
          <a:pPr>
            <a:defRPr lang="sq-AL" sz="2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Sheet1!$B$24:$B$37</c:f>
              <c:strCache>
                <c:ptCount val="14"/>
                <c:pt idx="0">
                  <c:v>Bardhosh</c:v>
                </c:pt>
                <c:pt idx="1">
                  <c:v>Shkabaj</c:v>
                </c:pt>
                <c:pt idx="2">
                  <c:v>Barileve</c:v>
                </c:pt>
                <c:pt idx="3">
                  <c:v>Mramuer</c:v>
                </c:pt>
                <c:pt idx="4">
                  <c:v>Llukar</c:v>
                </c:pt>
                <c:pt idx="5">
                  <c:v>Keqekoll</c:v>
                </c:pt>
                <c:pt idx="6">
                  <c:v>Sharban</c:v>
                </c:pt>
                <c:pt idx="7">
                  <c:v>Kishnice</c:v>
                </c:pt>
                <c:pt idx="8">
                  <c:v>Rimanisht</c:v>
                </c:pt>
                <c:pt idx="9">
                  <c:v>Slivove</c:v>
                </c:pt>
                <c:pt idx="10">
                  <c:v>Koliq</c:v>
                </c:pt>
                <c:pt idx="11">
                  <c:v>Viti</c:v>
                </c:pt>
                <c:pt idx="12">
                  <c:v>Dabisheve</c:v>
                </c:pt>
                <c:pt idx="13">
                  <c:v>Bullaj</c:v>
                </c:pt>
              </c:strCache>
            </c:strRef>
          </c:cat>
          <c:val>
            <c:numRef>
              <c:f>Sheet1!$C$24:$C$37</c:f>
              <c:numCache>
                <c:formatCode>0</c:formatCode>
                <c:ptCount val="14"/>
                <c:pt idx="0">
                  <c:v>15109</c:v>
                </c:pt>
                <c:pt idx="1">
                  <c:v>3057</c:v>
                </c:pt>
                <c:pt idx="2">
                  <c:v>2959</c:v>
                </c:pt>
                <c:pt idx="3">
                  <c:v>2043</c:v>
                </c:pt>
                <c:pt idx="4">
                  <c:v>1950</c:v>
                </c:pt>
                <c:pt idx="5">
                  <c:v>867</c:v>
                </c:pt>
                <c:pt idx="6">
                  <c:v>588</c:v>
                </c:pt>
                <c:pt idx="7">
                  <c:v>560</c:v>
                </c:pt>
                <c:pt idx="8">
                  <c:v>540</c:v>
                </c:pt>
                <c:pt idx="9">
                  <c:v>460</c:v>
                </c:pt>
                <c:pt idx="10">
                  <c:v>205</c:v>
                </c:pt>
                <c:pt idx="11">
                  <c:v>112</c:v>
                </c:pt>
                <c:pt idx="12">
                  <c:v>113</c:v>
                </c:pt>
                <c:pt idx="13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89-42A3-AC31-67D95641A9A7}"/>
            </c:ext>
          </c:extLst>
        </c:ser>
        <c:dLbls>
          <c:showVal val="1"/>
        </c:dLbls>
        <c:overlap val="-25"/>
        <c:axId val="62418304"/>
        <c:axId val="62444672"/>
      </c:barChart>
      <c:catAx>
        <c:axId val="624183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0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444672"/>
        <c:crosses val="autoZero"/>
        <c:auto val="1"/>
        <c:lblAlgn val="ctr"/>
        <c:lblOffset val="100"/>
      </c:catAx>
      <c:valAx>
        <c:axId val="6244467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241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4.2052083333333538E-2"/>
          <c:y val="1.1904615993112506E-2"/>
          <c:w val="0.94145045931758564"/>
          <c:h val="0.89195991635050986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F7-4837-9414-63C206F4CD4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F7-4837-9414-63C206F4CD4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F7-4837-9414-63C206F4CD4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F7-4837-9414-63C206F4CD4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F7-4837-9414-63C206F4CD4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F7-4837-9414-63C206F4CD4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F7-4837-9414-63C206F4CD4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F7-4837-9414-63C206F4CD4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F7-4837-9414-63C206F4CD4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F7-4837-9414-63C206F4CD4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en-US" sz="1100"/>
                      <a:t>%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F7-4837-9414-63C206F4CD46}"/>
                </c:ext>
              </c:extLst>
            </c:dLbl>
            <c:dLbl>
              <c:idx val="11"/>
              <c:layout>
                <c:manualLayout>
                  <c:x val="-1.2071119997483157E-3"/>
                  <c:y val="0.2407407407407412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-7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47-43DA-842B-977424ACF4CF}"/>
                </c:ext>
              </c:extLst>
            </c:dLbl>
            <c:dLbl>
              <c:idx val="12"/>
              <c:layout>
                <c:manualLayout>
                  <c:x val="4.7524094478280277E-8"/>
                  <c:y val="0.129684900322214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sq-AL" sz="2400" b="1" i="0" u="none" strike="noStrike" kern="1200" baseline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-3</a:t>
                    </a:r>
                    <a:r>
                      <a:rPr lang="en-US" sz="1100" dirty="0"/>
                      <a:t>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1.7056492556443651E-2"/>
                      <c:h val="7.03937007874015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047-43DA-842B-977424ACF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Sheet1!$G$27:$G$39</c:f>
              <c:strCache>
                <c:ptCount val="13"/>
                <c:pt idx="0">
                  <c:v>Bardhosh</c:v>
                </c:pt>
                <c:pt idx="1">
                  <c:v>Viti</c:v>
                </c:pt>
                <c:pt idx="2">
                  <c:v>Koliq</c:v>
                </c:pt>
                <c:pt idx="3">
                  <c:v>Shkabaj</c:v>
                </c:pt>
                <c:pt idx="4">
                  <c:v>Slivove</c:v>
                </c:pt>
                <c:pt idx="5">
                  <c:v>Keqekoll</c:v>
                </c:pt>
                <c:pt idx="6">
                  <c:v>Sharban</c:v>
                </c:pt>
                <c:pt idx="7">
                  <c:v>Barileve</c:v>
                </c:pt>
                <c:pt idx="8">
                  <c:v>Llukar</c:v>
                </c:pt>
                <c:pt idx="9">
                  <c:v>Mramuer</c:v>
                </c:pt>
                <c:pt idx="10">
                  <c:v>Kishnice</c:v>
                </c:pt>
                <c:pt idx="11">
                  <c:v>Bullaj</c:v>
                </c:pt>
                <c:pt idx="12">
                  <c:v>Rimanisht</c:v>
                </c:pt>
              </c:strCache>
            </c:strRef>
          </c:cat>
          <c:val>
            <c:numRef>
              <c:f>Sheet1!$H$27:$H$39</c:f>
              <c:numCache>
                <c:formatCode>0</c:formatCode>
                <c:ptCount val="13"/>
                <c:pt idx="0">
                  <c:v>35</c:v>
                </c:pt>
                <c:pt idx="1">
                  <c:v>32</c:v>
                </c:pt>
                <c:pt idx="2">
                  <c:v>25</c:v>
                </c:pt>
                <c:pt idx="3">
                  <c:v>24</c:v>
                </c:pt>
                <c:pt idx="4">
                  <c:v>21</c:v>
                </c:pt>
                <c:pt idx="5">
                  <c:v>14</c:v>
                </c:pt>
                <c:pt idx="6">
                  <c:v>14</c:v>
                </c:pt>
                <c:pt idx="7">
                  <c:v>13</c:v>
                </c:pt>
                <c:pt idx="8">
                  <c:v>13</c:v>
                </c:pt>
                <c:pt idx="9">
                  <c:v>12</c:v>
                </c:pt>
                <c:pt idx="10">
                  <c:v>2</c:v>
                </c:pt>
                <c:pt idx="11">
                  <c:v>-7</c:v>
                </c:pt>
                <c:pt idx="12">
                  <c:v>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90-4008-BD10-42F6B4E1E749}"/>
            </c:ext>
          </c:extLst>
        </c:ser>
        <c:dLbls>
          <c:showVal val="1"/>
        </c:dLbls>
        <c:overlap val="-25"/>
        <c:axId val="62576128"/>
        <c:axId val="62577664"/>
      </c:barChart>
      <c:catAx>
        <c:axId val="625761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4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577664"/>
        <c:crosses val="autoZero"/>
        <c:auto val="1"/>
        <c:lblAlgn val="ctr"/>
        <c:lblOffset val="100"/>
      </c:catAx>
      <c:valAx>
        <c:axId val="62577664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257612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BF-4C2D-A349-6FD2366CF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sq-AL"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'Vizit.mjek. sipa spec.'!$G$3:$G$6</c:f>
              <c:strCache>
                <c:ptCount val="4"/>
                <c:pt idx="0">
                  <c:v>Mjeket Familjar</c:v>
                </c:pt>
                <c:pt idx="1">
                  <c:v>Pediatrat</c:v>
                </c:pt>
                <c:pt idx="2">
                  <c:v>Specialistet</c:v>
                </c:pt>
                <c:pt idx="3">
                  <c:v>Stomatologet</c:v>
                </c:pt>
              </c:strCache>
            </c:strRef>
          </c:cat>
          <c:val>
            <c:numRef>
              <c:f>'Vizit.mjek. sipa spec.'!$H$3:$H$6</c:f>
              <c:numCache>
                <c:formatCode>0</c:formatCode>
                <c:ptCount val="4"/>
                <c:pt idx="0">
                  <c:v>17.188409687425352</c:v>
                </c:pt>
                <c:pt idx="1">
                  <c:v>29.524496937882766</c:v>
                </c:pt>
                <c:pt idx="2">
                  <c:v>15.568346456692916</c:v>
                </c:pt>
                <c:pt idx="3" formatCode="General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D8-4BC6-B00C-B1390D95250C}"/>
            </c:ext>
          </c:extLst>
        </c:ser>
        <c:dLbls>
          <c:showVal val="1"/>
        </c:dLbls>
        <c:overlap val="-25"/>
        <c:axId val="62895616"/>
        <c:axId val="62897152"/>
      </c:barChart>
      <c:catAx>
        <c:axId val="62895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4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2897152"/>
        <c:crosses val="autoZero"/>
        <c:auto val="1"/>
        <c:lblAlgn val="ctr"/>
        <c:lblOffset val="100"/>
      </c:catAx>
      <c:valAx>
        <c:axId val="6289715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289561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3.7362860892388453E-2"/>
          <c:y val="3.2497014976454193E-2"/>
          <c:w val="0.96263713910761151"/>
          <c:h val="0.69929002338441892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layout>
                <c:manualLayout>
                  <c:x val="-1.0415846456692914E-3"/>
                  <c:y val="-4.9767947105336195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30%   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(2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7833333333333313E-2"/>
                      <c:h val="9.3906297927899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838-4647-8EED-12BA29C9524B}"/>
                </c:ext>
              </c:extLst>
            </c:dLbl>
            <c:dLbl>
              <c:idx val="1"/>
              <c:layout>
                <c:manualLayout>
                  <c:x val="-3.1250000000000062E-3"/>
                  <c:y val="-4.0620797519307734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28%                                                                  (0</a:t>
                    </a:r>
                    <a:r>
                      <a:rPr lang="en-US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A-4DFD-B9CC-F44470A98C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25%                                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38-4647-8EED-12BA29C9524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25%            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(2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38-4647-8EED-12BA29C9524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23%</a:t>
                    </a:r>
                    <a:r>
                      <a:rPr lang="en-US" sz="1600" baseline="0" dirty="0">
                        <a:latin typeface="Times New Roman" pitchFamily="18" charset="0"/>
                        <a:cs typeface="Times New Roman" pitchFamily="18" charset="0"/>
                      </a:rPr>
                      <a:t>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38-4647-8EED-12BA29C9524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23% 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38-4647-8EED-12BA29C9524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22%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(-2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38-4647-8EED-12BA29C9524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22%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38-4647-8EED-12BA29C9524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22%                                                                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(-3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838-4647-8EED-12BA29C9524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22% 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38-4647-8EED-12BA29C9524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21%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(-3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838-4647-8EED-12BA29C9524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21%   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(-2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38-4647-8EED-12BA29C9524B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19%                                                        (0</a:t>
                    </a:r>
                    <a:r>
                      <a:rPr lang="en-US" sz="8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838-4647-8EED-12BA29C9524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19%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38-4647-8EED-12BA29C9524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19%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(3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838-4647-8EED-12BA29C9524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18%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38-4647-8EED-12BA29C9524B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18%  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(-9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838-4647-8EED-12BA29C9524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16%                                                           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</a:t>
                    </a:r>
                    <a:r>
                      <a:rPr lang="en-US" sz="8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838-4647-8EED-12BA29C9524B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16%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(-3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838-4647-8EED-12BA29C9524B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13%                                                           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(-1</a:t>
                    </a:r>
                    <a:r>
                      <a:rPr lang="en-US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838-4647-8EED-12BA29C952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q-AL" sz="1600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Sheet1!$H$28:$H$47</c:f>
              <c:strCache>
                <c:ptCount val="20"/>
                <c:pt idx="0">
                  <c:v>Radiologji</c:v>
                </c:pt>
                <c:pt idx="1">
                  <c:v>QMF -10</c:v>
                </c:pt>
                <c:pt idx="2">
                  <c:v>QMF 2</c:v>
                </c:pt>
                <c:pt idx="3">
                  <c:v>QMF -9</c:v>
                </c:pt>
                <c:pt idx="4">
                  <c:v>QKMF</c:v>
                </c:pt>
                <c:pt idx="5">
                  <c:v>QMF Hajvali</c:v>
                </c:pt>
                <c:pt idx="6">
                  <c:v>QMF 5</c:v>
                </c:pt>
                <c:pt idx="7">
                  <c:v>QMF -7</c:v>
                </c:pt>
                <c:pt idx="8">
                  <c:v>QMF Mat</c:v>
                </c:pt>
                <c:pt idx="9">
                  <c:v>Laboratoriumi</c:v>
                </c:pt>
                <c:pt idx="10">
                  <c:v>QMF 6</c:v>
                </c:pt>
                <c:pt idx="11">
                  <c:v>QMF -8</c:v>
                </c:pt>
                <c:pt idx="12">
                  <c:v>QMF 4</c:v>
                </c:pt>
                <c:pt idx="13">
                  <c:v>QMF Besi </c:v>
                </c:pt>
                <c:pt idx="14">
                  <c:v>QMF Mati 1</c:v>
                </c:pt>
                <c:pt idx="15">
                  <c:v>QMF 1</c:v>
                </c:pt>
                <c:pt idx="16">
                  <c:v>QMF 11</c:v>
                </c:pt>
                <c:pt idx="17">
                  <c:v>Fshatërat</c:v>
                </c:pt>
                <c:pt idx="18">
                  <c:v>QMF 3</c:v>
                </c:pt>
                <c:pt idx="19">
                  <c:v>Stomatologji</c:v>
                </c:pt>
              </c:strCache>
            </c:strRef>
          </c:cat>
          <c:val>
            <c:numRef>
              <c:f>Sheet1!$I$28:$I$47</c:f>
              <c:numCache>
                <c:formatCode>0</c:formatCode>
                <c:ptCount val="20"/>
                <c:pt idx="0">
                  <c:v>30.395774264962856</c:v>
                </c:pt>
                <c:pt idx="1">
                  <c:v>28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23</c:v>
                </c:pt>
                <c:pt idx="6">
                  <c:v>22</c:v>
                </c:pt>
                <c:pt idx="7">
                  <c:v>22</c:v>
                </c:pt>
                <c:pt idx="8">
                  <c:v>22</c:v>
                </c:pt>
                <c:pt idx="9">
                  <c:v>22</c:v>
                </c:pt>
                <c:pt idx="10">
                  <c:v>21</c:v>
                </c:pt>
                <c:pt idx="11">
                  <c:v>21</c:v>
                </c:pt>
                <c:pt idx="12">
                  <c:v>19</c:v>
                </c:pt>
                <c:pt idx="13">
                  <c:v>19</c:v>
                </c:pt>
                <c:pt idx="14">
                  <c:v>19</c:v>
                </c:pt>
                <c:pt idx="15">
                  <c:v>18</c:v>
                </c:pt>
                <c:pt idx="16">
                  <c:v>18</c:v>
                </c:pt>
                <c:pt idx="17">
                  <c:v>16</c:v>
                </c:pt>
                <c:pt idx="18">
                  <c:v>16</c:v>
                </c:pt>
                <c:pt idx="19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D838-4647-8EED-12BA29C9524B}"/>
            </c:ext>
          </c:extLst>
        </c:ser>
        <c:dLbls>
          <c:showVal val="1"/>
        </c:dLbls>
        <c:overlap val="-25"/>
        <c:axId val="63046016"/>
        <c:axId val="63047552"/>
      </c:barChart>
      <c:catAx>
        <c:axId val="63046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q-AL" sz="2000" b="1" i="0" u="none" strike="noStrike" kern="12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3047552"/>
        <c:crosses val="autoZero"/>
        <c:auto val="1"/>
        <c:lblAlgn val="ctr"/>
        <c:lblOffset val="100"/>
      </c:catAx>
      <c:valAx>
        <c:axId val="6304755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6304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0.54104</cdr:x>
      <cdr:y>0.05147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6096000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1200" b="1" i="1" dirty="0" err="1">
              <a:latin typeface="Cambria" panose="02040503050406030204" pitchFamily="18" charset="0"/>
            </a:rPr>
            <a:t>Vizitat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mjekësor</a:t>
          </a:r>
          <a:r>
            <a:rPr lang="en-US" sz="1200" b="1" i="1" dirty="0">
              <a:latin typeface="Cambria" panose="02040503050406030204" pitchFamily="18" charset="0"/>
            </a:rPr>
            <a:t>  </a:t>
          </a:r>
          <a:r>
            <a:rPr lang="en-US" sz="1200" b="1" i="1" dirty="0" err="1">
              <a:latin typeface="Cambria" panose="02040503050406030204" pitchFamily="18" charset="0"/>
            </a:rPr>
            <a:t>në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ndrmin</a:t>
          </a:r>
          <a:r>
            <a:rPr lang="en-US" sz="1200" b="1" i="1" dirty="0">
              <a:latin typeface="Cambria" panose="02040503050406030204" pitchFamily="18" charset="0"/>
            </a:rPr>
            <a:t> e </a:t>
          </a:r>
          <a:r>
            <a:rPr lang="en-US" sz="1200" b="1" i="1" dirty="0" err="1">
              <a:latin typeface="Cambria" panose="02040503050406030204" pitchFamily="18" charset="0"/>
            </a:rPr>
            <a:t>nates</a:t>
          </a:r>
          <a:r>
            <a:rPr lang="en-US" sz="1200" b="1" i="1" dirty="0">
              <a:latin typeface="Cambria" panose="02040503050406030204" pitchFamily="18" charset="0"/>
            </a:rPr>
            <a:t> &amp; </a:t>
          </a:r>
          <a:r>
            <a:rPr lang="en-US" sz="1200" b="1" i="1" dirty="0" err="1">
              <a:latin typeface="Cambria" panose="02040503050406030204" pitchFamily="18" charset="0"/>
            </a:rPr>
            <a:t>shërbimin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shtëpiak</a:t>
          </a:r>
          <a:r>
            <a:rPr lang="en-US" sz="1200" b="1" i="1" dirty="0">
              <a:latin typeface="Cambria" panose="02040503050406030204" pitchFamily="18" charset="0"/>
            </a:rPr>
            <a:t> ka </a:t>
          </a:r>
          <a:r>
            <a:rPr lang="en-US" sz="1200" b="1" i="1" dirty="0" err="1">
              <a:latin typeface="Cambria" panose="02040503050406030204" pitchFamily="18" charset="0"/>
            </a:rPr>
            <a:t>pasur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një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rritje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 err="1">
              <a:latin typeface="Cambria" panose="02040503050406030204" pitchFamily="18" charset="0"/>
            </a:rPr>
            <a:t>prej</a:t>
          </a:r>
          <a:r>
            <a:rPr lang="en-US" sz="1200" b="1" i="1" dirty="0">
              <a:latin typeface="Cambria" panose="02040503050406030204" pitchFamily="18" charset="0"/>
            </a:rPr>
            <a:t> </a:t>
          </a:r>
          <a:r>
            <a:rPr lang="en-US" sz="1200" b="1" i="1" dirty="0">
              <a:solidFill>
                <a:srgbClr val="00B050"/>
              </a:solidFill>
              <a:latin typeface="Cambria" panose="02040503050406030204" pitchFamily="18" charset="0"/>
            </a:rPr>
            <a:t>37%</a:t>
          </a:r>
          <a:endParaRPr lang="sq-AL" sz="1200" dirty="0">
            <a:solidFill>
              <a:srgbClr val="00B05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0.01699</cdr:x>
      <cdr:y>0.02808</cdr:y>
    </cdr:from>
    <cdr:to>
      <cdr:x>0.40743</cdr:x>
      <cdr:y>0.09888</cdr:y>
    </cdr:to>
    <cdr:sp macro="" textlink="">
      <cdr:nvSpPr>
        <cdr:cNvPr id="2" name="Title 3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204949" y="168438"/>
          <a:ext cx="4709841" cy="424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ctr">
          <a:spAutoFit/>
        </a:bodyPr>
        <a:lstStyle xmlns:a="http://schemas.openxmlformats.org/drawingml/2006/main">
          <a:lvl1pPr algn="l" defTabSz="914400" rtl="0" eaLnBrk="1" latinLnBrk="0" hangingPunct="1">
            <a:lnSpc>
              <a:spcPct val="90000"/>
            </a:lnSpc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pPr algn="ctr"/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316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387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209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77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188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313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762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117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03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75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133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3726-2C39-4A4C-97A8-6AA9D380885C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F6DB-67D6-402F-AA30-7F79861028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476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k.rks-gov.net/prishtina/Files/banner/Prishtina_sq.aspx?width=993&amp;height=1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2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4" y="281636"/>
            <a:ext cx="3664422" cy="757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575035" y="2308142"/>
            <a:ext cx="7162800" cy="169892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  <a:t/>
            </a:r>
            <a:br>
              <a:rPr lang="en-US" sz="3200" b="1" i="1" dirty="0">
                <a:ln/>
                <a:solidFill>
                  <a:schemeClr val="accent3"/>
                </a:solidFill>
                <a:latin typeface="Cambria" panose="02040503050406030204" pitchFamily="18" charset="0"/>
              </a:rPr>
            </a:b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RAPORT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vjetor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shËrbimeve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shËndetsiore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-2016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</a:rPr>
            </a:br>
            <a:endParaRPr lang="en-US" sz="2800" b="1" i="1" dirty="0">
              <a:ln/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52965" y="5626362"/>
            <a:ext cx="2044700" cy="6565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Pergaditi</a:t>
            </a:r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</a:p>
          <a:p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Dr. </a:t>
            </a:r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Teuta</a:t>
            </a:r>
            <a:r>
              <a:rPr lang="en-US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en-US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Hoxha</a:t>
            </a:r>
            <a:endParaRPr lang="en-US" b="1" i="1" dirty="0">
              <a:ln/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24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824" y="0"/>
            <a:ext cx="11246224" cy="630621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>
                <a:ln/>
                <a:solidFill>
                  <a:schemeClr val="accent3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raport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krahasues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I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viz.mjek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amf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fshatËrave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(%)</a:t>
            </a:r>
            <a:endParaRPr lang="sq-AL" sz="31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C8104651-DAB8-4C7C-89ED-5E2D609C4A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0012948"/>
              </p:ext>
            </p:extLst>
          </p:nvPr>
        </p:nvGraphicFramePr>
        <p:xfrm>
          <a:off x="0" y="683172"/>
          <a:ext cx="12192000" cy="617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3736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D98E00E9-154B-487C-9879-CDE3FAEA1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6772966"/>
              </p:ext>
            </p:extLst>
          </p:nvPr>
        </p:nvGraphicFramePr>
        <p:xfrm>
          <a:off x="0" y="1051034"/>
          <a:ext cx="12192000" cy="580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3037490" y="2451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3128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"/>
            <a:ext cx="11376212" cy="8382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PARTICIPIMI</a:t>
            </a:r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pËrqindje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-(%)</a:t>
            </a:r>
            <a:r>
              <a:rPr lang="en-US" sz="31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24A49C9F-114B-483C-AFC2-B9B6E9D488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66305106"/>
              </p:ext>
            </p:extLst>
          </p:nvPr>
        </p:nvGraphicFramePr>
        <p:xfrm>
          <a:off x="0" y="900506"/>
          <a:ext cx="12192000" cy="5957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87945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69" y="126125"/>
            <a:ext cx="900736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PARTICIPIMI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nË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pËrqindje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-NË QKMF -(%)</a:t>
            </a:r>
            <a: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n/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86701003"/>
              </p:ext>
            </p:extLst>
          </p:nvPr>
        </p:nvGraphicFramePr>
        <p:xfrm>
          <a:off x="126123" y="872359"/>
          <a:ext cx="1178209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REFERIMET JASHT  KUJDESIT PARËSOR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(19%)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C49C80FB-DD23-4743-915C-7D74D408EB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8129802"/>
              </p:ext>
            </p:extLst>
          </p:nvPr>
        </p:nvGraphicFramePr>
        <p:xfrm>
          <a:off x="-1" y="714703"/>
          <a:ext cx="12113111" cy="614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64334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3602" y="394323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REFERIMET  e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emergjencË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(1.1%)</a:t>
            </a:r>
            <a:r>
              <a:rPr lang="en-US" b="1" dirty="0">
                <a:ln/>
                <a:solidFill>
                  <a:schemeClr val="accent3"/>
                </a:solidFill>
              </a:rPr>
              <a:t/>
            </a:r>
            <a:br>
              <a:rPr lang="en-US" b="1" dirty="0">
                <a:ln/>
                <a:solidFill>
                  <a:schemeClr val="accent3"/>
                </a:solidFill>
              </a:rPr>
            </a:b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2E17C2FC-0ADD-478D-A1A1-717716E6A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61450345"/>
              </p:ext>
            </p:extLst>
          </p:nvPr>
        </p:nvGraphicFramePr>
        <p:xfrm>
          <a:off x="0" y="1250576"/>
          <a:ext cx="12192001" cy="664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93267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Numri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I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kartelave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hapura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(nr. 22625)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3DBE9C1F-8157-4529-A2E8-731953F9D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18379035"/>
              </p:ext>
            </p:extLst>
          </p:nvPr>
        </p:nvGraphicFramePr>
        <p:xfrm>
          <a:off x="75305" y="828339"/>
          <a:ext cx="11951744" cy="6029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56011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565636827"/>
              </p:ext>
            </p:extLst>
          </p:nvPr>
        </p:nvGraphicFramePr>
        <p:xfrm>
          <a:off x="1" y="1166648"/>
          <a:ext cx="12192000" cy="545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grupmoshave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5958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875911428"/>
              </p:ext>
            </p:extLst>
          </p:nvPr>
        </p:nvGraphicFramePr>
        <p:xfrm>
          <a:off x="0" y="874059"/>
          <a:ext cx="11994775" cy="598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89186"/>
            <a:ext cx="11326906" cy="53157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vendbanimit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8077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643" y="1160496"/>
            <a:ext cx="6022427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sektorit</a:t>
            </a:r>
            <a:endParaRPr lang="en-US" sz="2800" b="1" i="1" dirty="0">
              <a:ln/>
              <a:solidFill>
                <a:srgbClr val="002060"/>
              </a:solidFill>
              <a:latin typeface="Stencil" pitchFamily="82" charset="0"/>
            </a:endParaRP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mjekËsisË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familjare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7" y="3195147"/>
            <a:ext cx="2396360" cy="1397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482" y="3136568"/>
            <a:ext cx="1456455" cy="14564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863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68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54599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9089" y="131408"/>
            <a:ext cx="1081514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MESATARJA  DITORE  E VIZ. MJEK. TË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MJEKSISë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FAMILJARE SIPAS QENDRAVE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04799" y="1418897"/>
          <a:ext cx="11246069" cy="4929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10050"/>
            <a:ext cx="1219200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MESATARJA DITORE E VIZ.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pËr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mjek-MJEKSISë</a:t>
            </a:r>
            <a:r>
              <a:rPr lang="en-US" sz="28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FAMILJARE</a:t>
            </a:r>
            <a:endParaRPr lang="en-US" sz="28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="" xmlns:p14="http://schemas.microsoft.com/office/powerpoint/2010/main" val="17659197"/>
              </p:ext>
            </p:extLst>
          </p:nvPr>
        </p:nvGraphicFramePr>
        <p:xfrm>
          <a:off x="0" y="796066"/>
          <a:ext cx="12191999" cy="5878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VIZITAT MJEKËSOR  DHE MESATARJE DITORE NË NDRMIN E NATES &amp; SHËRBIMIN SHTËPIAK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AEC87A87-9E3D-48B8-BBF3-CECC023876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87213946"/>
              </p:ext>
            </p:extLst>
          </p:nvPr>
        </p:nvGraphicFramePr>
        <p:xfrm>
          <a:off x="0" y="901389"/>
          <a:ext cx="12192000" cy="5956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47277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-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="" xmlns:p14="http://schemas.microsoft.com/office/powerpoint/2010/main" val="2422457697"/>
              </p:ext>
            </p:extLst>
          </p:nvPr>
        </p:nvGraphicFramePr>
        <p:xfrm>
          <a:off x="333487" y="1226373"/>
          <a:ext cx="10725374" cy="507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-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94290" y="1166648"/>
          <a:ext cx="10993819" cy="5307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(6163 )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980123461"/>
              </p:ext>
            </p:extLst>
          </p:nvPr>
        </p:nvGraphicFramePr>
        <p:xfrm>
          <a:off x="182880" y="1140311"/>
          <a:ext cx="11134165" cy="5228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-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815474094"/>
              </p:ext>
            </p:extLst>
          </p:nvPr>
        </p:nvGraphicFramePr>
        <p:xfrm>
          <a:off x="809298" y="1629102"/>
          <a:ext cx="10475474" cy="441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5422" y="255058"/>
            <a:ext cx="6096000" cy="36933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shËndetËsore</a:t>
            </a:r>
            <a:r>
              <a:rPr lang="en-US" b="1" i="1" dirty="0">
                <a:ln/>
                <a:solidFill>
                  <a:srgbClr val="002060"/>
                </a:solidFill>
                <a:latin typeface="Stencil" pitchFamily="82" charset="0"/>
              </a:rPr>
              <a:t> –</a:t>
            </a:r>
            <a:r>
              <a:rPr lang="en-US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ekg</a:t>
            </a:r>
            <a:endParaRPr lang="sq-AL" b="1" dirty="0">
              <a:ln/>
              <a:solidFill>
                <a:srgbClr val="002060"/>
              </a:solidFill>
              <a:latin typeface="Stencil" pitchFamily="82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3754562416"/>
              </p:ext>
            </p:extLst>
          </p:nvPr>
        </p:nvGraphicFramePr>
        <p:xfrm>
          <a:off x="301214" y="1145626"/>
          <a:ext cx="11274014" cy="5362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1462" y="1999593"/>
            <a:ext cx="6022427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konsultativ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70" y="3550024"/>
            <a:ext cx="2420471" cy="181535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shËrbimin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specialistik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7A053B4-9C88-4BDE-B2D1-069206FDFF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53835507"/>
              </p:ext>
            </p:extLst>
          </p:nvPr>
        </p:nvGraphicFramePr>
        <p:xfrm>
          <a:off x="0" y="1323191"/>
          <a:ext cx="12192000" cy="553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7495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614035" y="0"/>
            <a:ext cx="9226475" cy="666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Struktura</a:t>
            </a:r>
            <a:r>
              <a:rPr lang="en-US" sz="2400" b="1" i="1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kadrovike</a:t>
            </a:r>
            <a:r>
              <a:rPr lang="en-US" sz="2400" b="1" i="1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ne </a:t>
            </a:r>
            <a:r>
              <a:rPr lang="en-US" sz="2400" b="1" i="1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qkmf</a:t>
            </a:r>
            <a:r>
              <a:rPr lang="en-US" sz="2400" b="1" i="1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- 2016 </a:t>
            </a:r>
            <a:endParaRPr lang="en-US" sz="2400" b="1" dirty="0">
              <a:ln/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439916" y="714707"/>
          <a:ext cx="8187560" cy="5677092"/>
        </p:xfrm>
        <a:graphic>
          <a:graphicData uri="http://schemas.openxmlformats.org/drawingml/2006/table">
            <a:tbl>
              <a:tblPr/>
              <a:tblGrid>
                <a:gridCol w="3037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6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16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21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208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Struktura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punësuarve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Kujdesi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Parësor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Shëndetësor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Poliklinika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Stomatologjike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Gjithësejt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Mjek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specialist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Spec.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Mjekësisë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familjar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Mjek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përgjithshëm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8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Doktor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stomatologjisë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Farmacist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Bashkpunëtor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shëndetësor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Infermjer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/e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Teknike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laboratorit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dhëmbve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Teknik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rentgenit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Teknike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farmaceutike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Punëtor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administrativ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Punëtor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të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teknikës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Shofer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151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Punëtor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ndihmës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Gjithësejt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4442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E7C73310-5045-467F-A6AD-0E269D549D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19275832"/>
              </p:ext>
            </p:extLst>
          </p:nvPr>
        </p:nvGraphicFramePr>
        <p:xfrm>
          <a:off x="0" y="978328"/>
          <a:ext cx="12192000" cy="5879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716" y="20068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pediatrik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061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6633" y="157655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e viz.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. Te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pediatri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4F8BEBFF-6CC1-4A16-9B8A-AC48331127C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85140674"/>
              </p:ext>
            </p:extLst>
          </p:nvPr>
        </p:nvGraphicFramePr>
        <p:xfrm>
          <a:off x="0" y="1313793"/>
          <a:ext cx="12192000" cy="554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81835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F1B0ABB-D353-4A95-9DF6-70644FC523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33483270"/>
              </p:ext>
            </p:extLst>
          </p:nvPr>
        </p:nvGraphicFramePr>
        <p:xfrm>
          <a:off x="0" y="1198179"/>
          <a:ext cx="12191999" cy="5659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716" y="200686"/>
            <a:ext cx="11908221" cy="53602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31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31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gjinekologjike</a:t>
            </a:r>
            <a:endParaRPr lang="en-US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274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CCA882EC-F18F-4BE2-8E47-7A040BD3D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72313021"/>
              </p:ext>
            </p:extLst>
          </p:nvPr>
        </p:nvGraphicFramePr>
        <p:xfrm>
          <a:off x="0" y="736714"/>
          <a:ext cx="12192000" cy="6121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mjekesor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&amp;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dermatologjik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99946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1870" y="990600"/>
            <a:ext cx="6799729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</a:t>
            </a:r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shËrbimeve</a:t>
            </a:r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00" y="3767697"/>
            <a:ext cx="3887041" cy="27272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86357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DF4C947E-811A-407A-8BD3-5B9BA6AAA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95747304"/>
              </p:ext>
            </p:extLst>
          </p:nvPr>
        </p:nvGraphicFramePr>
        <p:xfrm>
          <a:off x="0" y="914399"/>
          <a:ext cx="12192000" cy="572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poliklinikes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0040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mjekesor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sektorev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2C0167CD-FC18-4C1D-A827-700736651B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76399527"/>
              </p:ext>
            </p:extLst>
          </p:nvPr>
        </p:nvGraphicFramePr>
        <p:xfrm>
          <a:off x="86062" y="1366220"/>
          <a:ext cx="11693562" cy="541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785935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sektorve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A0F77A2-257D-4581-88FE-1751ACD04D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82369230"/>
              </p:ext>
            </p:extLst>
          </p:nvPr>
        </p:nvGraphicFramePr>
        <p:xfrm>
          <a:off x="387275" y="1463041"/>
          <a:ext cx="11424621" cy="508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615751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4C3EF844-DA4D-46CE-8EC3-426674BF7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7280939"/>
              </p:ext>
            </p:extLst>
          </p:nvPr>
        </p:nvGraphicFramePr>
        <p:xfrm>
          <a:off x="0" y="753034"/>
          <a:ext cx="12192000" cy="6104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76" y="0"/>
            <a:ext cx="11800645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9464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9A0AB9EB-98E8-4B87-850A-BAA8297EEE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9429461"/>
              </p:ext>
            </p:extLst>
          </p:nvPr>
        </p:nvGraphicFramePr>
        <p:xfrm>
          <a:off x="121024" y="1143000"/>
          <a:ext cx="1207097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9880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4954" y="0"/>
            <a:ext cx="9226475" cy="66697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cap="none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Rapotr</a:t>
            </a:r>
            <a:r>
              <a:rPr lang="en-US" sz="2400" b="1" i="1" cap="none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cap="none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vjetor</a:t>
            </a:r>
            <a:r>
              <a:rPr lang="en-US" sz="2400" b="1" i="1" cap="none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I </a:t>
            </a:r>
            <a:r>
              <a:rPr lang="en-US" sz="2400" b="1" i="1" cap="none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shËrbimeve</a:t>
            </a:r>
            <a:r>
              <a:rPr lang="en-US" sz="2400" b="1" i="1" cap="none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cap="none" dirty="0" err="1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shËndetËsore</a:t>
            </a:r>
            <a:r>
              <a:rPr lang="en-US" sz="2400" b="1" i="1" cap="none" dirty="0">
                <a:ln/>
                <a:solidFill>
                  <a:schemeClr val="tx2">
                    <a:lumMod val="50000"/>
                  </a:schemeClr>
                </a:solidFill>
                <a:latin typeface="Stencil" pitchFamily="82" charset="0"/>
              </a:rPr>
              <a:t> - 2016 </a:t>
            </a:r>
            <a:endParaRPr lang="en-US" sz="2400" b="1" cap="none" dirty="0">
              <a:ln/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2E76AF56-6C4D-4EF3-A97C-F67F753CEA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03921910"/>
              </p:ext>
            </p:extLst>
          </p:nvPr>
        </p:nvGraphicFramePr>
        <p:xfrm>
          <a:off x="0" y="568669"/>
          <a:ext cx="12192000" cy="615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84615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56453D6F-5E3A-4C75-AB06-0368D27EB7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6059953"/>
              </p:ext>
            </p:extLst>
          </p:nvPr>
        </p:nvGraphicFramePr>
        <p:xfrm>
          <a:off x="121024" y="874059"/>
          <a:ext cx="11914094" cy="598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544529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E590FB5C-3381-4353-9DC2-64AFD86826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63777378"/>
              </p:ext>
            </p:extLst>
          </p:nvPr>
        </p:nvGraphicFramePr>
        <p:xfrm>
          <a:off x="1" y="777766"/>
          <a:ext cx="12088906" cy="608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024" y="0"/>
            <a:ext cx="11787197" cy="5884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intervenimet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stomatologjike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10378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945" y="935422"/>
            <a:ext cx="8539655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36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endParaRPr lang="en-US" sz="36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29" y="2313511"/>
            <a:ext cx="2788004" cy="2788004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4514" y="214100"/>
            <a:ext cx="8232074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4E86AA9D-7B82-4AC8-8810-60B95A014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26833384"/>
              </p:ext>
            </p:extLst>
          </p:nvPr>
        </p:nvGraphicFramePr>
        <p:xfrm>
          <a:off x="1" y="887506"/>
          <a:ext cx="12192000" cy="597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29323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945" y="935422"/>
            <a:ext cx="853965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SEKTORIT </a:t>
            </a: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laboratorik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179" y="3550023"/>
            <a:ext cx="2650729" cy="1295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01" y="2636131"/>
            <a:ext cx="2110681" cy="2110681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94290"/>
            <a:ext cx="11908221" cy="29416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31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e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pacientËve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analiza</a:t>
            </a:r>
            <a:r>
              <a:rPr lang="en-US" sz="27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7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laboratorike</a:t>
            </a:r>
            <a:endParaRPr lang="en-US" sz="27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072585679"/>
              </p:ext>
            </p:extLst>
          </p:nvPr>
        </p:nvGraphicFramePr>
        <p:xfrm>
          <a:off x="0" y="1072055"/>
          <a:ext cx="12192000" cy="563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2CDD057C-B516-4B73-8A47-CA6A3E918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50757608"/>
              </p:ext>
            </p:extLst>
          </p:nvPr>
        </p:nvGraphicFramePr>
        <p:xfrm>
          <a:off x="0" y="1210235"/>
          <a:ext cx="12191999" cy="564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719847" y="207528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Analizat</a:t>
            </a:r>
            <a:r>
              <a:rPr lang="en-US" sz="2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laboratorike</a:t>
            </a:r>
            <a:r>
              <a:rPr lang="en-US" sz="2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(nr.760444)</a:t>
            </a:r>
            <a:endParaRPr lang="en-US" sz="24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1895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902115072"/>
              </p:ext>
            </p:extLst>
          </p:nvPr>
        </p:nvGraphicFramePr>
        <p:xfrm>
          <a:off x="129092" y="704193"/>
          <a:ext cx="12062907" cy="5998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719847" y="207528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Analizat</a:t>
            </a:r>
            <a:r>
              <a:rPr lang="en-US" sz="2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laboratorike</a:t>
            </a:r>
            <a:r>
              <a:rPr lang="en-US" sz="2400" b="1" i="1" dirty="0">
                <a:ln/>
                <a:solidFill>
                  <a:schemeClr val="accent5">
                    <a:lumMod val="50000"/>
                  </a:schemeClr>
                </a:solidFill>
                <a:latin typeface="Stencil" pitchFamily="82" charset="0"/>
              </a:rPr>
              <a:t>(nr.760444)</a:t>
            </a:r>
            <a:endParaRPr lang="en-US" sz="24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75758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1618259" cy="67235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              </a:t>
            </a:r>
            <a:r>
              <a:rPr lang="en-US" sz="2800" b="1" i="1" dirty="0" err="1">
                <a:ln/>
                <a:latin typeface="Stencil" pitchFamily="82" charset="0"/>
              </a:rPr>
              <a:t>Vlerat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patologjike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te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analizave</a:t>
            </a:r>
            <a:r>
              <a:rPr lang="en-US" sz="2800" b="1" i="1" dirty="0">
                <a:ln/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latin typeface="Stencil" pitchFamily="82" charset="0"/>
              </a:rPr>
              <a:t>laboratorike</a:t>
            </a:r>
            <a:endParaRPr lang="en-US" sz="2800" b="1" dirty="0">
              <a:ln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31228" y="767255"/>
          <a:ext cx="11666482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568974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85" y="1254902"/>
            <a:ext cx="6096000" cy="95410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i="1" dirty="0">
                <a:ln w="50800"/>
                <a:solidFill>
                  <a:srgbClr val="002060"/>
                </a:solidFill>
                <a:latin typeface="Stencil" pitchFamily="82" charset="0"/>
              </a:rPr>
              <a:t>RAPORTET E SEKTORIT DIAGNOSTIK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-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787" y="3528564"/>
            <a:ext cx="3040996" cy="26193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5303"/>
            <a:ext cx="12192000" cy="1000461"/>
          </a:xfrm>
          <a:noFill/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sq-AL" sz="1800" b="1" i="1" dirty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719847" y="207528"/>
            <a:ext cx="10515600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vite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3838934591"/>
              </p:ext>
            </p:extLst>
          </p:nvPr>
        </p:nvGraphicFramePr>
        <p:xfrm>
          <a:off x="0" y="1420008"/>
          <a:ext cx="12192000" cy="5437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237799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5247"/>
            <a:ext cx="10515600" cy="4247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Pacient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(nr.25747)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2718" y="805779"/>
            <a:ext cx="3320496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1.1%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pake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ekzaminime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diagnostike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RTG se ne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vitin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2015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54E4E1A6-23FE-4A45-85FA-E804E2889C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69071737"/>
              </p:ext>
            </p:extLst>
          </p:nvPr>
        </p:nvGraphicFramePr>
        <p:xfrm>
          <a:off x="283779" y="1692165"/>
          <a:ext cx="11655973" cy="4813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944443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723C8841-AF0F-4228-90EC-907AA5A43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94139419"/>
              </p:ext>
            </p:extLst>
          </p:nvPr>
        </p:nvGraphicFramePr>
        <p:xfrm>
          <a:off x="220716" y="1145628"/>
          <a:ext cx="11792607" cy="526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57503" y="317938"/>
            <a:ext cx="11667565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Mesatarja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ditore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e Nr. TË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pacienteve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ekzaminimeve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radiologjike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18487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924910"/>
          <a:ext cx="12002813" cy="5933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65247"/>
            <a:ext cx="10515600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Radiografit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(nr.25747)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987972"/>
          <a:ext cx="11981793" cy="587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38200" y="165247"/>
            <a:ext cx="10515600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Radiografit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Cambria" panose="02040503050406030204" pitchFamily="18" charset="0"/>
              </a:rPr>
              <a:t>Ë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ekzaminime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diagnostike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 -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Radiologjike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(nr.25747)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990600"/>
            <a:ext cx="85344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RAPORT I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shËrbimit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</a:p>
          <a:p>
            <a:pPr algn="ctr"/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shËndetit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publik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17" y="2813960"/>
            <a:ext cx="2442583" cy="24425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44602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648" y="0"/>
            <a:ext cx="9144000" cy="11430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I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imunizimit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pËr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2016 me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vaksin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. TË OBLIGUAR  SIPAS  SKEMËS  - </a:t>
            </a:r>
            <a:r>
              <a:rPr lang="en-US" sz="20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primovaksina</a:t>
            </a:r>
            <a:r>
              <a:rPr lang="en-US" sz="20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  <a:t/>
            </a:r>
            <a:br>
              <a:rPr lang="en-US" sz="2000" b="1" i="1" dirty="0">
                <a:ln/>
                <a:solidFill>
                  <a:schemeClr val="accent3"/>
                </a:solidFill>
                <a:latin typeface="Stencil" pitchFamily="82" charset="0"/>
              </a:rPr>
            </a:br>
            <a:endParaRPr lang="en-US" sz="2000" b="1" i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52140611"/>
              </p:ext>
            </p:extLst>
          </p:nvPr>
        </p:nvGraphicFramePr>
        <p:xfrm>
          <a:off x="13648" y="871369"/>
          <a:ext cx="12178351" cy="586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411540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="" xmlns:p14="http://schemas.microsoft.com/office/powerpoint/2010/main" val="1627032402"/>
              </p:ext>
            </p:extLst>
          </p:nvPr>
        </p:nvGraphicFramePr>
        <p:xfrm>
          <a:off x="0" y="981635"/>
          <a:ext cx="12192000" cy="5876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514599" y="152400"/>
            <a:ext cx="7866529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latin typeface="Stencil" pitchFamily="82" charset="0"/>
              </a:rPr>
              <a:t>TË  VAKSINUARIT ME VAKSINËN  E  GRIPIT SEZONAL </a:t>
            </a:r>
            <a:endParaRPr lang="en-US" sz="2400" b="1" dirty="0">
              <a:ln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05954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12775" y="781000"/>
            <a:ext cx="2123238" cy="708909"/>
            <a:chOff x="2400" y="1152"/>
            <a:chExt cx="1488" cy="672"/>
          </a:xfrm>
        </p:grpSpPr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2523" y="1253"/>
              <a:ext cx="1269" cy="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IPTR - 2578</a:t>
              </a:r>
            </a:p>
          </p:txBody>
        </p:sp>
        <p:sp>
          <p:nvSpPr>
            <p:cNvPr id="6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609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800" b="1" i="1" spc="0" dirty="0" err="1">
                <a:ln w="50800"/>
                <a:latin typeface="Stencil" pitchFamily="82" charset="0"/>
              </a:rPr>
              <a:t>Paraqitja</a:t>
            </a:r>
            <a:r>
              <a:rPr lang="en-US" sz="1800" b="1" i="1" spc="0" dirty="0">
                <a:ln w="50800"/>
                <a:latin typeface="Stencil" pitchFamily="82" charset="0"/>
              </a:rPr>
              <a:t> e </a:t>
            </a:r>
            <a:r>
              <a:rPr lang="en-US" sz="1800" b="1" i="1" spc="0" dirty="0" err="1">
                <a:ln w="50800"/>
                <a:latin typeface="Stencil" pitchFamily="82" charset="0"/>
              </a:rPr>
              <a:t>sËmundjeve</a:t>
            </a:r>
            <a:r>
              <a:rPr lang="en-US" sz="1800" b="1" i="1" spc="0" dirty="0">
                <a:ln w="50800"/>
                <a:latin typeface="Stencil" pitchFamily="82" charset="0"/>
              </a:rPr>
              <a:t> </a:t>
            </a:r>
            <a:r>
              <a:rPr lang="en-US" sz="1800" b="1" i="1" spc="0" dirty="0" err="1">
                <a:ln w="50800"/>
                <a:latin typeface="Stencil" pitchFamily="82" charset="0"/>
              </a:rPr>
              <a:t>ngjitËse</a:t>
            </a:r>
            <a:r>
              <a:rPr lang="en-US" sz="1800" b="1" i="1" spc="0" dirty="0">
                <a:ln w="50800"/>
                <a:latin typeface="Stencil" pitchFamily="82" charset="0"/>
              </a:rPr>
              <a:t>, </a:t>
            </a:r>
            <a:r>
              <a:rPr lang="en-US" sz="1800" b="1" i="1" spc="0" dirty="0" err="1">
                <a:ln w="50800"/>
                <a:latin typeface="Stencil" pitchFamily="82" charset="0"/>
              </a:rPr>
              <a:t>masovike</a:t>
            </a:r>
            <a:r>
              <a:rPr lang="en-US" sz="1800" b="1" i="1" spc="0" dirty="0">
                <a:ln w="50800"/>
                <a:latin typeface="Stencil" pitchFamily="82" charset="0"/>
              </a:rPr>
              <a:t>. </a:t>
            </a:r>
            <a:r>
              <a:rPr lang="en-US" sz="1800" b="1" i="1" spc="0" dirty="0" err="1">
                <a:ln w="50800"/>
                <a:latin typeface="Stencil" pitchFamily="82" charset="0"/>
              </a:rPr>
              <a:t>Dhe</a:t>
            </a:r>
            <a:r>
              <a:rPr lang="en-US" sz="1800" b="1" i="1" spc="0" dirty="0">
                <a:ln w="50800"/>
                <a:latin typeface="Stencil" pitchFamily="82" charset="0"/>
              </a:rPr>
              <a:t>  </a:t>
            </a:r>
            <a:r>
              <a:rPr lang="en-US" sz="1800" b="1" i="1" spc="0" dirty="0" err="1">
                <a:ln w="50800"/>
                <a:latin typeface="Stencil" pitchFamily="82" charset="0"/>
              </a:rPr>
              <a:t>sËm</a:t>
            </a:r>
            <a:r>
              <a:rPr lang="en-US" sz="1800" b="1" i="1" spc="0" dirty="0">
                <a:ln w="50800"/>
                <a:latin typeface="Stencil" pitchFamily="82" charset="0"/>
              </a:rPr>
              <a:t>.. </a:t>
            </a:r>
            <a:r>
              <a:rPr lang="en-US" sz="1800" b="1" i="1" spc="0" dirty="0" err="1">
                <a:ln w="50800"/>
                <a:latin typeface="Stencil" pitchFamily="82" charset="0"/>
              </a:rPr>
              <a:t>Majinje</a:t>
            </a:r>
            <a:r>
              <a:rPr lang="en-US" sz="1800" b="1" i="1" spc="0" dirty="0">
                <a:ln w="50800"/>
                <a:latin typeface="Stencil" pitchFamily="82" charset="0"/>
              </a:rPr>
              <a:t>  </a:t>
            </a:r>
            <a:br>
              <a:rPr lang="en-US" sz="1800" b="1" i="1" spc="0" dirty="0">
                <a:ln w="50800"/>
                <a:latin typeface="Stencil" pitchFamily="82" charset="0"/>
              </a:rPr>
            </a:br>
            <a:r>
              <a:rPr lang="en-US" sz="1800" b="1" i="1" spc="0" dirty="0">
                <a:ln w="50800"/>
                <a:latin typeface="Stencil" pitchFamily="82" charset="0"/>
              </a:rPr>
              <a:t>   </a:t>
            </a:r>
            <a:r>
              <a:rPr lang="en-US" sz="1800" b="1" i="1" spc="0" dirty="0" err="1">
                <a:ln w="50800"/>
                <a:latin typeface="Stencil" pitchFamily="82" charset="0"/>
              </a:rPr>
              <a:t>qkmf</a:t>
            </a:r>
            <a:r>
              <a:rPr lang="en-US" sz="1800" b="1" i="1" spc="0" dirty="0">
                <a:ln w="50800"/>
                <a:latin typeface="Stencil" pitchFamily="82" charset="0"/>
              </a:rPr>
              <a:t> – </a:t>
            </a:r>
            <a:r>
              <a:rPr lang="en-US" sz="1800" b="1" i="1" spc="0" dirty="0" err="1">
                <a:ln w="50800"/>
                <a:latin typeface="Stencil" pitchFamily="82" charset="0"/>
              </a:rPr>
              <a:t>prishtinË</a:t>
            </a:r>
            <a:r>
              <a:rPr lang="en-US" sz="1800" b="1" i="1" spc="0" dirty="0">
                <a:ln w="50800"/>
                <a:latin typeface="Stencil" pitchFamily="82" charset="0"/>
              </a:rPr>
              <a:t> 2016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6483" y="1535183"/>
            <a:ext cx="2765468" cy="746698"/>
            <a:chOff x="1989" y="1125"/>
            <a:chExt cx="1951" cy="699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1989" y="1125"/>
              <a:ext cx="1951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>
                  <a:ln/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sz="2000" b="1" dirty="0" err="1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Diaret</a:t>
              </a:r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akute</a:t>
              </a:r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-14462</a:t>
              </a:r>
            </a:p>
          </p:txBody>
        </p:sp>
        <p:sp>
          <p:nvSpPr>
            <p:cNvPr id="10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023342" y="2335443"/>
            <a:ext cx="2362379" cy="784027"/>
            <a:chOff x="2303" y="1152"/>
            <a:chExt cx="1585" cy="672"/>
          </a:xfrm>
        </p:grpSpPr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2303" y="1253"/>
              <a:ext cx="1585" cy="3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 err="1">
                  <a:ln/>
                  <a:latin typeface="Arial Black" pitchFamily="34" charset="0"/>
                </a:rPr>
                <a:t>Varicela</a:t>
              </a:r>
              <a:r>
                <a:rPr lang="en-US" sz="2000" b="1" dirty="0">
                  <a:ln/>
                  <a:latin typeface="Arial Black" pitchFamily="34" charset="0"/>
                </a:rPr>
                <a:t> -1475</a:t>
              </a:r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57892" y="3173032"/>
            <a:ext cx="2975584" cy="800301"/>
            <a:chOff x="2132" y="1152"/>
            <a:chExt cx="2109" cy="672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132" y="1179"/>
              <a:ext cx="210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 err="1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Dyshim</a:t>
              </a:r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ne </a:t>
              </a:r>
              <a:r>
                <a:rPr lang="en-US" sz="2000" b="1" dirty="0" err="1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influenc</a:t>
              </a:r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(ILI) -21061 </a:t>
              </a: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2204" y="1152"/>
              <a:ext cx="1766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399878" y="3280924"/>
            <a:ext cx="2478633" cy="869377"/>
            <a:chOff x="2297" y="1152"/>
            <a:chExt cx="1793" cy="769"/>
          </a:xfrm>
        </p:grpSpPr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297" y="1295"/>
              <a:ext cx="1793" cy="6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Parotiti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epidemik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24</a:t>
              </a: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735597" y="3008099"/>
            <a:ext cx="2152424" cy="995273"/>
            <a:chOff x="2279" y="1253"/>
            <a:chExt cx="1754" cy="802"/>
          </a:xfrm>
        </p:grpSpPr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2303" y="1253"/>
              <a:ext cx="1585" cy="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e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verdhzese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ac. 5 </a:t>
              </a:r>
            </a:p>
          </p:txBody>
        </p:sp>
        <p:sp>
          <p:nvSpPr>
            <p:cNvPr id="22" name="AutoShape 16"/>
            <p:cNvSpPr>
              <a:spLocks noChangeArrowheads="1"/>
            </p:cNvSpPr>
            <p:nvPr/>
          </p:nvSpPr>
          <p:spPr bwMode="auto">
            <a:xfrm>
              <a:off x="2279" y="1413"/>
              <a:ext cx="1754" cy="64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7573384" y="2415373"/>
            <a:ext cx="2511903" cy="715102"/>
            <a:chOff x="2303" y="1152"/>
            <a:chExt cx="1585" cy="672"/>
          </a:xfrm>
        </p:grpSpPr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2303" y="1253"/>
              <a:ext cx="1585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Herpes Zoster 1</a:t>
              </a:r>
            </a:p>
          </p:txBody>
        </p:sp>
        <p:sp>
          <p:nvSpPr>
            <p:cNvPr id="28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8264182" y="1717431"/>
            <a:ext cx="2321343" cy="606749"/>
            <a:chOff x="2303" y="1152"/>
            <a:chExt cx="1585" cy="672"/>
          </a:xfrm>
        </p:grpSpPr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2303" y="1253"/>
              <a:ext cx="1585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SST -18</a:t>
              </a: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7357242" y="925552"/>
            <a:ext cx="3623594" cy="815115"/>
            <a:chOff x="2303" y="1152"/>
            <a:chExt cx="1585" cy="764"/>
          </a:xfrm>
        </p:grpSpPr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2303" y="1253"/>
              <a:ext cx="1585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 err="1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Prishtina</a:t>
              </a:r>
              <a:r>
                <a:rPr lang="en-US" sz="2000" b="1" dirty="0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pa </a:t>
              </a:r>
              <a:r>
                <a:rPr lang="en-US" sz="2000" b="1" dirty="0" err="1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regjion</a:t>
              </a:r>
              <a:r>
                <a:rPr lang="en-US" sz="2000" b="1" dirty="0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TBC- 168</a:t>
              </a:r>
            </a:p>
            <a:p>
              <a:pPr algn="ctr"/>
              <a:r>
                <a:rPr lang="en-US" sz="2000" b="1" dirty="0" err="1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Prishtina</a:t>
              </a:r>
              <a:r>
                <a:rPr lang="en-US" sz="2000" b="1" dirty="0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me </a:t>
              </a:r>
              <a:r>
                <a:rPr lang="en-US" sz="2000" b="1" dirty="0" err="1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regjion</a:t>
              </a:r>
              <a:r>
                <a:rPr lang="en-US" sz="2000" b="1" dirty="0" smtClean="0">
                  <a:ln/>
                  <a:latin typeface="Times New Roman" panose="02020603050405020304" pitchFamily="18" charset="0"/>
                  <a:cs typeface="Times New Roman" panose="02020603050405020304" pitchFamily="18" charset="0"/>
                </a:rPr>
                <a:t> TBC -274</a:t>
              </a:r>
              <a:endParaRPr lang="en-US" sz="20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4325778" y="955273"/>
            <a:ext cx="2422526" cy="1092201"/>
            <a:chOff x="2400" y="1152"/>
            <a:chExt cx="1526" cy="688"/>
          </a:xfrm>
        </p:grpSpPr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2423" y="1200"/>
              <a:ext cx="150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2000" b="1" dirty="0">
                  <a:ln/>
                  <a:solidFill>
                    <a:srgbClr val="FF0000"/>
                  </a:solidFill>
                  <a:latin typeface="Arial Black" pitchFamily="34" charset="0"/>
                </a:rPr>
                <a:t>SËMUNDJET NGJITËSE 39628</a:t>
              </a:r>
            </a:p>
          </p:txBody>
        </p:sp>
        <p:sp>
          <p:nvSpPr>
            <p:cNvPr id="50" name="AutoShape 16"/>
            <p:cNvSpPr>
              <a:spLocks noChangeArrowheads="1"/>
            </p:cNvSpPr>
            <p:nvPr/>
          </p:nvSpPr>
          <p:spPr bwMode="auto">
            <a:xfrm>
              <a:off x="2400" y="1152"/>
              <a:ext cx="1488" cy="672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AutoShape 18"/>
          <p:cNvSpPr>
            <a:spLocks noChangeArrowheads="1"/>
          </p:cNvSpPr>
          <p:nvPr/>
        </p:nvSpPr>
        <p:spPr bwMode="auto">
          <a:xfrm>
            <a:off x="7723087" y="4293257"/>
            <a:ext cx="2362200" cy="1134368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AutoShape 14"/>
          <p:cNvSpPr>
            <a:spLocks noChangeArrowheads="1"/>
          </p:cNvSpPr>
          <p:nvPr/>
        </p:nvSpPr>
        <p:spPr bwMode="auto">
          <a:xfrm>
            <a:off x="2275211" y="4259331"/>
            <a:ext cx="2362200" cy="1168294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2639486" y="4288912"/>
            <a:ext cx="187682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SËMUNDJET KRONIKE</a:t>
            </a:r>
          </a:p>
          <a:p>
            <a:pPr algn="ctr"/>
            <a:r>
              <a:rPr lang="en-US" sz="20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2116</a:t>
            </a:r>
          </a:p>
          <a:p>
            <a:pPr algn="ctr"/>
            <a:endParaRPr lang="en-US" sz="1600" b="1" dirty="0">
              <a:ln/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8032840" y="4390985"/>
            <a:ext cx="196249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SËMUNDJET MALINJE    366</a:t>
            </a:r>
          </a:p>
        </p:txBody>
      </p:sp>
    </p:spTree>
    <p:extLst>
      <p:ext uri="{BB962C8B-B14F-4D97-AF65-F5344CB8AC3E}">
        <p14:creationId xmlns="" xmlns:p14="http://schemas.microsoft.com/office/powerpoint/2010/main" val="22749962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27740" y="0"/>
            <a:ext cx="7886700" cy="68580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MORBIDITETI SIPAS KNS 10  -QKMF ,PRISHTINE 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89186" y="704192"/>
          <a:ext cx="11424744" cy="592783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0985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913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48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J 00--J 99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Sëmundjet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sist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org.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të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fryëmarrjes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198 826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I 00-I 99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qarkullimit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gjakut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69 687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 00-N 99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urino-gjenital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48 471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A00-B99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ngjitëse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parazitare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40 854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5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 00-M 99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sist.osteomuskular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ind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lidhor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39 085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0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S-00-T-98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Helmimet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pasojat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vepr.të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faktorve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të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jashtem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33 181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L 00-L 90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lëkures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ind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nënlëkuror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30 165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K 00-K 93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sistemit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digjestiv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27 791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50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E00-E90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gjend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me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tajim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të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brend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ushqyshmerise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metab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24 421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62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 D50-D89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gjakut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org.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hemopoetike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çrregullimet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imunitetit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15 228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 H00-H59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syrit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adnekseve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syrit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15 920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H60-H95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Sëm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e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veshit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dhe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të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procesusit</a:t>
                      </a:r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mastoid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12 735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88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C 00-D48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Tumorët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4221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5216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7666A5BC-F402-4F3F-B4C4-0FB320C495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3489185"/>
              </p:ext>
            </p:extLst>
          </p:nvPr>
        </p:nvGraphicFramePr>
        <p:xfrm>
          <a:off x="0" y="763792"/>
          <a:ext cx="12192000" cy="609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72509" y="159024"/>
            <a:ext cx="10704787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SËmurjet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malinje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(nr 366)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800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809135A7-051A-4757-A076-6572E4C42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215456"/>
              </p:ext>
            </p:extLst>
          </p:nvPr>
        </p:nvGraphicFramePr>
        <p:xfrm>
          <a:off x="294291" y="693683"/>
          <a:ext cx="11897709" cy="60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" y="168310"/>
            <a:ext cx="12191999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mjekËsore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NË </a:t>
            </a:r>
            <a:r>
              <a:rPr lang="en-US" sz="24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2400" b="1" i="1" dirty="0">
                <a:ln/>
                <a:solidFill>
                  <a:srgbClr val="002060"/>
                </a:solidFill>
                <a:latin typeface="Stencil" pitchFamily="82" charset="0"/>
              </a:rPr>
              <a:t> -2016</a:t>
            </a:r>
            <a:endParaRPr lang="en-US" sz="2400" b="1" dirty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45437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2509" y="159024"/>
            <a:ext cx="10704787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Raport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Mortaliteti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-QKMF, PRISHTINË –2016           (129/M-64, F -65)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0716" y="683172"/>
          <a:ext cx="11971284" cy="617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667210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04193" y="1229710"/>
          <a:ext cx="9858704" cy="540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72509" y="159024"/>
            <a:ext cx="10704787" cy="48736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Mortaliteti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–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sipas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4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grupmoshave</a:t>
            </a:r>
            <a:r>
              <a:rPr lang="en-US" sz="24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QKMF, PRISHTINË –2016           (129/M-64, F -65)</a:t>
            </a:r>
            <a:endParaRPr lang="en-US" sz="2400" b="1" dirty="0">
              <a:ln/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0207" y="129092"/>
            <a:ext cx="11414234" cy="108652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pËrqindja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e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fËmijËve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( 0-2&amp;2-5 v.)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matur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standardeve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obsh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/>
            </a:r>
            <a:b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</a:b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qkmf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– </a:t>
            </a:r>
            <a:r>
              <a:rPr lang="en-US" sz="20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prishtinË</a:t>
            </a:r>
            <a:r>
              <a:rPr lang="en-US" sz="2000" b="1" i="1" dirty="0">
                <a:ln/>
                <a:solidFill>
                  <a:srgbClr val="002060"/>
                </a:solidFill>
                <a:latin typeface="Stencil" pitchFamily="82" charset="0"/>
              </a:rPr>
              <a:t>  2016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10245799-A842-4782-B5F3-98A6E24A60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88015129"/>
              </p:ext>
            </p:extLst>
          </p:nvPr>
        </p:nvGraphicFramePr>
        <p:xfrm>
          <a:off x="505609" y="1065007"/>
          <a:ext cx="11166438" cy="5550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517077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0167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i="1" dirty="0" err="1">
                <a:ln/>
                <a:latin typeface="Stencil" pitchFamily="82" charset="0"/>
              </a:rPr>
              <a:t>Vlerat</a:t>
            </a:r>
            <a:r>
              <a:rPr lang="en-US" sz="2000" b="1" i="1" dirty="0">
                <a:ln/>
                <a:latin typeface="Stencil" pitchFamily="82" charset="0"/>
              </a:rPr>
              <a:t> e </a:t>
            </a:r>
            <a:r>
              <a:rPr lang="en-US" sz="2000" b="1" i="1" dirty="0" err="1">
                <a:ln/>
                <a:latin typeface="Stencil" pitchFamily="82" charset="0"/>
              </a:rPr>
              <a:t>arritura</a:t>
            </a:r>
            <a:r>
              <a:rPr lang="en-US" sz="2000" b="1" i="1" dirty="0">
                <a:ln/>
                <a:latin typeface="Stencil" pitchFamily="82" charset="0"/>
              </a:rPr>
              <a:t> pas  </a:t>
            </a:r>
            <a:r>
              <a:rPr lang="en-US" sz="2000" b="1" i="1" dirty="0" err="1">
                <a:ln/>
                <a:latin typeface="Stencil" pitchFamily="82" charset="0"/>
              </a:rPr>
              <a:t>fËmijËve</a:t>
            </a:r>
            <a:r>
              <a:rPr lang="en-US" sz="2000" b="1" i="1" dirty="0">
                <a:ln/>
                <a:latin typeface="Stencil" pitchFamily="82" charset="0"/>
              </a:rPr>
              <a:t>  ( 0-2&amp;2-5 v.)</a:t>
            </a:r>
            <a:r>
              <a:rPr lang="en-US" sz="2000" b="1" i="1" dirty="0" err="1">
                <a:ln/>
                <a:latin typeface="Stencil" pitchFamily="82" charset="0"/>
              </a:rPr>
              <a:t>të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matur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sipas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standardeve</a:t>
            </a:r>
            <a:r>
              <a:rPr lang="en-US" sz="2000" b="1" i="1" dirty="0">
                <a:ln/>
                <a:latin typeface="Stencil" pitchFamily="82" charset="0"/>
              </a:rPr>
              <a:t>  </a:t>
            </a:r>
            <a:r>
              <a:rPr lang="en-US" sz="2000" b="1" i="1" dirty="0" err="1">
                <a:ln/>
                <a:latin typeface="Stencil" pitchFamily="82" charset="0"/>
              </a:rPr>
              <a:t>tË</a:t>
            </a:r>
            <a:r>
              <a:rPr lang="en-US" sz="2000" b="1" i="1" dirty="0">
                <a:ln/>
                <a:latin typeface="Stencil" pitchFamily="82" charset="0"/>
              </a:rPr>
              <a:t> </a:t>
            </a:r>
            <a:r>
              <a:rPr lang="en-US" sz="2000" b="1" i="1" dirty="0" err="1">
                <a:ln/>
                <a:latin typeface="Stencil" pitchFamily="82" charset="0"/>
              </a:rPr>
              <a:t>obsh</a:t>
            </a:r>
            <a:r>
              <a:rPr lang="en-US" sz="2000" b="1" i="1" dirty="0">
                <a:ln/>
                <a:latin typeface="Stencil" pitchFamily="82" charset="0"/>
              </a:rPr>
              <a:t>   </a:t>
            </a:r>
            <a:r>
              <a:rPr lang="en-US" sz="2000" b="1" i="1" dirty="0" err="1">
                <a:ln/>
                <a:latin typeface="Stencil" pitchFamily="82" charset="0"/>
              </a:rPr>
              <a:t>qkmf</a:t>
            </a:r>
            <a:r>
              <a:rPr lang="en-US" sz="2000" b="1" i="1" dirty="0">
                <a:ln/>
                <a:latin typeface="Stencil" pitchFamily="82" charset="0"/>
              </a:rPr>
              <a:t> – </a:t>
            </a:r>
            <a:r>
              <a:rPr lang="en-US" sz="2000" b="1" i="1" dirty="0" err="1">
                <a:ln/>
                <a:latin typeface="Stencil" pitchFamily="82" charset="0"/>
              </a:rPr>
              <a:t>prishtinË</a:t>
            </a:r>
            <a:r>
              <a:rPr lang="en-US" sz="2000" b="1" i="1" dirty="0">
                <a:ln/>
                <a:latin typeface="Stencil" pitchFamily="82" charset="0"/>
              </a:rPr>
              <a:t>  2016</a:t>
            </a:r>
            <a:endParaRPr lang="en-US" sz="2000" b="1" dirty="0">
              <a:ln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="" xmlns:p14="http://schemas.microsoft.com/office/powerpoint/2010/main" val="3148508113"/>
              </p:ext>
            </p:extLst>
          </p:nvPr>
        </p:nvGraphicFramePr>
        <p:xfrm>
          <a:off x="3229984" y="1531171"/>
          <a:ext cx="548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982624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91711" y="2681507"/>
            <a:ext cx="8229600" cy="4873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i="1" dirty="0" err="1">
                <a:ln/>
                <a:latin typeface="Stencil" pitchFamily="82" charset="0"/>
              </a:rPr>
              <a:t>Raport</a:t>
            </a:r>
            <a:r>
              <a:rPr lang="en-US" sz="3600" b="1" i="1" dirty="0">
                <a:ln/>
                <a:latin typeface="Stencil" pitchFamily="82" charset="0"/>
              </a:rPr>
              <a:t>  I </a:t>
            </a:r>
            <a:r>
              <a:rPr lang="en-US" sz="3600" b="1" i="1" dirty="0" err="1">
                <a:ln/>
                <a:latin typeface="Stencil" pitchFamily="82" charset="0"/>
              </a:rPr>
              <a:t>barnatorës</a:t>
            </a:r>
            <a:r>
              <a:rPr lang="en-US" sz="3600" b="1" i="1" dirty="0">
                <a:ln/>
                <a:latin typeface="Stencil" pitchFamily="82" charset="0"/>
              </a:rPr>
              <a:t> </a:t>
            </a:r>
            <a:r>
              <a:rPr lang="en-US" sz="3600" b="1" i="1" dirty="0" err="1">
                <a:ln/>
                <a:latin typeface="Stencil" pitchFamily="82" charset="0"/>
              </a:rPr>
              <a:t>qendrore</a:t>
            </a:r>
            <a:endParaRPr lang="en-US" sz="3600" b="1" dirty="0">
              <a:ln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94" y="3544346"/>
            <a:ext cx="2503842" cy="25038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76807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060027" y="1397877"/>
          <a:ext cx="8902263" cy="5460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63160" y="748862"/>
            <a:ext cx="7886700" cy="68580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SHËRBIMET E OFRUARA NË BARNATOREN QENDRORE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63463" y="402020"/>
            <a:ext cx="7886700" cy="68580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i="1" dirty="0">
                <a:ln/>
                <a:solidFill>
                  <a:sysClr val="windowText" lastClr="000000"/>
                </a:solidFill>
                <a:latin typeface="Cambria" panose="02040503050406030204" pitchFamily="18" charset="0"/>
              </a:rPr>
              <a:t>SHËRBIMET E OFRUARA NË BARNATOREN QENDRORE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847396259"/>
              </p:ext>
            </p:extLst>
          </p:nvPr>
        </p:nvGraphicFramePr>
        <p:xfrm>
          <a:off x="0" y="1135118"/>
          <a:ext cx="12191999" cy="5722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51529" y="2043953"/>
            <a:ext cx="8069781" cy="112491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Ju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faliminderit</a:t>
            </a:r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pËr</a:t>
            </a:r>
            <a:r>
              <a:rPr lang="en-US" sz="4000" b="1" i="1" dirty="0">
                <a:ln/>
                <a:solidFill>
                  <a:schemeClr val="bg1"/>
                </a:solidFill>
                <a:latin typeface="Stencil" pitchFamily="82" charset="0"/>
              </a:rPr>
              <a:t> </a:t>
            </a:r>
            <a:r>
              <a:rPr lang="en-US" sz="4000" b="1" i="1" dirty="0" err="1">
                <a:ln/>
                <a:solidFill>
                  <a:schemeClr val="bg1"/>
                </a:solidFill>
                <a:latin typeface="Stencil" pitchFamily="82" charset="0"/>
              </a:rPr>
              <a:t>vËmendje</a:t>
            </a:r>
            <a:endParaRPr lang="en-US" sz="4000" b="1" dirty="0">
              <a:ln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318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69" y="133897"/>
            <a:ext cx="10515600" cy="601827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RAPORT  </a:t>
            </a:r>
            <a:r>
              <a:rPr lang="en-US" sz="28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krahasues</a:t>
            </a:r>
            <a:r>
              <a:rPr lang="en-US" sz="28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I   </a:t>
            </a:r>
            <a:r>
              <a:rPr lang="en-US" sz="28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Vizitave</a:t>
            </a:r>
            <a:r>
              <a:rPr lang="en-US" sz="28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ysClr val="windowText" lastClr="000000"/>
                </a:solidFill>
                <a:latin typeface="Stencil" pitchFamily="82" charset="0"/>
              </a:rPr>
              <a:t>mjekËsiore</a:t>
            </a:r>
            <a:r>
              <a:rPr lang="en-US" sz="2800" b="1" i="1" dirty="0">
                <a:ln/>
                <a:solidFill>
                  <a:sysClr val="windowText" lastClr="000000"/>
                </a:solidFill>
                <a:latin typeface="Stencil" pitchFamily="82" charset="0"/>
              </a:rPr>
              <a:t>  (%)                                                 2015 - 2016</a:t>
            </a:r>
            <a:endParaRPr lang="en-US" sz="2800" b="1" dirty="0">
              <a:ln/>
              <a:solidFill>
                <a:sysClr val="windowText" lastClr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9699" y="880805"/>
            <a:ext cx="4863508" cy="708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400" b="1" dirty="0">
              <a:ln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433947844"/>
              </p:ext>
            </p:extLst>
          </p:nvPr>
        </p:nvGraphicFramePr>
        <p:xfrm>
          <a:off x="0" y="957432"/>
          <a:ext cx="12192000" cy="601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035" y="136634"/>
            <a:ext cx="10600765" cy="495487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Mesatarja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ditore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e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vizitave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mjekËsor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sipas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qendrave</a:t>
            </a:r>
            <a:endParaRPr lang="en-US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0D6D5D3A-0697-4BE8-A45B-99F6C215FC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35580293"/>
              </p:ext>
            </p:extLst>
          </p:nvPr>
        </p:nvGraphicFramePr>
        <p:xfrm>
          <a:off x="1" y="860612"/>
          <a:ext cx="12102352" cy="599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3035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3200" b="1" i="1" dirty="0">
                <a:ln/>
                <a:solidFill>
                  <a:schemeClr val="accent3"/>
                </a:solidFill>
                <a:latin typeface="Stencil" pitchFamily="82" charset="0"/>
              </a:rPr>
              <a:t>           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Vizitat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mjekËsiore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nË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amf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tË</a:t>
            </a:r>
            <a:r>
              <a:rPr lang="en-US" sz="2800" b="1" i="1" dirty="0">
                <a:ln/>
                <a:solidFill>
                  <a:srgbClr val="002060"/>
                </a:solidFill>
                <a:latin typeface="Stencil" pitchFamily="82" charset="0"/>
              </a:rPr>
              <a:t> </a:t>
            </a:r>
            <a:r>
              <a:rPr lang="en-US" sz="2800" b="1" i="1" dirty="0" err="1">
                <a:ln/>
                <a:solidFill>
                  <a:srgbClr val="002060"/>
                </a:solidFill>
                <a:latin typeface="Stencil" pitchFamily="82" charset="0"/>
              </a:rPr>
              <a:t>fshatËrave</a:t>
            </a:r>
            <a:endParaRPr lang="sq-AL" sz="2800" b="1" dirty="0">
              <a:ln/>
              <a:solidFill>
                <a:srgbClr val="00206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4867793C-7825-4D8A-8B58-8117BA6CAB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06699010"/>
              </p:ext>
            </p:extLst>
          </p:nvPr>
        </p:nvGraphicFramePr>
        <p:xfrm>
          <a:off x="0" y="753035"/>
          <a:ext cx="12192000" cy="6104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3509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4057</TotalTime>
  <Words>1206</Words>
  <Application>Microsoft Office PowerPoint</Application>
  <PresentationFormat>Custom</PresentationFormat>
  <Paragraphs>419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Office Theme</vt:lpstr>
      <vt:lpstr> RAPORT  vjetor I shËrbimeve   shËndetsiore -2016 </vt:lpstr>
      <vt:lpstr>Slide 2</vt:lpstr>
      <vt:lpstr>Slide 3</vt:lpstr>
      <vt:lpstr>Rapotr vjetor I shËrbimeve shËndetËsore - 2016 </vt:lpstr>
      <vt:lpstr>    </vt:lpstr>
      <vt:lpstr>Slide 6</vt:lpstr>
      <vt:lpstr>RAPORT  krahasues I   Vizitave mjekËsiore  (%)                                                 2015 - 2016</vt:lpstr>
      <vt:lpstr>Mesatarja  ditore  e  vizitave  mjekËsor sipas qendrave</vt:lpstr>
      <vt:lpstr>             Vizitat mjekËsiore nË  amf  tË fshatËrave</vt:lpstr>
      <vt:lpstr> raport krahasues I viz.mjek. nË  amf  tË fshatËrave (%)</vt:lpstr>
      <vt:lpstr>Slide 11</vt:lpstr>
      <vt:lpstr> PARTICIPIMI nË pËrqindje-(%) </vt:lpstr>
      <vt:lpstr>Slide 13</vt:lpstr>
      <vt:lpstr> REFERIMET JASHT  KUJDESIT PARËSOR shËndetËsore (19%) </vt:lpstr>
      <vt:lpstr> REFERIMET  e pacientËve nË  emergjencË (1.1%) </vt:lpstr>
      <vt:lpstr>Numri  I kartelave  shËndetËsor tË hapura (nr. 22625)</vt:lpstr>
      <vt:lpstr>Vizitat  mjekËsore  sipas  grupmoshave </vt:lpstr>
      <vt:lpstr>Vizitat mjekËsore sipas  vendbanimit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 mesatarja ditore e viz. mjek. shËrbimin  specialistik</vt:lpstr>
      <vt:lpstr> vizitat mjekËsor tË shËrbimit  pediatrik</vt:lpstr>
      <vt:lpstr> mesatarja ditore e viz. mjek. Te pediatri</vt:lpstr>
      <vt:lpstr> vizitat  mjekËsor tË shËrbimit  gjinekologjike</vt:lpstr>
      <vt:lpstr> vizitat mjekesor &amp; mesatarja ditore e shËrbimit  dermatologjik</vt:lpstr>
      <vt:lpstr>Slide 34</vt:lpstr>
      <vt:lpstr> vizitat stomatologjike  tË  poliklinikes stomatologjike</vt:lpstr>
      <vt:lpstr> vizitat mjekesor  stomatologjike sipas sektorev</vt:lpstr>
      <vt:lpstr> vizitat stomatologjike  sipas sektorve</vt:lpstr>
      <vt:lpstr> shËrbimet -intervenimet stomatologjike</vt:lpstr>
      <vt:lpstr> shËrbimet -intervenimet stomatologjike</vt:lpstr>
      <vt:lpstr> shËrbimet -intervenimet stomatologjike</vt:lpstr>
      <vt:lpstr> shËrbimet -intervenimet stomatologjike</vt:lpstr>
      <vt:lpstr>Slide 42</vt:lpstr>
      <vt:lpstr>Slide 43</vt:lpstr>
      <vt:lpstr>Slide 44</vt:lpstr>
      <vt:lpstr> mesatarja ditore e  e pacientËve  pËr analiza  laboratorike</vt:lpstr>
      <vt:lpstr>Analizat laboratorike(nr.760444)</vt:lpstr>
      <vt:lpstr>Analizat laboratorike(nr.760444)</vt:lpstr>
      <vt:lpstr>                           Vlerat patologjike te analizave laboratorike</vt:lpstr>
      <vt:lpstr>Slide 49</vt:lpstr>
      <vt:lpstr>Pacient  pËr  ekzaminime  diagnostike  -Radiologjike (nr.25747)</vt:lpstr>
      <vt:lpstr>Slide 51</vt:lpstr>
      <vt:lpstr>Radiografit pËr  ekzaminime  diagnostike  -Radiologjike (nr.25747)</vt:lpstr>
      <vt:lpstr>Radiografit pËr  ekzaminime  diagnostike  -Radiologjike (nr.25747)</vt:lpstr>
      <vt:lpstr>Slide 54</vt:lpstr>
      <vt:lpstr>RAPORT I imunizimit  pËr  2016 me vaksin. TË OBLIGUAR  SIPAS  SKEMËS  - primovaksina   </vt:lpstr>
      <vt:lpstr>Slide 56</vt:lpstr>
      <vt:lpstr>Paraqitja e sËmundjeve ngjitËse, masovike. Dhe  sËm.. Majinje      qkmf – prishtinË 2016</vt:lpstr>
      <vt:lpstr>MORBIDITETI SIPAS KNS 10  -QKMF ,PRISHTINE 2016</vt:lpstr>
      <vt:lpstr>SËmurjet malinje (nr 366)</vt:lpstr>
      <vt:lpstr>Raport  Mortaliteti -QKMF, PRISHTINË –2016           (129/M-64, F -65)</vt:lpstr>
      <vt:lpstr>Mortaliteti – sipas grupmoshave QKMF, PRISHTINË –2016           (129/M-64, F -65)</vt:lpstr>
      <vt:lpstr>pËrqindja e fËmijËve  ( 0-2&amp;2-5 v.)të matur sipas standardeve  tË obsh    qkmf – prishtinË  2016</vt:lpstr>
      <vt:lpstr>Vlerat e arritura pas  fËmijËve  ( 0-2&amp;2-5 v.)të matur sipas standardeve  tË obsh   qkmf – prishtinË  2016</vt:lpstr>
      <vt:lpstr>Raport  I barnatorës qendrore</vt:lpstr>
      <vt:lpstr>SHËRBIMET E OFRUARA NË BARNATOREN QENDRORE</vt:lpstr>
      <vt:lpstr>SHËRBIMET E OFRUARA NË BARNATOREN QENDRORE</vt:lpstr>
      <vt:lpstr>Ju faliminderit pËr vËmendje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Teuta</dc:creator>
  <cp:lastModifiedBy>PC</cp:lastModifiedBy>
  <cp:revision>290</cp:revision>
  <dcterms:created xsi:type="dcterms:W3CDTF">2016-03-03T20:10:49Z</dcterms:created>
  <dcterms:modified xsi:type="dcterms:W3CDTF">2017-02-27T06:17:13Z</dcterms:modified>
</cp:coreProperties>
</file>