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5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6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2.xml" ContentType="application/vnd.openxmlformats-officedocument.presentationml.notesSlide+xml"/>
  <Override PartName="/ppt/charts/chart17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8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9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0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1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2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3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4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7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8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9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30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31.xml" ContentType="application/vnd.openxmlformats-officedocument.drawingml.chart+xml"/>
  <Override PartName="/ppt/drawings/drawing1.xml" ContentType="application/vnd.openxmlformats-officedocument.drawingml.chartshapes+xml"/>
  <Override PartName="/ppt/charts/chart32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33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34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8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9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40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43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44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47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48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9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313" r:id="rId2"/>
    <p:sldId id="380" r:id="rId3"/>
    <p:sldId id="314" r:id="rId4"/>
    <p:sldId id="361" r:id="rId5"/>
    <p:sldId id="352" r:id="rId6"/>
    <p:sldId id="277" r:id="rId7"/>
    <p:sldId id="355" r:id="rId8"/>
    <p:sldId id="273" r:id="rId9"/>
    <p:sldId id="367" r:id="rId10"/>
    <p:sldId id="274" r:id="rId11"/>
    <p:sldId id="278" r:id="rId12"/>
    <p:sldId id="310" r:id="rId13"/>
    <p:sldId id="320" r:id="rId14"/>
    <p:sldId id="311" r:id="rId15"/>
    <p:sldId id="333" r:id="rId16"/>
    <p:sldId id="292" r:id="rId17"/>
    <p:sldId id="283" r:id="rId18"/>
    <p:sldId id="362" r:id="rId19"/>
    <p:sldId id="358" r:id="rId20"/>
    <p:sldId id="285" r:id="rId21"/>
    <p:sldId id="342" r:id="rId22"/>
    <p:sldId id="347" r:id="rId23"/>
    <p:sldId id="345" r:id="rId24"/>
    <p:sldId id="317" r:id="rId25"/>
    <p:sldId id="266" r:id="rId26"/>
    <p:sldId id="270" r:id="rId27"/>
    <p:sldId id="268" r:id="rId28"/>
    <p:sldId id="269" r:id="rId29"/>
    <p:sldId id="348" r:id="rId30"/>
    <p:sldId id="349" r:id="rId31"/>
    <p:sldId id="318" r:id="rId32"/>
    <p:sldId id="341" r:id="rId33"/>
    <p:sldId id="338" r:id="rId34"/>
    <p:sldId id="288" r:id="rId35"/>
    <p:sldId id="319" r:id="rId36"/>
    <p:sldId id="282" r:id="rId37"/>
    <p:sldId id="275" r:id="rId38"/>
    <p:sldId id="350" r:id="rId39"/>
    <p:sldId id="381" r:id="rId40"/>
    <p:sldId id="351" r:id="rId41"/>
    <p:sldId id="279" r:id="rId42"/>
    <p:sldId id="301" r:id="rId43"/>
    <p:sldId id="294" r:id="rId44"/>
    <p:sldId id="360" r:id="rId45"/>
    <p:sldId id="340" r:id="rId46"/>
    <p:sldId id="300" r:id="rId47"/>
    <p:sldId id="327" r:id="rId48"/>
    <p:sldId id="304" r:id="rId49"/>
    <p:sldId id="305" r:id="rId50"/>
    <p:sldId id="369" r:id="rId51"/>
    <p:sldId id="370" r:id="rId52"/>
    <p:sldId id="371" r:id="rId53"/>
    <p:sldId id="372" r:id="rId54"/>
    <p:sldId id="374" r:id="rId55"/>
    <p:sldId id="376" r:id="rId56"/>
    <p:sldId id="375" r:id="rId57"/>
    <p:sldId id="377" r:id="rId58"/>
    <p:sldId id="378" r:id="rId59"/>
    <p:sldId id="339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7A"/>
    <a:srgbClr val="E60808"/>
    <a:srgbClr val="003296"/>
    <a:srgbClr val="3399FF"/>
    <a:srgbClr val="0066FF"/>
    <a:srgbClr val="0033CC"/>
    <a:srgbClr val="F7F7F7"/>
    <a:srgbClr val="0000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4" autoAdjust="0"/>
    <p:restoredTop sz="94706" autoAdjust="0"/>
  </p:normalViewPr>
  <p:slideViewPr>
    <p:cSldViewPr snapToGrid="0">
      <p:cViewPr varScale="1">
        <p:scale>
          <a:sx n="121" d="100"/>
          <a:sy n="121" d="100"/>
        </p:scale>
        <p:origin x="50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TEUTA%20RAPORT%20VJETOR%20%202017%20PREZENTIMI\Raporti%202017%20Drita\Raporti%20%20vj%20etor%20i%20sh&#235;rbimeve%20sh&#235;ndet&#235;sore%20%202018%20%20%20i%20korigjuar%20-%20Copy\Raporti%20i%20pergjithshem%202017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Raporti%20i%20pergjithshem%202018%20-.xl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RAPORT%20VJET.%20VIZ.%20MJEKE.%202016\Raporti%20i%20pergjithshem%202016.xls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ita%20%20dr%20Teuta%20v.m.%20gr.mosh.%202016\rap%20p&#235;rgjithsh&#235;m%20i.g.moshave%20%202016.xls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RAPORT%20VJETOR%20vizitat%20e%20grupmoshave%202018\rap%20p&#235;rgjithsh&#235;m%20i.g.moshave%20%202018.xls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rezentimi%20per%20media%202015\vizitat_stat%20(1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Raporti%20i%20pergjithshem%202018%20-.xls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G:\TEUTA%20RAPORT%20VJETOR%20%202017%20PREZENTIMI\Dr.%20TEUTA%20Raporti%20i%20per%20prezentim%20i%20sh.%20shendetesor%20QKMF%20Prishtine%20%202017.xls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Sh&#235;rbimet%20sh&#235;ndet&#235;sore%20VJETORI%202018\Book1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Sh&#235;rbimet%20sh&#235;ndet&#235;sore%20VJETORI%202018\Book1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Raporti%20i%20pergjithshem%202018%20-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Sh&#235;rbimet%20sh&#235;ndet&#235;sore%20VJETORI%202018\Book1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Raporti%20i%20pergjithshem%202018%20-.xls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Raport%20vjetor%202017%20per%20prezentim\Dr.%20Arbenit%20Raporti%20i%20pergjithshem%20i%20detajur%20i%20sh.%20shendetesor%20QKMF%20Prishtine%20%202017.xls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Raport%20vjetor%202017%20per%20prezentim\Raporti%202017%20Selvija\SELVIJE%202017%20raport%20vjetor\raport%20i%20p&#235;rgjithsh&#235;m,%202017.xls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Raporti%20i%20pergjithshem%202018%20-.xls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%20VJET.%20VIZ.%20MJEKE.%202016\Raporti%20i%20pergjithshem%202016.xls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Raport-Viz.%20Laboratoriumi-2018.xls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Sh&#235;rbimet%20sh&#235;ndet&#235;sore%20VJETORI%202018\Korigjim%20Sh&#235;rbimet%20laboratorike%202018.xls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Sh&#235;rbimet%20sh&#235;ndet&#235;sore%20VJETORI%202018\Korigjim%20Sh&#235;rbimet%20laboratorike%202018.xls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Raport%20i%20radiologjis&#235;.2018.xls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Raport%20vjetor%202017%20per%20prezentim\Raporti%202017%20Selvija\SELVIJE%202017%20raport%20vjetor\Raport%20i%20radiologjis&#235;.2017.xls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RAPORT%20VJET.%20VIZ.%20MJEKE.%202016\Raporti%20i%20pergjithshem%202016.xls" TargetMode="Externa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Sh&#235;rbimet%20sh&#235;ndet&#235;sore%20VJETORI%202018\Sherbimet%20e%20radiologjis&#235;%202018.xls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Sh&#235;rbimet%20sh&#235;ndet&#235;sore%20VJETORI%202018\Sherbimet%20e%20radiologjis&#235;%202018.xls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Sh&#235;rbimet%20sh&#235;ndet&#235;sore%20VJETORI%202018\Sherbimet%20e%20radiologjis&#235;%202018.xls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Print\Desktop\Numri%20i%20vizitave%20mjek&#235;sore%20p&#235;r%20Mjek&#235;%202017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TEUTA%20RAPORT%20VJETOR%20%202017%20PREZENTIMI\Raporti%202017%20Drita\Raporti%20%20vj%20etor%20i%20sh&#235;rbimeve%20sh&#235;ndet&#235;sore%20%202018%20%20%20i%20korigjuar%20-%20Copy\Raporti%20i%20per%20pergjithshem%20i%20sh.%20shendetesor%20QKMF%20Prishtine%20%202017.xls" TargetMode="Externa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s.%20malinje%202016%20Lulja%202%20(1)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Mortaliteti%202018%20vjetori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Mortaliteti%202018%20vjetori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Raporti%20i%20pergjithshem%202018%20-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AppData\Local\Temp\Rar$DIa5752.9565\TOTALI%20I%20RAPORTEVE%202018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i%20femijeve%20te%20matur%20peshuar%20sipas%20standardeve.xlsx" TargetMode="Externa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Punetoret%20sipas%20qendrave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Punetoret%20sipas%20qendrave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Raport-Stomatologjia%20--2018.xls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%20VJET.%20VIZ.%20MJEKE.%202016\Raporti%20i%20pergjithshem%202016.xls" TargetMode="Externa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Sh&#235;rbimet%20sh&#235;ndet&#235;sore%20VJETORI%202018\Stomatologjia%20-%202018.xls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Sh&#235;rbimet%20sh&#235;ndet&#235;sore%20VJETORI%202018\Stomatologjia%20-%202018.xls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Sh&#235;rbimet%20sh&#235;ndet&#235;sore%20VJETORI%202018\Stomatologjia%20-%202018.xls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Sh&#235;rbimet%20sh&#235;ndet&#235;sore%20VJETORI%202018\Stomatologjia%20-%202018.xls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Raporti%20i%20pergjithshem%202018%20-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Raport%20vjetor%20Fshatrat%202018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Raport%20vjetor%20Fshatrat%202018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TEUTA%20RAPORT%20VJETOR%20%202017%20PREZENTIMI\Raporti%202017%20Selvija\SELVIJE%202017%20raport%20vjetor\Fshatrat%20Selvija%202017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EUTA%20ARJETA%20RAPORT%20VJETOR%20SH.SH.%202018\Raporti%20i%20pergjithshem%202018%20-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417899197236602E-2"/>
          <c:y val="0"/>
          <c:w val="0.97516420160552686"/>
          <c:h val="0.7602628110826892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66FF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>
                <c:manualLayout>
                  <c:x val="-1.034812978855218E-17"/>
                  <c:y val="-2.128247882225780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1089978</a:t>
                    </a:r>
                  </a:p>
                  <a:p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+8%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8FC-4EAF-BED9-EA7D14530D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579836</a:t>
                    </a:r>
                  </a:p>
                  <a:p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+12%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8FC-4EAF-BED9-EA7D14530D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880781</a:t>
                    </a:r>
                  </a:p>
                  <a:p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+17%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8FC-4EAF-BED9-EA7D14530D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113812</a:t>
                    </a:r>
                  </a:p>
                  <a:p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+14%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8FC-4EAF-BED9-EA7D14530D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29539</a:t>
                    </a:r>
                  </a:p>
                  <a:p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8FC-4EAF-BED9-EA7D14530D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279735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93C-42BB-99A1-9B394A6AAC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shërbimeve'!$C$32:$C$37</c:f>
              <c:strCache>
                <c:ptCount val="6"/>
                <c:pt idx="0">
                  <c:v>Viz. mjek</c:v>
                </c:pt>
                <c:pt idx="1">
                  <c:v>Shërbimet tjera shëndetësore  (intervenimet)</c:v>
                </c:pt>
                <c:pt idx="2">
                  <c:v>Shërbimet laboratorike</c:v>
                </c:pt>
                <c:pt idx="3">
                  <c:v>Shërbimet stomatologjike</c:v>
                </c:pt>
                <c:pt idx="4">
                  <c:v>Shërbimet radiologjike</c:v>
                </c:pt>
                <c:pt idx="5">
                  <c:v>Totali</c:v>
                </c:pt>
              </c:strCache>
            </c:strRef>
          </c:cat>
          <c:val>
            <c:numRef>
              <c:f>'Totali i të gjitha shërbimeve'!$D$32:$D$37</c:f>
              <c:numCache>
                <c:formatCode>0</c:formatCode>
                <c:ptCount val="6"/>
                <c:pt idx="0">
                  <c:v>1007718</c:v>
                </c:pt>
                <c:pt idx="1">
                  <c:v>511539</c:v>
                </c:pt>
                <c:pt idx="2">
                  <c:v>727035</c:v>
                </c:pt>
                <c:pt idx="3">
                  <c:v>113812</c:v>
                </c:pt>
                <c:pt idx="4">
                  <c:v>28676</c:v>
                </c:pt>
                <c:pt idx="5">
                  <c:v>2388780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8FC-4EAF-BED9-EA7D14530D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72677400"/>
        <c:axId val="416970968"/>
      </c:barChart>
      <c:catAx>
        <c:axId val="272677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6970968"/>
        <c:crosses val="autoZero"/>
        <c:auto val="1"/>
        <c:lblAlgn val="ctr"/>
        <c:lblOffset val="100"/>
        <c:noMultiLvlLbl val="0"/>
      </c:catAx>
      <c:valAx>
        <c:axId val="416970968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272677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66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34A-4934-87DE-F075BF734C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32</a:t>
                    </a:r>
                    <a:r>
                      <a:rPr lang="en-US" sz="1100" dirty="0" smtClean="0"/>
                      <a:t>%</a:t>
                    </a:r>
                    <a:endParaRPr lang="en-US" sz="1800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34A-4934-87DE-F075BF734C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</a:t>
                    </a:r>
                    <a:r>
                      <a:rPr lang="en-US" sz="1100" dirty="0" smtClean="0"/>
                      <a:t>%</a:t>
                    </a:r>
                    <a:endParaRPr lang="en-US" sz="1600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34A-4934-87DE-F075BF734C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22</a:t>
                    </a:r>
                    <a:r>
                      <a:rPr lang="en-US" sz="1100" dirty="0" smtClean="0"/>
                      <a:t>%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34A-4934-87DE-F075BF734C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0779065899728271E-3"/>
                  <c:y val="4.385964912280701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</a:t>
                    </a:r>
                    <a:r>
                      <a:rPr lang="en-US" sz="1100" dirty="0" smtClean="0"/>
                      <a:t>%</a:t>
                    </a:r>
                  </a:p>
                  <a:p>
                    <a:r>
                      <a:rPr lang="en-US" sz="1100" dirty="0" smtClean="0"/>
                      <a:t>     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834A-4934-87DE-F075BF734C0F}"/>
                </c:ext>
                <c:ext xmlns:c15="http://schemas.microsoft.com/office/drawing/2012/chart" uri="{CE6537A1-D6FC-4f65-9D91-7224C49458BB}">
                  <c15:layout>
                    <c:manualLayout>
                      <c:w val="7.5458893268320559E-2"/>
                      <c:h val="0.1657785951098217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Sheet1!$N$9:$N$15</c:f>
              <c:strCache>
                <c:ptCount val="7"/>
                <c:pt idx="0">
                  <c:v>Mjekësia e punës</c:v>
                </c:pt>
                <c:pt idx="1">
                  <c:v>QMG </c:v>
                </c:pt>
                <c:pt idx="2">
                  <c:v>Mjekësia familjare</c:v>
                </c:pt>
                <c:pt idx="3">
                  <c:v>Specialistika </c:v>
                </c:pt>
                <c:pt idx="4">
                  <c:v>DSM </c:v>
                </c:pt>
                <c:pt idx="5">
                  <c:v>Pediatria </c:v>
                </c:pt>
                <c:pt idx="6">
                  <c:v>Vaksinimi</c:v>
                </c:pt>
              </c:strCache>
            </c:strRef>
          </c:cat>
          <c:val>
            <c:numRef>
              <c:f>Sheet1!$O$9:$O$15</c:f>
              <c:numCache>
                <c:formatCode>General</c:formatCode>
                <c:ptCount val="7"/>
                <c:pt idx="0">
                  <c:v>66</c:v>
                </c:pt>
                <c:pt idx="1">
                  <c:v>40</c:v>
                </c:pt>
                <c:pt idx="2">
                  <c:v>25</c:v>
                </c:pt>
                <c:pt idx="3">
                  <c:v>21</c:v>
                </c:pt>
                <c:pt idx="4">
                  <c:v>14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34A-4934-87DE-F075BF734C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7637536"/>
        <c:axId val="417636360"/>
      </c:barChart>
      <c:catAx>
        <c:axId val="4176375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sq-AL"/>
          </a:p>
        </c:txPr>
        <c:crossAx val="417636360"/>
        <c:crosses val="autoZero"/>
        <c:auto val="1"/>
        <c:lblAlgn val="ctr"/>
        <c:lblOffset val="100"/>
        <c:noMultiLvlLbl val="0"/>
      </c:catAx>
      <c:valAx>
        <c:axId val="417636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17637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29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'Viz. mjeks.'!$B$39:$B$56</c:f>
              <c:strCache>
                <c:ptCount val="18"/>
                <c:pt idx="0">
                  <c:v>AMF Studentëve</c:v>
                </c:pt>
                <c:pt idx="1">
                  <c:v>QMF Hajvali</c:v>
                </c:pt>
                <c:pt idx="2">
                  <c:v>QMF-11</c:v>
                </c:pt>
                <c:pt idx="3">
                  <c:v>Fshatërat</c:v>
                </c:pt>
                <c:pt idx="4">
                  <c:v>QMF 5</c:v>
                </c:pt>
                <c:pt idx="5">
                  <c:v>QMF -10</c:v>
                </c:pt>
                <c:pt idx="6">
                  <c:v>QMF 2</c:v>
                </c:pt>
                <c:pt idx="7">
                  <c:v>QMF -9</c:v>
                </c:pt>
                <c:pt idx="8">
                  <c:v>QMF Mat</c:v>
                </c:pt>
                <c:pt idx="9">
                  <c:v>QMF -7</c:v>
                </c:pt>
                <c:pt idx="10">
                  <c:v>QMF 3</c:v>
                </c:pt>
                <c:pt idx="11">
                  <c:v>QMF -8</c:v>
                </c:pt>
                <c:pt idx="12">
                  <c:v>QMF 1</c:v>
                </c:pt>
                <c:pt idx="13">
                  <c:v>QMF Mati 1</c:v>
                </c:pt>
                <c:pt idx="14">
                  <c:v>QMF Besi </c:v>
                </c:pt>
                <c:pt idx="15">
                  <c:v>QMF 6</c:v>
                </c:pt>
                <c:pt idx="16">
                  <c:v>QMF 4</c:v>
                </c:pt>
                <c:pt idx="17">
                  <c:v>QKMF</c:v>
                </c:pt>
              </c:strCache>
            </c:strRef>
          </c:cat>
          <c:val>
            <c:numRef>
              <c:f>'Viz. mjeks.'!$C$39:$C$56</c:f>
              <c:numCache>
                <c:formatCode>0</c:formatCode>
                <c:ptCount val="18"/>
                <c:pt idx="0">
                  <c:v>27.873961218836563</c:v>
                </c:pt>
                <c:pt idx="1">
                  <c:v>27.284070428393179</c:v>
                </c:pt>
                <c:pt idx="2">
                  <c:v>26.442802357122815</c:v>
                </c:pt>
                <c:pt idx="3">
                  <c:v>26.44045105813295</c:v>
                </c:pt>
                <c:pt idx="4">
                  <c:v>23.858818654171053</c:v>
                </c:pt>
                <c:pt idx="5">
                  <c:v>23.635332955416985</c:v>
                </c:pt>
                <c:pt idx="6">
                  <c:v>22.533757165756512</c:v>
                </c:pt>
                <c:pt idx="7">
                  <c:v>22.179775280898877</c:v>
                </c:pt>
                <c:pt idx="8">
                  <c:v>22.125968866019672</c:v>
                </c:pt>
                <c:pt idx="9">
                  <c:v>21.560116313371825</c:v>
                </c:pt>
                <c:pt idx="10">
                  <c:v>18.592801387684304</c:v>
                </c:pt>
                <c:pt idx="11">
                  <c:v>16.883255219429056</c:v>
                </c:pt>
                <c:pt idx="12">
                  <c:v>15.686728532497371</c:v>
                </c:pt>
                <c:pt idx="13">
                  <c:v>13.875710460801352</c:v>
                </c:pt>
                <c:pt idx="14">
                  <c:v>13.696954357546613</c:v>
                </c:pt>
                <c:pt idx="15">
                  <c:v>13.037808231087734</c:v>
                </c:pt>
                <c:pt idx="16">
                  <c:v>12.972372622518396</c:v>
                </c:pt>
                <c:pt idx="17">
                  <c:v>7.0722407218896111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C8-4C84-A7B2-4AD2766ABF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7639496"/>
        <c:axId val="417640672"/>
      </c:barChart>
      <c:catAx>
        <c:axId val="417639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7640672"/>
        <c:crosses val="autoZero"/>
        <c:auto val="1"/>
        <c:lblAlgn val="ctr"/>
        <c:lblOffset val="100"/>
        <c:noMultiLvlLbl val="0"/>
      </c:catAx>
      <c:valAx>
        <c:axId val="41764067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17639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791660942285325E-2"/>
          <c:y val="8.5723657604000053E-2"/>
          <c:w val="0.75625001999261643"/>
          <c:h val="0.7982850098347394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>
                <c:manualLayout>
                  <c:x val="7.291666068596979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10941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30</a:t>
                    </a:r>
                    <a:r>
                      <a:rPr lang="en-US" sz="1200" dirty="0" smtClean="0"/>
                      <a:t>pac.dit</a:t>
                    </a:r>
                    <a:r>
                      <a:rPr lang="en-US" dirty="0"/>
                      <a:t>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46-45DB-B18E-4185F015AFF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9721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28 </a:t>
                    </a:r>
                    <a:r>
                      <a:rPr lang="en-US" sz="1200" dirty="0"/>
                      <a:t>pac.dit.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46-45DB-B18E-4185F015AFF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2083329061406846E-3"/>
                  <c:y val="-1.147098352995589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869</a:t>
                    </a:r>
                  </a:p>
                  <a:p>
                    <a:r>
                      <a:rPr lang="en-US" dirty="0" smtClean="0"/>
                      <a:t>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2</a:t>
                    </a:r>
                    <a:r>
                      <a:rPr lang="en-US" sz="1200" dirty="0" smtClean="0"/>
                      <a:t>pac.dit</a:t>
                    </a:r>
                    <a:r>
                      <a:rPr lang="en-US" dirty="0" smtClean="0"/>
                      <a:t>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A46-45DB-B18E-4185F015AFF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'Vizitat mjekësore'!$H$29:$H$31</c:f>
              <c:strCache>
                <c:ptCount val="3"/>
                <c:pt idx="0">
                  <c:v>Totali</c:v>
                </c:pt>
                <c:pt idx="1">
                  <c:v>Mjekesia familjare</c:v>
                </c:pt>
                <c:pt idx="2">
                  <c:v>Pediatri</c:v>
                </c:pt>
              </c:strCache>
            </c:strRef>
          </c:cat>
          <c:val>
            <c:numRef>
              <c:f>'Vizitat mjekësore'!$I$29:$I$31</c:f>
              <c:numCache>
                <c:formatCode>0</c:formatCode>
                <c:ptCount val="3"/>
                <c:pt idx="0" formatCode="General">
                  <c:v>11280</c:v>
                </c:pt>
                <c:pt idx="1">
                  <c:v>9229</c:v>
                </c:pt>
                <c:pt idx="2">
                  <c:v>2051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A46-45DB-B18E-4185F015AF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7639888"/>
        <c:axId val="417634792"/>
      </c:barChart>
      <c:catAx>
        <c:axId val="41763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8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7634792"/>
        <c:crosses val="autoZero"/>
        <c:auto val="1"/>
        <c:lblAlgn val="ctr"/>
        <c:lblOffset val="100"/>
        <c:noMultiLvlLbl val="0"/>
      </c:catAx>
      <c:valAx>
        <c:axId val="4176347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417639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458333333333341E-2"/>
          <c:y val="2.3281952325527985E-3"/>
          <c:w val="0.97708333333333364"/>
          <c:h val="0.73740505958988589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7638320"/>
        <c:axId val="417638712"/>
      </c:barChart>
      <c:catAx>
        <c:axId val="417638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5400000" vert="horz"/>
          <a:lstStyle/>
          <a:p>
            <a:pPr>
              <a:defRPr lang="sq-AL" sz="1800" b="1">
                <a:latin typeface="Times New Roman" pitchFamily="18" charset="0"/>
                <a:cs typeface="Times New Roman" pitchFamily="18" charset="0"/>
              </a:defRPr>
            </a:pPr>
            <a:endParaRPr lang="sq-AL"/>
          </a:p>
        </c:txPr>
        <c:crossAx val="417638712"/>
        <c:crosses val="autoZero"/>
        <c:auto val="1"/>
        <c:lblAlgn val="ctr"/>
        <c:lblOffset val="100"/>
        <c:noMultiLvlLbl val="0"/>
      </c:catAx>
      <c:valAx>
        <c:axId val="4176387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17638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29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'Rap.përgj.M.F.'!$D$2321:$D$2331</c:f>
              <c:strCache>
                <c:ptCount val="11"/>
                <c:pt idx="0">
                  <c:v>&lt; 1 vjet</c:v>
                </c:pt>
                <c:pt idx="1">
                  <c:v>1-5</c:v>
                </c:pt>
                <c:pt idx="2">
                  <c:v>6-9</c:v>
                </c:pt>
                <c:pt idx="3">
                  <c:v>10-14</c:v>
                </c:pt>
                <c:pt idx="4">
                  <c:v>15-19</c:v>
                </c:pt>
                <c:pt idx="5">
                  <c:v>20-24</c:v>
                </c:pt>
                <c:pt idx="6">
                  <c:v>25-34</c:v>
                </c:pt>
                <c:pt idx="7">
                  <c:v>35-44</c:v>
                </c:pt>
                <c:pt idx="8">
                  <c:v>45-54</c:v>
                </c:pt>
                <c:pt idx="9">
                  <c:v>55-64</c:v>
                </c:pt>
                <c:pt idx="10">
                  <c:v>65+ vjet</c:v>
                </c:pt>
              </c:strCache>
            </c:strRef>
          </c:cat>
          <c:val>
            <c:numRef>
              <c:f>'Rap.përgj.M.F.'!$E$2321:$E$2331</c:f>
              <c:numCache>
                <c:formatCode>General</c:formatCode>
                <c:ptCount val="11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>
                  <c:v>6</c:v>
                </c:pt>
                <c:pt idx="4">
                  <c:v>7</c:v>
                </c:pt>
                <c:pt idx="5">
                  <c:v>7</c:v>
                </c:pt>
                <c:pt idx="6">
                  <c:v>10</c:v>
                </c:pt>
                <c:pt idx="7">
                  <c:v>10</c:v>
                </c:pt>
                <c:pt idx="8">
                  <c:v>11</c:v>
                </c:pt>
                <c:pt idx="9">
                  <c:v>11</c:v>
                </c:pt>
                <c:pt idx="10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E0A-45A6-BB57-E573699CAE1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7637144"/>
        <c:axId val="417639104"/>
      </c:barChart>
      <c:catAx>
        <c:axId val="417637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7639104"/>
        <c:crosses val="autoZero"/>
        <c:auto val="1"/>
        <c:lblAlgn val="ctr"/>
        <c:lblOffset val="100"/>
        <c:noMultiLvlLbl val="0"/>
      </c:catAx>
      <c:valAx>
        <c:axId val="417639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7637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q-AL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6893376491013793"/>
          <c:y val="0.24619226693578697"/>
          <c:w val="0.58071743738419479"/>
          <c:h val="0.56704118573361606"/>
        </c:manualLayout>
      </c:layout>
      <c:pie3DChart>
        <c:varyColors val="1"/>
        <c:ser>
          <c:idx val="0"/>
          <c:order val="0"/>
          <c:explosion val="50"/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2B3-4B58-9E20-DCA76ACA4F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2B3-4B58-9E20-DCA76ACA4F38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sq-AL" sz="2000" b="1" i="0" u="none" strike="noStrike" kern="1200" baseline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Qytet</a:t>
                    </a:r>
                    <a:r>
                      <a: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90%</a:t>
                    </a:r>
                    <a:endParaRPr lang="en-US" sz="20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sq-AL" sz="20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sq-AL"/>
                </a:p>
              </c:txPr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2B3-4B58-9E20-DCA76ACA4F3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0674335283488044E-2"/>
                  <c:y val="-6.321252164752318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sq-AL" sz="1400" b="1" i="0" u="none" strike="noStrike" kern="1200" baseline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Fshat</a:t>
                    </a:r>
                    <a:endParaRPr lang="en-US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 lang="sq-AL"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10%</a:t>
                    </a:r>
                    <a:endParaRPr lang="en-US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sq-AL" sz="14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sq-AL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2B3-4B58-9E20-DCA76ACA4F38}"/>
                </c:ext>
                <c:ext xmlns:c15="http://schemas.microsoft.com/office/drawing/2012/chart" uri="{CE6537A1-D6FC-4f65-9D91-7224C49458BB}">
                  <c15:layout>
                    <c:manualLayout>
                      <c:w val="5.4358501931049144E-2"/>
                      <c:h val="8.9541825362248723E-2"/>
                    </c:manualLayout>
                  </c15:layout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Gjenerale!$B$40:$C$40</c:f>
              <c:strCache>
                <c:ptCount val="2"/>
                <c:pt idx="0">
                  <c:v>Vizita të realizuara</c:v>
                </c:pt>
                <c:pt idx="1">
                  <c:v>Mungojnë</c:v>
                </c:pt>
              </c:strCache>
            </c:strRef>
          </c:cat>
          <c:val>
            <c:numRef>
              <c:f>Gjenerale!$B$41:$C$41</c:f>
              <c:numCache>
                <c:formatCode>General</c:formatCode>
                <c:ptCount val="2"/>
                <c:pt idx="0">
                  <c:v>85.7</c:v>
                </c:pt>
                <c:pt idx="1">
                  <c:v>14.3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2B3-4B58-9E20-DCA76ACA4F38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solidFill>
          <a:schemeClr val="bg1"/>
        </a:solidFill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29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Mes.dit.!$C$27:$C$45</c:f>
              <c:strCache>
                <c:ptCount val="19"/>
                <c:pt idx="0">
                  <c:v>QMF 5</c:v>
                </c:pt>
                <c:pt idx="1">
                  <c:v>QKMF</c:v>
                </c:pt>
                <c:pt idx="2">
                  <c:v>QMF 6</c:v>
                </c:pt>
                <c:pt idx="3">
                  <c:v>QMF 4</c:v>
                </c:pt>
                <c:pt idx="4">
                  <c:v>QMF 1</c:v>
                </c:pt>
                <c:pt idx="5">
                  <c:v>AMF Fshatrat</c:v>
                </c:pt>
                <c:pt idx="6">
                  <c:v>QMF 2</c:v>
                </c:pt>
                <c:pt idx="7">
                  <c:v>QMF 10</c:v>
                </c:pt>
                <c:pt idx="8">
                  <c:v>QMF Hajvali</c:v>
                </c:pt>
                <c:pt idx="9">
                  <c:v>Vaksinimi</c:v>
                </c:pt>
                <c:pt idx="10">
                  <c:v>QMF 7</c:v>
                </c:pt>
                <c:pt idx="11">
                  <c:v>QMF BESI</c:v>
                </c:pt>
                <c:pt idx="12">
                  <c:v>QMF 3</c:v>
                </c:pt>
                <c:pt idx="13">
                  <c:v>QMF 9</c:v>
                </c:pt>
                <c:pt idx="14">
                  <c:v>QMF 11</c:v>
                </c:pt>
                <c:pt idx="15">
                  <c:v>QMF MAT 1</c:v>
                </c:pt>
                <c:pt idx="16">
                  <c:v>QMF 8</c:v>
                </c:pt>
                <c:pt idx="17">
                  <c:v>QMF Mat</c:v>
                </c:pt>
                <c:pt idx="18">
                  <c:v>AMF Studenteve</c:v>
                </c:pt>
              </c:strCache>
            </c:strRef>
          </c:cat>
          <c:val>
            <c:numRef>
              <c:f>Mes.dit.!$D$27:$D$45</c:f>
              <c:numCache>
                <c:formatCode>General</c:formatCode>
                <c:ptCount val="19"/>
                <c:pt idx="0">
                  <c:v>341</c:v>
                </c:pt>
                <c:pt idx="1">
                  <c:v>275</c:v>
                </c:pt>
                <c:pt idx="2">
                  <c:v>266</c:v>
                </c:pt>
                <c:pt idx="3">
                  <c:v>241</c:v>
                </c:pt>
                <c:pt idx="4">
                  <c:v>186</c:v>
                </c:pt>
                <c:pt idx="5">
                  <c:v>179</c:v>
                </c:pt>
                <c:pt idx="6">
                  <c:v>147</c:v>
                </c:pt>
                <c:pt idx="7">
                  <c:v>120</c:v>
                </c:pt>
                <c:pt idx="8">
                  <c:v>115</c:v>
                </c:pt>
                <c:pt idx="9">
                  <c:v>113</c:v>
                </c:pt>
                <c:pt idx="10">
                  <c:v>95</c:v>
                </c:pt>
                <c:pt idx="11">
                  <c:v>95</c:v>
                </c:pt>
                <c:pt idx="12">
                  <c:v>89</c:v>
                </c:pt>
                <c:pt idx="13">
                  <c:v>89</c:v>
                </c:pt>
                <c:pt idx="14">
                  <c:v>86</c:v>
                </c:pt>
                <c:pt idx="15">
                  <c:v>85</c:v>
                </c:pt>
                <c:pt idx="16">
                  <c:v>75</c:v>
                </c:pt>
                <c:pt idx="17">
                  <c:v>61</c:v>
                </c:pt>
                <c:pt idx="18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4EC-4CAD-9C07-AF3E7B5B6D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8195040"/>
        <c:axId val="418195824"/>
      </c:barChart>
      <c:catAx>
        <c:axId val="41819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8195824"/>
        <c:crosses val="autoZero"/>
        <c:auto val="1"/>
        <c:lblAlgn val="ctr"/>
        <c:lblOffset val="100"/>
        <c:noMultiLvlLbl val="0"/>
      </c:catAx>
      <c:valAx>
        <c:axId val="4181958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8195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29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24889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FB0-4492-B849-5F114F5254F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23954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FB0-4492-B849-5F114F5254F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19960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FB0-4492-B849-5F114F5254F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7428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FB0-4492-B849-5F114F5254F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5248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FB0-4492-B849-5F114F5254F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Sheet1!$A$5:$A$9</c:f>
              <c:strCache>
                <c:ptCount val="5"/>
                <c:pt idx="0">
                  <c:v>QMF 4</c:v>
                </c:pt>
                <c:pt idx="1">
                  <c:v>QMF 5</c:v>
                </c:pt>
                <c:pt idx="2">
                  <c:v>QKMF</c:v>
                </c:pt>
                <c:pt idx="3">
                  <c:v>QMF 6</c:v>
                </c:pt>
                <c:pt idx="4">
                  <c:v>Shёrbimi shtёpiak</c:v>
                </c:pt>
              </c:strCache>
            </c:strRef>
          </c:cat>
          <c:val>
            <c:numRef>
              <c:f>Sheet1!$B$5:$B$9</c:f>
              <c:numCache>
                <c:formatCode>General</c:formatCode>
                <c:ptCount val="5"/>
                <c:pt idx="0">
                  <c:v>24920</c:v>
                </c:pt>
                <c:pt idx="1">
                  <c:v>20460</c:v>
                </c:pt>
                <c:pt idx="2">
                  <c:v>17863</c:v>
                </c:pt>
                <c:pt idx="3">
                  <c:v>13551</c:v>
                </c:pt>
                <c:pt idx="4">
                  <c:v>4944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FB0-4492-B849-5F114F5254F6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186-4E75-AADC-4E1CD2ACD30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186-4E75-AADC-4E1CD2ACD30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186-4E75-AADC-4E1CD2ACD30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186-4E75-AADC-4E1CD2ACD30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186-4E75-AADC-4E1CD2ACD30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Sheet1!$A$5:$A$9</c:f>
              <c:strCache>
                <c:ptCount val="5"/>
                <c:pt idx="0">
                  <c:v>QMF 4</c:v>
                </c:pt>
                <c:pt idx="1">
                  <c:v>QMF 5</c:v>
                </c:pt>
                <c:pt idx="2">
                  <c:v>QKMF</c:v>
                </c:pt>
                <c:pt idx="3">
                  <c:v>QMF 6</c:v>
                </c:pt>
                <c:pt idx="4">
                  <c:v>Shёrbimi shtёpiak</c:v>
                </c:pt>
              </c:strCache>
            </c:strRef>
          </c:cat>
          <c:val>
            <c:numRef>
              <c:f>Sheet1!$C$5:$C$9</c:f>
              <c:numCache>
                <c:formatCode>General</c:formatCode>
                <c:ptCount val="5"/>
                <c:pt idx="0">
                  <c:v>66</c:v>
                </c:pt>
                <c:pt idx="1">
                  <c:v>56</c:v>
                </c:pt>
                <c:pt idx="2">
                  <c:v>48</c:v>
                </c:pt>
                <c:pt idx="3">
                  <c:v>37</c:v>
                </c:pt>
                <c:pt idx="4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FB0-4492-B849-5F114F5254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8193472"/>
        <c:axId val="418195432"/>
      </c:barChart>
      <c:catAx>
        <c:axId val="41819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8195432"/>
        <c:crosses val="autoZero"/>
        <c:auto val="1"/>
        <c:lblAlgn val="ctr"/>
        <c:lblOffset val="100"/>
        <c:noMultiLvlLbl val="0"/>
      </c:catAx>
      <c:valAx>
        <c:axId val="418195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8193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Sheet1!$X$7:$X$19</c:f>
              <c:strCache>
                <c:ptCount val="12"/>
                <c:pt idx="0">
                  <c:v>Inhalime</c:v>
                </c:pt>
                <c:pt idx="1">
                  <c:v>I.M.</c:v>
                </c:pt>
                <c:pt idx="2">
                  <c:v>Infuzione</c:v>
                </c:pt>
                <c:pt idx="3">
                  <c:v>Pastrimi dhe përpunimi i plagës</c:v>
                </c:pt>
                <c:pt idx="4">
                  <c:v>ORS</c:v>
                </c:pt>
                <c:pt idx="5">
                  <c:v>S.C.</c:v>
                </c:pt>
                <c:pt idx="6">
                  <c:v>EKG</c:v>
                </c:pt>
                <c:pt idx="7">
                  <c:v>P. Oral</c:v>
                </c:pt>
                <c:pt idx="8">
                  <c:v>EHO</c:v>
                </c:pt>
                <c:pt idx="9">
                  <c:v>I.V.</c:v>
                </c:pt>
                <c:pt idx="10">
                  <c:v>I. D.</c:v>
                </c:pt>
                <c:pt idx="11">
                  <c:v>Heqja e penjëve</c:v>
                </c:pt>
              </c:strCache>
            </c:strRef>
          </c:cat>
          <c:val>
            <c:numRef>
              <c:f>Sheet1!$Y$7:$Y$19</c:f>
              <c:numCache>
                <c:formatCode>0</c:formatCode>
                <c:ptCount val="13"/>
                <c:pt idx="0">
                  <c:v>45389</c:v>
                </c:pt>
                <c:pt idx="1">
                  <c:v>183162</c:v>
                </c:pt>
                <c:pt idx="2">
                  <c:v>68982</c:v>
                </c:pt>
                <c:pt idx="3">
                  <c:v>57696</c:v>
                </c:pt>
                <c:pt idx="4">
                  <c:v>51717</c:v>
                </c:pt>
                <c:pt idx="5">
                  <c:v>49084</c:v>
                </c:pt>
                <c:pt idx="6">
                  <c:v>17204</c:v>
                </c:pt>
                <c:pt idx="7">
                  <c:v>9681</c:v>
                </c:pt>
                <c:pt idx="8">
                  <c:v>9662</c:v>
                </c:pt>
                <c:pt idx="9">
                  <c:v>5350</c:v>
                </c:pt>
                <c:pt idx="10">
                  <c:v>2364</c:v>
                </c:pt>
                <c:pt idx="11">
                  <c:v>2291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A9-4056-B816-46B4192889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8191512"/>
        <c:axId val="418191904"/>
      </c:barChart>
      <c:catAx>
        <c:axId val="418191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8191904"/>
        <c:crosses val="autoZero"/>
        <c:auto val="1"/>
        <c:lblAlgn val="ctr"/>
        <c:lblOffset val="100"/>
        <c:noMultiLvlLbl val="0"/>
      </c:catAx>
      <c:valAx>
        <c:axId val="41819190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18191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29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Sheet1!$X$20:$X$28</c:f>
              <c:strCache>
                <c:ptCount val="9"/>
                <c:pt idx="0">
                  <c:v>Përpunim i granulomës</c:v>
                </c:pt>
                <c:pt idx="1">
                  <c:v>Kshilla individuale me gra</c:v>
                </c:pt>
                <c:pt idx="2">
                  <c:v>Kshilla për dhenjen e gjirit</c:v>
                </c:pt>
                <c:pt idx="3">
                  <c:v>Heqja e trupave të huaj</c:v>
                </c:pt>
                <c:pt idx="4">
                  <c:v>Shprazja e gjirit</c:v>
                </c:pt>
                <c:pt idx="5">
                  <c:v>Përpunim i kërthizës</c:v>
                </c:pt>
                <c:pt idx="6">
                  <c:v>Shpërlarja e veshëve</c:v>
                </c:pt>
                <c:pt idx="7">
                  <c:v>CRP</c:v>
                </c:pt>
                <c:pt idx="8">
                  <c:v>Tamponada e hundës</c:v>
                </c:pt>
              </c:strCache>
            </c:strRef>
          </c:cat>
          <c:val>
            <c:numRef>
              <c:f>Sheet1!$Y$20:$Y$28</c:f>
              <c:numCache>
                <c:formatCode>0</c:formatCode>
                <c:ptCount val="9"/>
                <c:pt idx="0">
                  <c:v>28756</c:v>
                </c:pt>
                <c:pt idx="1">
                  <c:v>21794</c:v>
                </c:pt>
                <c:pt idx="2">
                  <c:v>10107</c:v>
                </c:pt>
                <c:pt idx="3">
                  <c:v>9345</c:v>
                </c:pt>
                <c:pt idx="4">
                  <c:v>2739</c:v>
                </c:pt>
                <c:pt idx="5">
                  <c:v>2094</c:v>
                </c:pt>
                <c:pt idx="6">
                  <c:v>1827</c:v>
                </c:pt>
                <c:pt idx="7">
                  <c:v>1548</c:v>
                </c:pt>
                <c:pt idx="8">
                  <c:v>176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F6C-4CF5-84FC-03B4AE651E8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8189160"/>
        <c:axId val="418189552"/>
      </c:barChart>
      <c:catAx>
        <c:axId val="418189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8189552"/>
        <c:crosses val="autoZero"/>
        <c:auto val="1"/>
        <c:lblAlgn val="ctr"/>
        <c:lblOffset val="100"/>
        <c:noMultiLvlLbl val="0"/>
      </c:catAx>
      <c:valAx>
        <c:axId val="41818955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18189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q-A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33BEE997-D876-4927-8592-FF6B9706F5F4}" type="VALUE">
                      <a:rPr lang="en-US" smtClean="0"/>
                      <a:pPr/>
                      <a:t>[VALUE]</a:t>
                    </a:fld>
                    <a:r>
                      <a:rPr lang="en-US" smtClean="0"/>
                      <a:t> </a:t>
                    </a:r>
                  </a:p>
                  <a:p>
                    <a:r>
                      <a:rPr lang="en-US" smtClean="0"/>
                      <a:t>+8%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14B-4FB9-A064-07FD5573FDEB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F0C66D43-C116-461A-B7DF-6B18FB1C1492}" type="VALUE">
                      <a:rPr lang="en-US" smtClean="0"/>
                      <a:pPr/>
                      <a:t>[VALUE]</a:t>
                    </a:fld>
                    <a:r>
                      <a:rPr lang="en-US" smtClean="0"/>
                      <a:t> </a:t>
                    </a:r>
                  </a:p>
                  <a:p>
                    <a:r>
                      <a:rPr lang="en-US" smtClean="0"/>
                      <a:t>+2%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14B-4FB9-A064-07FD5573FDEB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0B45101C-B9C3-4925-8CC9-C83B4F66BB0F}" type="VALUE">
                      <a:rPr lang="en-US" smtClean="0"/>
                      <a:pPr/>
                      <a:t>[VALUE]</a:t>
                    </a:fld>
                    <a:endParaRPr lang="en-US" smtClean="0"/>
                  </a:p>
                  <a:p>
                    <a:r>
                      <a:rPr lang="en-US" smtClean="0"/>
                      <a:t>+7%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14B-4FB9-A064-07FD5573FDEB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1EE484AD-31A4-40BF-B3C5-A9C03059CE5C}" type="VALUE">
                      <a:rPr lang="en-US" smtClean="0"/>
                      <a:pPr/>
                      <a:t>[VALUE]</a:t>
                    </a:fld>
                    <a:endParaRPr lang="en-US" smtClean="0"/>
                  </a:p>
                  <a:p>
                    <a:r>
                      <a:rPr lang="en-US" smtClean="0"/>
                      <a:t>+3%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14B-4FB9-A064-07FD5573FDEB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shërbimeve'!$B$39:$B$42</c:f>
              <c:strCache>
                <c:ptCount val="4"/>
                <c:pt idx="0">
                  <c:v>Vizita mjekësore</c:v>
                </c:pt>
                <c:pt idx="1">
                  <c:v>Vizita stomatologjike</c:v>
                </c:pt>
                <c:pt idx="2">
                  <c:v> Pacient për analiza në Laboratorium</c:v>
                </c:pt>
                <c:pt idx="3">
                  <c:v> Pacient  në  shërbimin e Radiologjisë</c:v>
                </c:pt>
              </c:strCache>
            </c:strRef>
          </c:cat>
          <c:val>
            <c:numRef>
              <c:f>'Totali i të gjitha shërbimeve'!$C$39:$C$42</c:f>
              <c:numCache>
                <c:formatCode>General</c:formatCode>
                <c:ptCount val="4"/>
                <c:pt idx="0" formatCode="0">
                  <c:v>879821</c:v>
                </c:pt>
                <c:pt idx="1">
                  <c:v>89722</c:v>
                </c:pt>
                <c:pt idx="2">
                  <c:v>92634</c:v>
                </c:pt>
                <c:pt idx="3">
                  <c:v>27801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4B-4FB9-A064-07FD5573FD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6971752"/>
        <c:axId val="416976064"/>
      </c:barChart>
      <c:catAx>
        <c:axId val="416971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6976064"/>
        <c:crosses val="autoZero"/>
        <c:auto val="1"/>
        <c:lblAlgn val="ctr"/>
        <c:lblOffset val="100"/>
        <c:noMultiLvlLbl val="0"/>
      </c:catAx>
      <c:valAx>
        <c:axId val="41697606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16971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Sheet1!$X$30:$X$38</c:f>
              <c:strCache>
                <c:ptCount val="9"/>
                <c:pt idx="0">
                  <c:v>Marja e materialit per Papa-Testi</c:v>
                </c:pt>
                <c:pt idx="1">
                  <c:v>Strisho cervikale</c:v>
                </c:pt>
                <c:pt idx="2">
                  <c:v>Strisho Vaginale</c:v>
                </c:pt>
                <c:pt idx="3">
                  <c:v>Gravi- testi</c:v>
                </c:pt>
                <c:pt idx="4">
                  <c:v>CTG</c:v>
                </c:pt>
                <c:pt idx="5">
                  <c:v>Kolposkopi</c:v>
                </c:pt>
                <c:pt idx="6">
                  <c:v>Kllamidi</c:v>
                </c:pt>
                <c:pt idx="7">
                  <c:v>Heqjaja e spiralës</c:v>
                </c:pt>
                <c:pt idx="8">
                  <c:v>Aplikimi i spiralës</c:v>
                </c:pt>
              </c:strCache>
            </c:strRef>
          </c:cat>
          <c:val>
            <c:numRef>
              <c:f>Sheet1!$Y$30:$Y$38</c:f>
              <c:numCache>
                <c:formatCode>0</c:formatCode>
                <c:ptCount val="9"/>
                <c:pt idx="0">
                  <c:v>1889</c:v>
                </c:pt>
                <c:pt idx="1">
                  <c:v>996</c:v>
                </c:pt>
                <c:pt idx="2">
                  <c:v>839</c:v>
                </c:pt>
                <c:pt idx="3">
                  <c:v>375</c:v>
                </c:pt>
                <c:pt idx="4">
                  <c:v>172</c:v>
                </c:pt>
                <c:pt idx="5">
                  <c:v>85</c:v>
                </c:pt>
                <c:pt idx="6">
                  <c:v>68</c:v>
                </c:pt>
                <c:pt idx="7">
                  <c:v>34</c:v>
                </c:pt>
                <c:pt idx="8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1AE-437B-B0D2-EEC36AFA35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8190336"/>
        <c:axId val="418192296"/>
      </c:barChart>
      <c:catAx>
        <c:axId val="418190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8192296"/>
        <c:crosses val="autoZero"/>
        <c:auto val="1"/>
        <c:lblAlgn val="ctr"/>
        <c:lblOffset val="100"/>
        <c:noMultiLvlLbl val="0"/>
      </c:catAx>
      <c:valAx>
        <c:axId val="41819229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18190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29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Mes.dit.!$P$17:$P$21</c:f>
              <c:strCache>
                <c:ptCount val="5"/>
                <c:pt idx="0">
                  <c:v>QKMF</c:v>
                </c:pt>
                <c:pt idx="1">
                  <c:v>QMF 5</c:v>
                </c:pt>
                <c:pt idx="2">
                  <c:v>QMF 6</c:v>
                </c:pt>
                <c:pt idx="3">
                  <c:v>QMF 1</c:v>
                </c:pt>
                <c:pt idx="4">
                  <c:v>QMF 4</c:v>
                </c:pt>
              </c:strCache>
            </c:strRef>
          </c:cat>
          <c:val>
            <c:numRef>
              <c:f>Mes.dit.!$Q$17:$Q$21</c:f>
              <c:numCache>
                <c:formatCode>General</c:formatCode>
                <c:ptCount val="5"/>
                <c:pt idx="0" formatCode="0">
                  <c:v>42959</c:v>
                </c:pt>
                <c:pt idx="1">
                  <c:v>20546</c:v>
                </c:pt>
                <c:pt idx="2">
                  <c:v>19151</c:v>
                </c:pt>
                <c:pt idx="3">
                  <c:v>6656</c:v>
                </c:pt>
                <c:pt idx="4">
                  <c:v>4064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14-42D9-9140-54471E760CDD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Mes.dit.!$P$17:$P$21</c:f>
              <c:strCache>
                <c:ptCount val="5"/>
                <c:pt idx="0">
                  <c:v>QKMF</c:v>
                </c:pt>
                <c:pt idx="1">
                  <c:v>QMF 5</c:v>
                </c:pt>
                <c:pt idx="2">
                  <c:v>QMF 6</c:v>
                </c:pt>
                <c:pt idx="3">
                  <c:v>QMF 1</c:v>
                </c:pt>
                <c:pt idx="4">
                  <c:v>QMF 4</c:v>
                </c:pt>
              </c:strCache>
            </c:strRef>
          </c:cat>
          <c:val>
            <c:numRef>
              <c:f>Mes.dit.!$R$17:$R$21</c:f>
              <c:numCache>
                <c:formatCode>General</c:formatCode>
                <c:ptCount val="5"/>
                <c:pt idx="0">
                  <c:v>171</c:v>
                </c:pt>
                <c:pt idx="1">
                  <c:v>82</c:v>
                </c:pt>
                <c:pt idx="2">
                  <c:v>76</c:v>
                </c:pt>
                <c:pt idx="3">
                  <c:v>27</c:v>
                </c:pt>
                <c:pt idx="4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614-42D9-9140-54471E760C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8193864"/>
        <c:axId val="418194256"/>
      </c:barChart>
      <c:catAx>
        <c:axId val="418193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8194256"/>
        <c:crosses val="autoZero"/>
        <c:auto val="1"/>
        <c:lblAlgn val="ctr"/>
        <c:lblOffset val="100"/>
        <c:noMultiLvlLbl val="0"/>
      </c:catAx>
      <c:valAx>
        <c:axId val="41819425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18193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66FF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4AD-45A5-A6EA-2A21AABFDD4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4AD-45A5-A6EA-2A21AABFDD4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4AD-45A5-A6EA-2A21AABFDD4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4AD-45A5-A6EA-2A21AABFDD4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4AD-45A5-A6EA-2A21AABFDD4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4AD-45A5-A6EA-2A21AABFDD4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15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4AD-45A5-A6EA-2A21AABFDD4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'Viz. konsultative'!$G$9:$G$15</c:f>
              <c:strCache>
                <c:ptCount val="7"/>
                <c:pt idx="0">
                  <c:v> Pneumoftiziologu</c:v>
                </c:pt>
                <c:pt idx="1">
                  <c:v>Pediatria</c:v>
                </c:pt>
                <c:pt idx="2">
                  <c:v> ORL</c:v>
                </c:pt>
                <c:pt idx="3">
                  <c:v> Intrenisti</c:v>
                </c:pt>
                <c:pt idx="4">
                  <c:v> Gjinekologu</c:v>
                </c:pt>
                <c:pt idx="5">
                  <c:v>Oftalmologu</c:v>
                </c:pt>
                <c:pt idx="6">
                  <c:v>Dermatologu</c:v>
                </c:pt>
              </c:strCache>
            </c:strRef>
          </c:cat>
          <c:val>
            <c:numRef>
              <c:f>'Viz. konsultative'!$H$9:$H$15</c:f>
              <c:numCache>
                <c:formatCode>General</c:formatCode>
                <c:ptCount val="7"/>
                <c:pt idx="0">
                  <c:v>30</c:v>
                </c:pt>
                <c:pt idx="1">
                  <c:v>20</c:v>
                </c:pt>
                <c:pt idx="2">
                  <c:v>20</c:v>
                </c:pt>
                <c:pt idx="3">
                  <c:v>18</c:v>
                </c:pt>
                <c:pt idx="4">
                  <c:v>15</c:v>
                </c:pt>
                <c:pt idx="5">
                  <c:v>12</c:v>
                </c:pt>
                <c:pt idx="6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E9F-4852-95D8-670A2A1125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8760400"/>
        <c:axId val="418765104"/>
      </c:barChart>
      <c:catAx>
        <c:axId val="41876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8765104"/>
        <c:crosses val="autoZero"/>
        <c:auto val="1"/>
        <c:lblAlgn val="ctr"/>
        <c:lblOffset val="100"/>
        <c:noMultiLvlLbl val="0"/>
      </c:catAx>
      <c:valAx>
        <c:axId val="418765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8760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66FF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14992/</a:t>
                    </a:r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60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6B8-4A6B-A5BB-897C691C77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5061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460-4FA2-9FD2-0C68143EE8D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2948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460-4FA2-9FD2-0C68143EE8D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2017'!$F$635:$F$637</c:f>
              <c:strCache>
                <c:ptCount val="3"/>
                <c:pt idx="0">
                  <c:v>QKMF</c:v>
                </c:pt>
                <c:pt idx="1">
                  <c:v>QMF 5</c:v>
                </c:pt>
                <c:pt idx="2">
                  <c:v>QMF 6</c:v>
                </c:pt>
              </c:strCache>
            </c:strRef>
          </c:cat>
          <c:val>
            <c:numRef>
              <c:f>'Raport 2017'!$G$635:$G$637</c:f>
              <c:numCache>
                <c:formatCode>General</c:formatCode>
                <c:ptCount val="3"/>
                <c:pt idx="0">
                  <c:v>14641</c:v>
                </c:pt>
                <c:pt idx="1">
                  <c:v>5051</c:v>
                </c:pt>
                <c:pt idx="2">
                  <c:v>2646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6B8-4A6B-A5BB-897C691C770F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460-4FA2-9FD2-0C68143EE8D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460-4FA2-9FD2-0C68143EE8D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2017'!$F$635:$F$637</c:f>
              <c:strCache>
                <c:ptCount val="3"/>
                <c:pt idx="0">
                  <c:v>QKMF</c:v>
                </c:pt>
                <c:pt idx="1">
                  <c:v>QMF 5</c:v>
                </c:pt>
                <c:pt idx="2">
                  <c:v>QMF 6</c:v>
                </c:pt>
              </c:strCache>
            </c:strRef>
          </c:cat>
          <c:val>
            <c:numRef>
              <c:f>'Raport 2017'!$H$635:$H$637</c:f>
              <c:numCache>
                <c:formatCode>General</c:formatCode>
                <c:ptCount val="3"/>
                <c:pt idx="0">
                  <c:v>15</c:v>
                </c:pt>
                <c:pt idx="1">
                  <c:v>23</c:v>
                </c:pt>
                <c:pt idx="2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6B8-4A6B-A5BB-897C691C77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8764320"/>
        <c:axId val="418760008"/>
      </c:barChart>
      <c:catAx>
        <c:axId val="41876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8760008"/>
        <c:crosses val="autoZero"/>
        <c:auto val="1"/>
        <c:lblAlgn val="ctr"/>
        <c:lblOffset val="100"/>
        <c:noMultiLvlLbl val="0"/>
      </c:catAx>
      <c:valAx>
        <c:axId val="4187600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876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29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Mes.dit.!$I$14:$I$17</c:f>
              <c:strCache>
                <c:ptCount val="4"/>
                <c:pt idx="0">
                  <c:v>QMF 5</c:v>
                </c:pt>
                <c:pt idx="1">
                  <c:v>QKMF</c:v>
                </c:pt>
                <c:pt idx="2">
                  <c:v>QMF 1</c:v>
                </c:pt>
                <c:pt idx="3">
                  <c:v>QMF 11</c:v>
                </c:pt>
              </c:strCache>
            </c:strRef>
          </c:cat>
          <c:val>
            <c:numRef>
              <c:f>Mes.dit.!$J$14:$J$17</c:f>
              <c:numCache>
                <c:formatCode>General</c:formatCode>
                <c:ptCount val="4"/>
                <c:pt idx="0">
                  <c:v>3709</c:v>
                </c:pt>
                <c:pt idx="1">
                  <c:v>3320</c:v>
                </c:pt>
                <c:pt idx="2">
                  <c:v>3018</c:v>
                </c:pt>
                <c:pt idx="3">
                  <c:v>1493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60-44AC-A2FE-C052958541B7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Mes.dit.!$I$14:$I$17</c:f>
              <c:strCache>
                <c:ptCount val="4"/>
                <c:pt idx="0">
                  <c:v>QMF 5</c:v>
                </c:pt>
                <c:pt idx="1">
                  <c:v>QKMF</c:v>
                </c:pt>
                <c:pt idx="2">
                  <c:v>QMF 1</c:v>
                </c:pt>
                <c:pt idx="3">
                  <c:v>QMF 11</c:v>
                </c:pt>
              </c:strCache>
            </c:strRef>
          </c:cat>
          <c:val>
            <c:numRef>
              <c:f>Mes.dit.!$K$14:$K$17</c:f>
              <c:numCache>
                <c:formatCode>0</c:formatCode>
                <c:ptCount val="4"/>
                <c:pt idx="0">
                  <c:v>14.836</c:v>
                </c:pt>
                <c:pt idx="1">
                  <c:v>13.28</c:v>
                </c:pt>
                <c:pt idx="2">
                  <c:v>12.071999999999999</c:v>
                </c:pt>
                <c:pt idx="3">
                  <c:v>8.7309941520467831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C60-44AC-A2FE-C052958541B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8763144"/>
        <c:axId val="418758048"/>
      </c:barChart>
      <c:catAx>
        <c:axId val="418763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8758048"/>
        <c:crosses val="autoZero"/>
        <c:auto val="1"/>
        <c:lblAlgn val="ctr"/>
        <c:lblOffset val="100"/>
        <c:noMultiLvlLbl val="0"/>
      </c:catAx>
      <c:valAx>
        <c:axId val="4187580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8763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E60808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3AB-467E-A6D8-5E4497477F23}"/>
              </c:ext>
            </c:extLst>
          </c:dPt>
          <c:dPt>
            <c:idx val="2"/>
            <c:invertIfNegative val="0"/>
            <c:bubble3D val="0"/>
            <c:spPr>
              <a:solidFill>
                <a:srgbClr val="3399FF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6A9-4734-9BC3-114A4D0A2A3B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9662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3AB-467E-A6D8-5E4497477F2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28447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3AB-467E-A6D8-5E4497477F2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08333333333339E-2"/>
                  <c:y val="9.572073863917100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887420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6A9-4734-9BC3-114A4D0A2A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shërbimeve'!$B$41:$B$43</c:f>
              <c:strCache>
                <c:ptCount val="3"/>
                <c:pt idx="0">
                  <c:v>Eho </c:v>
                </c:pt>
                <c:pt idx="1">
                  <c:v>Ekzaminime radiologjike</c:v>
                </c:pt>
                <c:pt idx="2">
                  <c:v>Analiza laboratorike</c:v>
                </c:pt>
              </c:strCache>
            </c:strRef>
          </c:cat>
          <c:val>
            <c:numRef>
              <c:f>'Totali i të gjitha shërbimeve'!$C$41:$C$43</c:f>
              <c:numCache>
                <c:formatCode>General</c:formatCode>
                <c:ptCount val="3"/>
                <c:pt idx="0">
                  <c:v>11263</c:v>
                </c:pt>
                <c:pt idx="1">
                  <c:v>28059</c:v>
                </c:pt>
                <c:pt idx="2">
                  <c:v>760444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10F-4A3E-8DDD-03FB85BDDB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8761576"/>
        <c:axId val="418765496"/>
      </c:barChart>
      <c:catAx>
        <c:axId val="418761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8765496"/>
        <c:crosses val="autoZero"/>
        <c:auto val="1"/>
        <c:lblAlgn val="ctr"/>
        <c:lblOffset val="100"/>
        <c:noMultiLvlLbl val="0"/>
      </c:catAx>
      <c:valAx>
        <c:axId val="4187654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418761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q-AL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467A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Laboratoriumi!$J$63:$J$81</c:f>
              <c:strCache>
                <c:ptCount val="19"/>
                <c:pt idx="0">
                  <c:v>QKMF</c:v>
                </c:pt>
                <c:pt idx="1">
                  <c:v>QMF-5</c:v>
                </c:pt>
                <c:pt idx="2">
                  <c:v>QMF-1</c:v>
                </c:pt>
                <c:pt idx="3">
                  <c:v>QMF-6</c:v>
                </c:pt>
                <c:pt idx="4">
                  <c:v>QMF-4</c:v>
                </c:pt>
                <c:pt idx="5">
                  <c:v>QMF-3</c:v>
                </c:pt>
                <c:pt idx="6">
                  <c:v>QMF- Hajvali</c:v>
                </c:pt>
                <c:pt idx="7">
                  <c:v>QMF-Besi</c:v>
                </c:pt>
                <c:pt idx="8">
                  <c:v>DAT</c:v>
                </c:pt>
                <c:pt idx="9">
                  <c:v>QMF-7</c:v>
                </c:pt>
                <c:pt idx="10">
                  <c:v>QMF-2</c:v>
                </c:pt>
                <c:pt idx="11">
                  <c:v>QMF -Mati 1</c:v>
                </c:pt>
                <c:pt idx="12">
                  <c:v>QMF- Mat</c:v>
                </c:pt>
                <c:pt idx="13">
                  <c:v>QMF8</c:v>
                </c:pt>
                <c:pt idx="14">
                  <c:v>QMF9</c:v>
                </c:pt>
                <c:pt idx="15">
                  <c:v>QMF10</c:v>
                </c:pt>
                <c:pt idx="16">
                  <c:v>QMF 11</c:v>
                </c:pt>
                <c:pt idx="17">
                  <c:v>Gjinekologji</c:v>
                </c:pt>
                <c:pt idx="18">
                  <c:v>AMF Studenteve</c:v>
                </c:pt>
              </c:strCache>
            </c:strRef>
          </c:cat>
          <c:val>
            <c:numRef>
              <c:f>Laboratoriumi!$K$63:$K$81</c:f>
              <c:numCache>
                <c:formatCode>0</c:formatCode>
                <c:ptCount val="19"/>
                <c:pt idx="0">
                  <c:v>102</c:v>
                </c:pt>
                <c:pt idx="1">
                  <c:v>52</c:v>
                </c:pt>
                <c:pt idx="2">
                  <c:v>37</c:v>
                </c:pt>
                <c:pt idx="3">
                  <c:v>21</c:v>
                </c:pt>
                <c:pt idx="4">
                  <c:v>21</c:v>
                </c:pt>
                <c:pt idx="5">
                  <c:v>16</c:v>
                </c:pt>
                <c:pt idx="6">
                  <c:v>13</c:v>
                </c:pt>
                <c:pt idx="7">
                  <c:v>13</c:v>
                </c:pt>
                <c:pt idx="8">
                  <c:v>12</c:v>
                </c:pt>
                <c:pt idx="9">
                  <c:v>10</c:v>
                </c:pt>
                <c:pt idx="10">
                  <c:v>10</c:v>
                </c:pt>
                <c:pt idx="11">
                  <c:v>9</c:v>
                </c:pt>
                <c:pt idx="12">
                  <c:v>9</c:v>
                </c:pt>
                <c:pt idx="13">
                  <c:v>9</c:v>
                </c:pt>
                <c:pt idx="14">
                  <c:v>8</c:v>
                </c:pt>
                <c:pt idx="15">
                  <c:v>7</c:v>
                </c:pt>
                <c:pt idx="16">
                  <c:v>5</c:v>
                </c:pt>
                <c:pt idx="17">
                  <c:v>3</c:v>
                </c:pt>
                <c:pt idx="1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7A-4118-B615-8A57E690C4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8758440"/>
        <c:axId val="418758832"/>
      </c:barChart>
      <c:catAx>
        <c:axId val="418758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8758832"/>
        <c:crosses val="autoZero"/>
        <c:auto val="1"/>
        <c:lblAlgn val="ctr"/>
        <c:lblOffset val="100"/>
        <c:noMultiLvlLbl val="0"/>
      </c:catAx>
      <c:valAx>
        <c:axId val="41875883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18758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mtClean="0"/>
                      <a:t>2043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4EA-465B-AFAA-E2E8349E5D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Laboratoriumi!$AV$10:$AV$27</c:f>
              <c:strCache>
                <c:ptCount val="18"/>
                <c:pt idx="0">
                  <c:v>Lab. i QKMF</c:v>
                </c:pt>
                <c:pt idx="1">
                  <c:v>Lab. QMF 5</c:v>
                </c:pt>
                <c:pt idx="2">
                  <c:v>Lab. QMF 1</c:v>
                </c:pt>
                <c:pt idx="3">
                  <c:v>Lab. QMF 6</c:v>
                </c:pt>
                <c:pt idx="4">
                  <c:v>Lab. QMF 4</c:v>
                </c:pt>
                <c:pt idx="5">
                  <c:v>Lab. QMF 3</c:v>
                </c:pt>
                <c:pt idx="6">
                  <c:v>Lab. QMF Hajvali</c:v>
                </c:pt>
                <c:pt idx="7">
                  <c:v>Lab. Besi</c:v>
                </c:pt>
                <c:pt idx="8">
                  <c:v>Lab. QMF 2</c:v>
                </c:pt>
                <c:pt idx="9">
                  <c:v>Lab. QMF 7</c:v>
                </c:pt>
                <c:pt idx="10">
                  <c:v>Lab. QMF 8</c:v>
                </c:pt>
                <c:pt idx="11">
                  <c:v>Lab. QMF Mat</c:v>
                </c:pt>
                <c:pt idx="12">
                  <c:v>Lab. QMF 9</c:v>
                </c:pt>
                <c:pt idx="13">
                  <c:v>Lab. QMF Mati 1</c:v>
                </c:pt>
                <c:pt idx="14">
                  <c:v>Lab. QMF 10</c:v>
                </c:pt>
                <c:pt idx="15">
                  <c:v>Lab QMG</c:v>
                </c:pt>
                <c:pt idx="16">
                  <c:v>Lab Dat</c:v>
                </c:pt>
                <c:pt idx="17">
                  <c:v>Lab. QMF 11</c:v>
                </c:pt>
              </c:strCache>
            </c:strRef>
          </c:cat>
          <c:val>
            <c:numRef>
              <c:f>Laboratoriumi!$AW$10:$AW$27</c:f>
              <c:numCache>
                <c:formatCode>General</c:formatCode>
                <c:ptCount val="18"/>
                <c:pt idx="0">
                  <c:v>294400</c:v>
                </c:pt>
                <c:pt idx="1">
                  <c:v>160379</c:v>
                </c:pt>
                <c:pt idx="2">
                  <c:v>121614</c:v>
                </c:pt>
                <c:pt idx="3">
                  <c:v>54041</c:v>
                </c:pt>
                <c:pt idx="4">
                  <c:v>51528</c:v>
                </c:pt>
                <c:pt idx="5">
                  <c:v>38148</c:v>
                </c:pt>
                <c:pt idx="6">
                  <c:v>34708</c:v>
                </c:pt>
                <c:pt idx="7">
                  <c:v>25944</c:v>
                </c:pt>
                <c:pt idx="8">
                  <c:v>24542</c:v>
                </c:pt>
                <c:pt idx="9">
                  <c:v>22773</c:v>
                </c:pt>
                <c:pt idx="10">
                  <c:v>14338</c:v>
                </c:pt>
                <c:pt idx="11">
                  <c:v>13155</c:v>
                </c:pt>
                <c:pt idx="12">
                  <c:v>11117</c:v>
                </c:pt>
                <c:pt idx="13">
                  <c:v>9334</c:v>
                </c:pt>
                <c:pt idx="14">
                  <c:v>6157</c:v>
                </c:pt>
                <c:pt idx="15">
                  <c:v>2853</c:v>
                </c:pt>
                <c:pt idx="16">
                  <c:v>2046</c:v>
                </c:pt>
                <c:pt idx="17">
                  <c:v>343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EA-465B-AFAA-E2E8349E5DB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8761968"/>
        <c:axId val="418759224"/>
      </c:barChart>
      <c:catAx>
        <c:axId val="41876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8759224"/>
        <c:crosses val="autoZero"/>
        <c:auto val="1"/>
        <c:lblAlgn val="ctr"/>
        <c:lblOffset val="100"/>
        <c:noMultiLvlLbl val="0"/>
      </c:catAx>
      <c:valAx>
        <c:axId val="4187592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8761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467A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Laboratoriumi!$AT$10:$AT$27</c:f>
              <c:strCache>
                <c:ptCount val="18"/>
                <c:pt idx="0">
                  <c:v>Lab. QMF Mat</c:v>
                </c:pt>
                <c:pt idx="1">
                  <c:v>Lab QMG</c:v>
                </c:pt>
                <c:pt idx="2">
                  <c:v>Lab. QMF 9</c:v>
                </c:pt>
                <c:pt idx="3">
                  <c:v>Lab. QMF 3</c:v>
                </c:pt>
                <c:pt idx="4">
                  <c:v>Lab. QMF Mati 1</c:v>
                </c:pt>
                <c:pt idx="5">
                  <c:v>Lab. QMF 8</c:v>
                </c:pt>
                <c:pt idx="6">
                  <c:v>Lab. QMF Hajvali</c:v>
                </c:pt>
                <c:pt idx="7">
                  <c:v>Lab Dat</c:v>
                </c:pt>
                <c:pt idx="8">
                  <c:v>Lab. QMF 1</c:v>
                </c:pt>
                <c:pt idx="9">
                  <c:v>Lab. QMF 11</c:v>
                </c:pt>
                <c:pt idx="10">
                  <c:v>Lab. QMF 4</c:v>
                </c:pt>
                <c:pt idx="11">
                  <c:v>Lab. QMF 10</c:v>
                </c:pt>
                <c:pt idx="12">
                  <c:v>Lab. i QKMF</c:v>
                </c:pt>
                <c:pt idx="13">
                  <c:v>Lab. QMF 6</c:v>
                </c:pt>
                <c:pt idx="14">
                  <c:v>Lab. QMF 7</c:v>
                </c:pt>
                <c:pt idx="15">
                  <c:v>Lab. QMF 2</c:v>
                </c:pt>
                <c:pt idx="16">
                  <c:v>Lab. Besi</c:v>
                </c:pt>
                <c:pt idx="17">
                  <c:v>Lab. QMF 5</c:v>
                </c:pt>
              </c:strCache>
            </c:strRef>
          </c:cat>
          <c:val>
            <c:numRef>
              <c:f>Laboratoriumi!$AU$10:$AU$27</c:f>
              <c:numCache>
                <c:formatCode>0</c:formatCode>
                <c:ptCount val="18"/>
                <c:pt idx="0">
                  <c:v>34.914481185860893</c:v>
                </c:pt>
                <c:pt idx="1">
                  <c:v>29.267437784787941</c:v>
                </c:pt>
                <c:pt idx="2">
                  <c:v>24.700908518485203</c:v>
                </c:pt>
                <c:pt idx="3">
                  <c:v>24.570095417846282</c:v>
                </c:pt>
                <c:pt idx="4">
                  <c:v>24.469680737090208</c:v>
                </c:pt>
                <c:pt idx="5">
                  <c:v>23.266843353326824</c:v>
                </c:pt>
                <c:pt idx="6">
                  <c:v>22.432868502938806</c:v>
                </c:pt>
                <c:pt idx="7">
                  <c:v>21.456500488758554</c:v>
                </c:pt>
                <c:pt idx="8">
                  <c:v>19.512556120183529</c:v>
                </c:pt>
                <c:pt idx="9">
                  <c:v>18</c:v>
                </c:pt>
                <c:pt idx="10">
                  <c:v>16.583216891786989</c:v>
                </c:pt>
                <c:pt idx="11">
                  <c:v>16.257917817118727</c:v>
                </c:pt>
                <c:pt idx="12">
                  <c:v>15.350543478260869</c:v>
                </c:pt>
                <c:pt idx="13">
                  <c:v>13.924612793989748</c:v>
                </c:pt>
                <c:pt idx="14">
                  <c:v>13.388662012031794</c:v>
                </c:pt>
                <c:pt idx="15">
                  <c:v>12.851438350582676</c:v>
                </c:pt>
                <c:pt idx="16">
                  <c:v>8.0905026210299109</c:v>
                </c:pt>
                <c:pt idx="17">
                  <c:v>6.1791132255469856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3B-44E5-953E-A398A9019E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8763928"/>
        <c:axId val="419741888"/>
      </c:barChart>
      <c:catAx>
        <c:axId val="418763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9741888"/>
        <c:crosses val="autoZero"/>
        <c:auto val="1"/>
        <c:lblAlgn val="ctr"/>
        <c:lblOffset val="100"/>
        <c:noMultiLvlLbl val="0"/>
      </c:catAx>
      <c:valAx>
        <c:axId val="419741888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18763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Totali!$Y$22:$Y$26</c:f>
              <c:strCache>
                <c:ptCount val="5"/>
                <c:pt idx="0">
                  <c:v> Stomatologji</c:v>
                </c:pt>
                <c:pt idx="1">
                  <c:v>QKMF</c:v>
                </c:pt>
                <c:pt idx="2">
                  <c:v>QMF 5  </c:v>
                </c:pt>
                <c:pt idx="3">
                  <c:v>DAT.</c:v>
                </c:pt>
                <c:pt idx="4">
                  <c:v>QMF 4</c:v>
                </c:pt>
              </c:strCache>
            </c:strRef>
          </c:cat>
          <c:val>
            <c:numRef>
              <c:f>Totali!$Z$22:$Z$26</c:f>
              <c:numCache>
                <c:formatCode>0</c:formatCode>
                <c:ptCount val="5"/>
                <c:pt idx="0">
                  <c:v>8868</c:v>
                </c:pt>
                <c:pt idx="1">
                  <c:v>7385</c:v>
                </c:pt>
                <c:pt idx="2">
                  <c:v>3510</c:v>
                </c:pt>
                <c:pt idx="3" formatCode="General">
                  <c:v>3510</c:v>
                </c:pt>
                <c:pt idx="4">
                  <c:v>2310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9B-4393-AF94-9978B004DA5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746200"/>
        <c:axId val="419748552"/>
      </c:barChart>
      <c:catAx>
        <c:axId val="419746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9748552"/>
        <c:crosses val="autoZero"/>
        <c:auto val="1"/>
        <c:lblAlgn val="ctr"/>
        <c:lblOffset val="100"/>
        <c:noMultiLvlLbl val="0"/>
      </c:catAx>
      <c:valAx>
        <c:axId val="41974855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19746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E60808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Sheet1!$A$3:$A$7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CE-4D57-8591-0E5E67138C54}"/>
            </c:ext>
          </c:extLst>
        </c:ser>
        <c:ser>
          <c:idx val="1"/>
          <c:order val="1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Sheet1!$B$3:$B$7</c:f>
              <c:numCache>
                <c:formatCode>General</c:formatCode>
                <c:ptCount val="5"/>
                <c:pt idx="0">
                  <c:v>935047</c:v>
                </c:pt>
                <c:pt idx="1">
                  <c:v>896564</c:v>
                </c:pt>
                <c:pt idx="2">
                  <c:v>1048344</c:v>
                </c:pt>
                <c:pt idx="3">
                  <c:v>1007718</c:v>
                </c:pt>
                <c:pt idx="4">
                  <c:v>1089978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BCE-4D57-8591-0E5E67138C5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6976456"/>
        <c:axId val="416969008"/>
      </c:barChart>
      <c:catAx>
        <c:axId val="416976456"/>
        <c:scaling>
          <c:orientation val="minMax"/>
        </c:scaling>
        <c:delete val="1"/>
        <c:axPos val="b"/>
        <c:majorTickMark val="none"/>
        <c:minorTickMark val="none"/>
        <c:tickLblPos val="nextTo"/>
        <c:crossAx val="416969008"/>
        <c:crosses val="autoZero"/>
        <c:auto val="1"/>
        <c:lblAlgn val="ctr"/>
        <c:lblOffset val="100"/>
        <c:noMultiLvlLbl val="0"/>
      </c:catAx>
      <c:valAx>
        <c:axId val="4169690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6976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467A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E05-49FD-95E7-BF8700F7CE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E05-49FD-95E7-BF8700F7CE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E05-49FD-95E7-BF8700F7CE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E05-49FD-95E7-BF8700F7CE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Totali!$D$15:$D$19</c:f>
              <c:strCache>
                <c:ptCount val="5"/>
                <c:pt idx="0">
                  <c:v>RTG Stomatologji</c:v>
                </c:pt>
                <c:pt idx="1">
                  <c:v>QKMF- Radiologji</c:v>
                </c:pt>
                <c:pt idx="2">
                  <c:v>QMF-5  Radiologji</c:v>
                </c:pt>
                <c:pt idx="3">
                  <c:v>RTG.DAT.</c:v>
                </c:pt>
                <c:pt idx="4">
                  <c:v>QMF-4 Radiologji</c:v>
                </c:pt>
              </c:strCache>
            </c:strRef>
          </c:cat>
          <c:val>
            <c:numRef>
              <c:f>Totali!$E$15:$E$19</c:f>
              <c:numCache>
                <c:formatCode>General</c:formatCode>
                <c:ptCount val="5"/>
                <c:pt idx="0">
                  <c:v>32</c:v>
                </c:pt>
                <c:pt idx="1">
                  <c:v>28</c:v>
                </c:pt>
                <c:pt idx="2">
                  <c:v>27</c:v>
                </c:pt>
                <c:pt idx="3">
                  <c:v>15</c:v>
                </c:pt>
                <c:pt idx="4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5A-40E1-BC3F-6E9F1373AF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748944"/>
        <c:axId val="419742280"/>
      </c:barChart>
      <c:catAx>
        <c:axId val="419748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9742280"/>
        <c:crosses val="autoZero"/>
        <c:auto val="1"/>
        <c:lblAlgn val="ctr"/>
        <c:lblOffset val="100"/>
        <c:noMultiLvlLbl val="0"/>
      </c:catAx>
      <c:valAx>
        <c:axId val="419742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9748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565837559810899E-2"/>
          <c:y val="4.7292891580487514E-3"/>
          <c:w val="0.91427225803217971"/>
          <c:h val="0.45270301218480868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743064"/>
        <c:axId val="419746592"/>
      </c:barChart>
      <c:catAx>
        <c:axId val="4197430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5400000" vert="horz"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sq-AL"/>
          </a:p>
        </c:txPr>
        <c:crossAx val="419746592"/>
        <c:crosses val="autoZero"/>
        <c:auto val="1"/>
        <c:lblAlgn val="ctr"/>
        <c:lblOffset val="100"/>
        <c:noMultiLvlLbl val="0"/>
      </c:catAx>
      <c:valAx>
        <c:axId val="4197465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19743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shërbimeve'!$U$90:$U$99</c:f>
              <c:strCache>
                <c:ptCount val="10"/>
                <c:pt idx="0">
                  <c:v>Ro- grafija e dhëmbit</c:v>
                </c:pt>
                <c:pt idx="1">
                  <c:v>Ro- grafija e pulmoneve pa</c:v>
                </c:pt>
                <c:pt idx="2">
                  <c:v>Rtg e mushkrive (Pulmo)</c:v>
                </c:pt>
                <c:pt idx="3">
                  <c:v>Rtg.eboshtit kurizor (segmenti I qafës)</c:v>
                </c:pt>
                <c:pt idx="4">
                  <c:v>Rtg boshtit kurizor pjesa e shpindes(segmenti lumbo Sacral))</c:v>
                </c:pt>
                <c:pt idx="5">
                  <c:v>Rtg.  e gjurit (geni)</c:v>
                </c:pt>
                <c:pt idx="6">
                  <c:v>Rtg boshtit kurizor (segmenti krahnorit)</c:v>
                </c:pt>
                <c:pt idx="7">
                  <c:v>Rtg. e shputës (pedis)</c:v>
                </c:pt>
                <c:pt idx="8">
                  <c:v>Rtg. e sinusve paranazale </c:v>
                </c:pt>
                <c:pt idx="9">
                  <c:v>Rtg e shuplakave                    (mani, sin ose dex.)</c:v>
                </c:pt>
              </c:strCache>
            </c:strRef>
          </c:cat>
          <c:val>
            <c:numRef>
              <c:f>'Totali i shërbimeve'!$V$90:$V$99</c:f>
              <c:numCache>
                <c:formatCode>General</c:formatCode>
                <c:ptCount val="10"/>
                <c:pt idx="0">
                  <c:v>10164</c:v>
                </c:pt>
                <c:pt idx="1">
                  <c:v>3533</c:v>
                </c:pt>
                <c:pt idx="2">
                  <c:v>3404</c:v>
                </c:pt>
                <c:pt idx="3">
                  <c:v>2970</c:v>
                </c:pt>
                <c:pt idx="4">
                  <c:v>2868</c:v>
                </c:pt>
                <c:pt idx="5">
                  <c:v>1963</c:v>
                </c:pt>
                <c:pt idx="6">
                  <c:v>1359</c:v>
                </c:pt>
                <c:pt idx="7">
                  <c:v>921</c:v>
                </c:pt>
                <c:pt idx="8">
                  <c:v>918</c:v>
                </c:pt>
                <c:pt idx="9">
                  <c:v>904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EC-4C0F-89F9-F78D312D5A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742672"/>
        <c:axId val="419743848"/>
      </c:barChart>
      <c:catAx>
        <c:axId val="41974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9743848"/>
        <c:crosses val="autoZero"/>
        <c:auto val="1"/>
        <c:lblAlgn val="ctr"/>
        <c:lblOffset val="100"/>
        <c:noMultiLvlLbl val="0"/>
      </c:catAx>
      <c:valAx>
        <c:axId val="4197438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974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shërbimeve'!$U$100:$U$109</c:f>
              <c:strCache>
                <c:ptCount val="10"/>
                <c:pt idx="0">
                  <c:v>Ro - grafija L profil e pulmoneve</c:v>
                </c:pt>
                <c:pt idx="1">
                  <c:v>Mamografia</c:v>
                </c:pt>
                <c:pt idx="2">
                  <c:v>Rtg e kockave të krahut art. humeroscapularis)</c:v>
                </c:pt>
                <c:pt idx="3">
                  <c:v>Rtg. e kukave ( art. Coxofemoral)</c:v>
                </c:pt>
                <c:pt idx="4">
                  <c:v>Rtg.e nyjes së këmbes( art. tallocrurale) </c:v>
                </c:pt>
                <c:pt idx="5">
                  <c:v>Rtg. N.i vesahkave dhe rrugëve urinare(Tr. Urinar)</c:v>
                </c:pt>
                <c:pt idx="6">
                  <c:v>Rtg.e nyjes së dorës (art. radiocarpalis)</c:v>
                </c:pt>
                <c:pt idx="7">
                  <c:v>Rtg e krahnorit(toraxit)</c:v>
                </c:pt>
                <c:pt idx="8">
                  <c:v>Rtg.e kockës mastoideale sipas Schyler-it</c:v>
                </c:pt>
                <c:pt idx="9">
                  <c:v>Rtg e gjysmës së krahnorit m.,d.(hemitoraxit)</c:v>
                </c:pt>
              </c:strCache>
            </c:strRef>
          </c:cat>
          <c:val>
            <c:numRef>
              <c:f>'Totali i shërbimeve'!$V$100:$V$109</c:f>
              <c:numCache>
                <c:formatCode>General</c:formatCode>
                <c:ptCount val="10"/>
                <c:pt idx="0">
                  <c:v>823</c:v>
                </c:pt>
                <c:pt idx="1">
                  <c:v>476</c:v>
                </c:pt>
                <c:pt idx="2">
                  <c:v>446</c:v>
                </c:pt>
                <c:pt idx="3">
                  <c:v>370</c:v>
                </c:pt>
                <c:pt idx="4">
                  <c:v>366</c:v>
                </c:pt>
                <c:pt idx="5">
                  <c:v>327</c:v>
                </c:pt>
                <c:pt idx="6">
                  <c:v>260</c:v>
                </c:pt>
                <c:pt idx="7">
                  <c:v>180</c:v>
                </c:pt>
                <c:pt idx="8">
                  <c:v>149</c:v>
                </c:pt>
                <c:pt idx="9">
                  <c:v>138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918-4BC9-8CB0-9F232191FCC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745416"/>
        <c:axId val="419746984"/>
      </c:barChart>
      <c:catAx>
        <c:axId val="419745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9746984"/>
        <c:crosses val="autoZero"/>
        <c:auto val="1"/>
        <c:lblAlgn val="ctr"/>
        <c:lblOffset val="100"/>
        <c:noMultiLvlLbl val="0"/>
      </c:catAx>
      <c:valAx>
        <c:axId val="4197469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9745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shërbimeve'!$U$110:$U$119</c:f>
              <c:strCache>
                <c:ptCount val="10"/>
                <c:pt idx="0">
                  <c:v>Rtg. e kockave të pelvikut (pelvis)</c:v>
                </c:pt>
                <c:pt idx="1">
                  <c:v>Rtg. e brylit (art. cubiti)</c:v>
                </c:pt>
                <c:pt idx="2">
                  <c:v>Rtg. e nëngjurit(cruris-tibiae et fibulae)</c:v>
                </c:pt>
                <c:pt idx="3">
                  <c:v>Rtg e thembrës (calcaneus)</c:v>
                </c:pt>
                <c:pt idx="4">
                  <c:v>Rtg e nënbrylit (antebrachi)</c:v>
                </c:pt>
                <c:pt idx="5">
                  <c:v> Craniogrami</c:v>
                </c:pt>
                <c:pt idx="6">
                  <c:v>Rtg. e Selae Turcica</c:v>
                </c:pt>
                <c:pt idx="7">
                  <c:v>Rtg e parakrahut (humerusit)</c:v>
                </c:pt>
                <c:pt idx="8">
                  <c:v>Rtg.N.e barkut (tr.abdominal) </c:v>
                </c:pt>
                <c:pt idx="9">
                  <c:v>Teleradiografia e zemrës</c:v>
                </c:pt>
              </c:strCache>
            </c:strRef>
          </c:cat>
          <c:val>
            <c:numRef>
              <c:f>'Totali i shërbimeve'!$V$110:$V$119</c:f>
              <c:numCache>
                <c:formatCode>General</c:formatCode>
                <c:ptCount val="10"/>
                <c:pt idx="0">
                  <c:v>128</c:v>
                </c:pt>
                <c:pt idx="1">
                  <c:v>92</c:v>
                </c:pt>
                <c:pt idx="2">
                  <c:v>89</c:v>
                </c:pt>
                <c:pt idx="3">
                  <c:v>78</c:v>
                </c:pt>
                <c:pt idx="4">
                  <c:v>61</c:v>
                </c:pt>
                <c:pt idx="5">
                  <c:v>45</c:v>
                </c:pt>
                <c:pt idx="6">
                  <c:v>42</c:v>
                </c:pt>
                <c:pt idx="7">
                  <c:v>34</c:v>
                </c:pt>
                <c:pt idx="8">
                  <c:v>30</c:v>
                </c:pt>
                <c:pt idx="9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7B-4A59-95C0-C25321B61B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747768"/>
        <c:axId val="419860936"/>
      </c:barChart>
      <c:catAx>
        <c:axId val="419747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9860936"/>
        <c:crosses val="autoZero"/>
        <c:auto val="1"/>
        <c:lblAlgn val="ctr"/>
        <c:lblOffset val="100"/>
        <c:noMultiLvlLbl val="0"/>
      </c:catAx>
      <c:valAx>
        <c:axId val="4198609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9747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Sheet4!$B$41</c:f>
              <c:strCache>
                <c:ptCount val="1"/>
                <c:pt idx="0">
                  <c:v>Të planifikuar</c:v>
                </c:pt>
              </c:strCache>
            </c:strRef>
          </c:tx>
          <c:spPr>
            <a:solidFill>
              <a:srgbClr val="0066FF"/>
            </a:solidFill>
          </c:spPr>
          <c:invertIfNegative val="0"/>
          <c:dLbls>
            <c:dLbl>
              <c:idx val="0"/>
              <c:layout>
                <c:manualLayout>
                  <c:x val="-1.788268955650930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4038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AED-4BF2-8F07-E4526C605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4038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939-4613-BDE6-706F2E160D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3672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39-4613-BDE6-706F2E160D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3863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939-4613-BDE6-706F2E160D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Sheet4!$A$42:$A$45</c:f>
              <c:strCache>
                <c:ptCount val="4"/>
                <c:pt idx="0">
                  <c:v>IPV</c:v>
                </c:pt>
                <c:pt idx="1">
                  <c:v>DTP -HIB B- HIB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Sheet4!$B$42:$B$45</c:f>
              <c:numCache>
                <c:formatCode>General</c:formatCode>
                <c:ptCount val="4"/>
                <c:pt idx="0">
                  <c:v>3961</c:v>
                </c:pt>
                <c:pt idx="1">
                  <c:v>3961</c:v>
                </c:pt>
                <c:pt idx="2">
                  <c:v>4238</c:v>
                </c:pt>
                <c:pt idx="3">
                  <c:v>4830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AED-4BF2-8F07-E4526C605DD8}"/>
            </c:ext>
          </c:extLst>
        </c:ser>
        <c:ser>
          <c:idx val="1"/>
          <c:order val="1"/>
          <c:tx>
            <c:strRef>
              <c:f>Sheet4!$C$41</c:f>
              <c:strCache>
                <c:ptCount val="1"/>
                <c:pt idx="0">
                  <c:v>Të vaksinuar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3843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39-4613-BDE6-706F2E160D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3843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39-4613-BDE6-706F2E160D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622794468288030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3672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AED-4BF2-8F07-E4526C605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3553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39-4613-BDE6-706F2E160D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Sheet4!$A$42:$A$45</c:f>
              <c:strCache>
                <c:ptCount val="4"/>
                <c:pt idx="0">
                  <c:v>IPV</c:v>
                </c:pt>
                <c:pt idx="1">
                  <c:v>DTP -HIB B- HIB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Sheet4!$C$42:$C$45</c:f>
              <c:numCache>
                <c:formatCode>General</c:formatCode>
                <c:ptCount val="4"/>
                <c:pt idx="0">
                  <c:v>3790</c:v>
                </c:pt>
                <c:pt idx="1">
                  <c:v>3790</c:v>
                </c:pt>
                <c:pt idx="2">
                  <c:v>4238</c:v>
                </c:pt>
                <c:pt idx="3">
                  <c:v>4704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ED-4BF2-8F07-E4526C605DD8}"/>
            </c:ext>
          </c:extLst>
        </c:ser>
        <c:ser>
          <c:idx val="2"/>
          <c:order val="2"/>
          <c:tx>
            <c:strRef>
              <c:f>Sheet4!$D$41</c:f>
              <c:strCache>
                <c:ptCount val="1"/>
                <c:pt idx="0">
                  <c:v>Përfshirja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95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AED-4BF2-8F07-E4526C605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95</a:t>
                    </a:r>
                    <a:r>
                      <a:rPr lang="en-US" sz="1100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AED-4BF2-8F07-E4526C605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100</a:t>
                    </a:r>
                    <a:r>
                      <a:rPr lang="en-US" sz="1200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AED-4BF2-8F07-E4526C605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92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AED-4BF2-8F07-E4526C605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Sheet4!$A$42:$A$45</c:f>
              <c:strCache>
                <c:ptCount val="4"/>
                <c:pt idx="0">
                  <c:v>IPV</c:v>
                </c:pt>
                <c:pt idx="1">
                  <c:v>DTP -HIB B- HIB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Sheet4!$D$42:$D$45</c:f>
              <c:numCache>
                <c:formatCode>General</c:formatCode>
                <c:ptCount val="4"/>
                <c:pt idx="0">
                  <c:v>96</c:v>
                </c:pt>
                <c:pt idx="1">
                  <c:v>96</c:v>
                </c:pt>
                <c:pt idx="2">
                  <c:v>100</c:v>
                </c:pt>
                <c:pt idx="3">
                  <c:v>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AED-4BF2-8F07-E4526C605DD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860544"/>
        <c:axId val="419862112"/>
      </c:barChart>
      <c:catAx>
        <c:axId val="4198605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sq-AL"/>
          </a:p>
        </c:txPr>
        <c:crossAx val="419862112"/>
        <c:crosses val="autoZero"/>
        <c:auto val="1"/>
        <c:lblAlgn val="ctr"/>
        <c:lblOffset val="100"/>
        <c:noMultiLvlLbl val="0"/>
      </c:catAx>
      <c:valAx>
        <c:axId val="4198621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1986054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sq-A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467A"/>
            </a:solidFill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9615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835-426A-94A0-01F6A511E8B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9600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835-426A-94A0-01F6A511E8B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835-426A-94A0-01F6A511E8B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'Viz. konsultative'!$F$15:$F$17</c:f>
              <c:strCache>
                <c:ptCount val="3"/>
                <c:pt idx="0">
                  <c:v>Gjithësejt</c:v>
                </c:pt>
                <c:pt idx="1">
                  <c:v>Të rritur </c:v>
                </c:pt>
                <c:pt idx="2">
                  <c:v>Fëmijë</c:v>
                </c:pt>
              </c:strCache>
            </c:strRef>
          </c:cat>
          <c:val>
            <c:numRef>
              <c:f>'Viz. konsultative'!$G$15:$G$17</c:f>
              <c:numCache>
                <c:formatCode>General</c:formatCode>
                <c:ptCount val="3"/>
                <c:pt idx="0">
                  <c:v>8648</c:v>
                </c:pt>
                <c:pt idx="1">
                  <c:v>8635</c:v>
                </c:pt>
                <c:pt idx="2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BA-4F95-A5C6-71ED15F7735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866424"/>
        <c:axId val="419864856"/>
      </c:barChart>
      <c:catAx>
        <c:axId val="4198664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sq-AL"/>
          </a:p>
        </c:txPr>
        <c:crossAx val="419864856"/>
        <c:crosses val="autoZero"/>
        <c:auto val="1"/>
        <c:lblAlgn val="ctr"/>
        <c:lblOffset val="100"/>
        <c:noMultiLvlLbl val="0"/>
      </c:catAx>
      <c:valAx>
        <c:axId val="4198648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198664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375"/>
          <c:y val="2.5093936105126599E-2"/>
          <c:w val="0.49479166666666669"/>
          <c:h val="0.6073087113713072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20C-46C8-AD2F-AB942AFD5C93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1CE-4ED1-AC89-6A522047B35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122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20C-46C8-AD2F-AB942AFD5C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sq-AL" sz="3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'[s. malinje 2016 Lulja 2 (1).xlsx]Dhjetor'!$G$65:$G$66</c:f>
              <c:strCache>
                <c:ptCount val="2"/>
                <c:pt idx="0">
                  <c:v>Mashkuj</c:v>
                </c:pt>
                <c:pt idx="1">
                  <c:v>Femra</c:v>
                </c:pt>
              </c:strCache>
            </c:strRef>
          </c:cat>
          <c:val>
            <c:numRef>
              <c:f>'[s. malinje 2016 Lulja 2 (1).xlsx]Dhjetor'!$H$65:$H$66</c:f>
              <c:numCache>
                <c:formatCode>General</c:formatCode>
                <c:ptCount val="2"/>
                <c:pt idx="0">
                  <c:v>142</c:v>
                </c:pt>
                <c:pt idx="1">
                  <c:v>224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0C-46C8-AD2F-AB942AFD5C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867208"/>
        <c:axId val="419862896"/>
      </c:barChart>
      <c:catAx>
        <c:axId val="419867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8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9862896"/>
        <c:crosses val="autoZero"/>
        <c:auto val="1"/>
        <c:lblAlgn val="ctr"/>
        <c:lblOffset val="100"/>
        <c:noMultiLvlLbl val="0"/>
      </c:catAx>
      <c:valAx>
        <c:axId val="4198628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419867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sq-AL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827718183394645"/>
          <c:y val="9.1407605805241723E-2"/>
          <c:w val="0.45666660092369948"/>
          <c:h val="0.8797614190370701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'[Mortaliteti 2018 vjetori.xlsx]Sheet1'!$F$110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'[Mortaliteti 2018 vjetori.xlsx]Sheet1'!$E$111:$E$122</c:f>
              <c:strCache>
                <c:ptCount val="12"/>
                <c:pt idx="0">
                  <c:v>Tumorët</c:v>
                </c:pt>
                <c:pt idx="1">
                  <c:v>Sëmundjet e organeve të frymëmarrjes</c:v>
                </c:pt>
                <c:pt idx="2">
                  <c:v>Sëmundjet e sistemit të qarkullimit të gjakut</c:v>
                </c:pt>
                <c:pt idx="3">
                  <c:v>Sëmundjet gjendrrave me tajm të brendshëm ushqyshmerise dhe metabolizmit</c:v>
                </c:pt>
                <c:pt idx="4">
                  <c:v>Sëmundjet e sistemit nervor</c:v>
                </c:pt>
                <c:pt idx="5">
                  <c:v>Çrregullimet psiqike dhe çrregullimet e sjelljes</c:v>
                </c:pt>
                <c:pt idx="6">
                  <c:v>Sëmundjet e sistemit urino-gjenital</c:v>
                </c:pt>
                <c:pt idx="7">
                  <c:v>Simptomet shenjat dhe gjendjet patologjike,klinike dhe laboratorike të paklasifikuara diku tjetër</c:v>
                </c:pt>
                <c:pt idx="8">
                  <c:v>Sëmundjet e sistemit digjestiv</c:v>
                </c:pt>
                <c:pt idx="9">
                  <c:v>Sëmundjet e lëkures dhe indit nënlëkuror</c:v>
                </c:pt>
                <c:pt idx="10">
                  <c:v>Sëmundjet e sistemit osteomuskular dhe indit lidhor</c:v>
                </c:pt>
                <c:pt idx="11">
                  <c:v>Shkaqet e jashtme të sëmundjes dhe vdekjes</c:v>
                </c:pt>
              </c:strCache>
            </c:strRef>
          </c:cat>
          <c:val>
            <c:numRef>
              <c:f>'[Mortaliteti 2018 vjetori.xlsx]Sheet1'!$F$111:$F$122</c:f>
              <c:numCache>
                <c:formatCode>General</c:formatCode>
                <c:ptCount val="12"/>
                <c:pt idx="0">
                  <c:v>21</c:v>
                </c:pt>
                <c:pt idx="1">
                  <c:v>12</c:v>
                </c:pt>
                <c:pt idx="2">
                  <c:v>8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F3-461B-8666-E3A4930DBD9D}"/>
            </c:ext>
          </c:extLst>
        </c:ser>
        <c:ser>
          <c:idx val="1"/>
          <c:order val="1"/>
          <c:tx>
            <c:strRef>
              <c:f>'[Mortaliteti 2018 vjetori.xlsx]Sheet1'!$G$110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E6080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'[Mortaliteti 2018 vjetori.xlsx]Sheet1'!$E$111:$E$122</c:f>
              <c:strCache>
                <c:ptCount val="12"/>
                <c:pt idx="0">
                  <c:v>Tumorët</c:v>
                </c:pt>
                <c:pt idx="1">
                  <c:v>Sëmundjet e organeve të frymëmarrjes</c:v>
                </c:pt>
                <c:pt idx="2">
                  <c:v>Sëmundjet e sistemit të qarkullimit të gjakut</c:v>
                </c:pt>
                <c:pt idx="3">
                  <c:v>Sëmundjet gjendrrave me tajm të brendshëm ushqyshmerise dhe metabolizmit</c:v>
                </c:pt>
                <c:pt idx="4">
                  <c:v>Sëmundjet e sistemit nervor</c:v>
                </c:pt>
                <c:pt idx="5">
                  <c:v>Çrregullimet psiqike dhe çrregullimet e sjelljes</c:v>
                </c:pt>
                <c:pt idx="6">
                  <c:v>Sëmundjet e sistemit urino-gjenital</c:v>
                </c:pt>
                <c:pt idx="7">
                  <c:v>Simptomet shenjat dhe gjendjet patologjike,klinike dhe laboratorike të paklasifikuara diku tjetër</c:v>
                </c:pt>
                <c:pt idx="8">
                  <c:v>Sëmundjet e sistemit digjestiv</c:v>
                </c:pt>
                <c:pt idx="9">
                  <c:v>Sëmundjet e lëkures dhe indit nënlëkuror</c:v>
                </c:pt>
                <c:pt idx="10">
                  <c:v>Sëmundjet e sistemit osteomuskular dhe indit lidhor</c:v>
                </c:pt>
                <c:pt idx="11">
                  <c:v>Shkaqet e jashtme të sëmundjes dhe vdekjes</c:v>
                </c:pt>
              </c:strCache>
            </c:strRef>
          </c:cat>
          <c:val>
            <c:numRef>
              <c:f>'[Mortaliteti 2018 vjetori.xlsx]Sheet1'!$G$111:$G$122</c:f>
              <c:numCache>
                <c:formatCode>General</c:formatCode>
                <c:ptCount val="12"/>
                <c:pt idx="0">
                  <c:v>30</c:v>
                </c:pt>
                <c:pt idx="1">
                  <c:v>8</c:v>
                </c:pt>
                <c:pt idx="2">
                  <c:v>8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0</c:v>
                </c:pt>
                <c:pt idx="9">
                  <c:v>2</c:v>
                </c:pt>
                <c:pt idx="10">
                  <c:v>1</c:v>
                </c:pt>
                <c:pt idx="11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6F3-461B-8666-E3A4930DBD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863288"/>
        <c:axId val="419867992"/>
      </c:barChart>
      <c:catAx>
        <c:axId val="419863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9867992"/>
        <c:crosses val="autoZero"/>
        <c:auto val="1"/>
        <c:lblAlgn val="ctr"/>
        <c:lblOffset val="100"/>
        <c:noMultiLvlLbl val="0"/>
      </c:catAx>
      <c:valAx>
        <c:axId val="4198679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9863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q-A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475437846031541E-3"/>
          <c:y val="0.15219962088072325"/>
          <c:w val="0.96591080734774615"/>
          <c:h val="0.735771361913094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'[Mortaliteti 2018 vjetori.xlsx]Sheet1'!$M$116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'[Mortaliteti 2018 vjetori.xlsx]Sheet1'!$K$117:$L$121</c:f>
              <c:strCache>
                <c:ptCount val="5"/>
                <c:pt idx="0">
                  <c:v>15-19</c:v>
                </c:pt>
                <c:pt idx="1">
                  <c:v>45-54</c:v>
                </c:pt>
                <c:pt idx="2">
                  <c:v>55-64</c:v>
                </c:pt>
                <c:pt idx="3">
                  <c:v>15-19</c:v>
                </c:pt>
                <c:pt idx="4">
                  <c:v>65 +</c:v>
                </c:pt>
              </c:strCache>
            </c:strRef>
          </c:cat>
          <c:val>
            <c:numRef>
              <c:f>'[Mortaliteti 2018 vjetori.xlsx]Sheet1'!$M$117:$M$121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0</c:v>
                </c:pt>
                <c:pt idx="4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21-4A8A-B36D-13F317B9B123}"/>
            </c:ext>
          </c:extLst>
        </c:ser>
        <c:ser>
          <c:idx val="1"/>
          <c:order val="1"/>
          <c:tx>
            <c:strRef>
              <c:f>'[Mortaliteti 2018 vjetori.xlsx]Sheet1'!$N$116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'[Mortaliteti 2018 vjetori.xlsx]Sheet1'!$K$117:$L$121</c:f>
              <c:strCache>
                <c:ptCount val="5"/>
                <c:pt idx="0">
                  <c:v>15-19</c:v>
                </c:pt>
                <c:pt idx="1">
                  <c:v>45-54</c:v>
                </c:pt>
                <c:pt idx="2">
                  <c:v>55-64</c:v>
                </c:pt>
                <c:pt idx="3">
                  <c:v>15-19</c:v>
                </c:pt>
                <c:pt idx="4">
                  <c:v>65 +</c:v>
                </c:pt>
              </c:strCache>
            </c:strRef>
          </c:cat>
          <c:val>
            <c:numRef>
              <c:f>'[Mortaliteti 2018 vjetori.xlsx]Sheet1'!$N$117:$N$121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14</c:v>
                </c:pt>
                <c:pt idx="3">
                  <c:v>1</c:v>
                </c:pt>
                <c:pt idx="4">
                  <c:v>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C21-4A8A-B36D-13F317B9B1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863680"/>
        <c:axId val="419864072"/>
      </c:barChart>
      <c:catAx>
        <c:axId val="419863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9864072"/>
        <c:crosses val="autoZero"/>
        <c:auto val="1"/>
        <c:lblAlgn val="ctr"/>
        <c:lblOffset val="100"/>
        <c:noMultiLvlLbl val="0"/>
      </c:catAx>
      <c:valAx>
        <c:axId val="4198640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986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q-A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39700" h="1397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shërbimeve'!$I$17:$I$37</c:f>
              <c:strCache>
                <c:ptCount val="21"/>
                <c:pt idx="0">
                  <c:v>QKMF Totali</c:v>
                </c:pt>
                <c:pt idx="1">
                  <c:v>QMF 5</c:v>
                </c:pt>
                <c:pt idx="2">
                  <c:v>Laborator</c:v>
                </c:pt>
                <c:pt idx="3">
                  <c:v>QMF 6</c:v>
                </c:pt>
                <c:pt idx="4">
                  <c:v>Stomatologji</c:v>
                </c:pt>
                <c:pt idx="5">
                  <c:v>QMF 4</c:v>
                </c:pt>
                <c:pt idx="6">
                  <c:v>QMF 1</c:v>
                </c:pt>
                <c:pt idx="7">
                  <c:v>AMF Fshatërave</c:v>
                </c:pt>
                <c:pt idx="8">
                  <c:v>QMF 2</c:v>
                </c:pt>
                <c:pt idx="9">
                  <c:v>QMF10</c:v>
                </c:pt>
                <c:pt idx="10">
                  <c:v>QMF Besi </c:v>
                </c:pt>
                <c:pt idx="11">
                  <c:v>Radiologji</c:v>
                </c:pt>
                <c:pt idx="12">
                  <c:v>QMF7</c:v>
                </c:pt>
                <c:pt idx="13">
                  <c:v>QMF Hajvali</c:v>
                </c:pt>
                <c:pt idx="14">
                  <c:v>QMF9</c:v>
                </c:pt>
                <c:pt idx="15">
                  <c:v>QMF11</c:v>
                </c:pt>
                <c:pt idx="16">
                  <c:v>QMF Mati I</c:v>
                </c:pt>
                <c:pt idx="17">
                  <c:v>QMF8</c:v>
                </c:pt>
                <c:pt idx="18">
                  <c:v>QMF 3</c:v>
                </c:pt>
                <c:pt idx="19">
                  <c:v>QMF Mat</c:v>
                </c:pt>
                <c:pt idx="20">
                  <c:v>AMF E Studentëve</c:v>
                </c:pt>
              </c:strCache>
            </c:strRef>
          </c:cat>
          <c:val>
            <c:numRef>
              <c:f>'Totali i të gjitha shërbimeve'!$J$17:$J$37</c:f>
              <c:numCache>
                <c:formatCode>0</c:formatCode>
                <c:ptCount val="21"/>
                <c:pt idx="0">
                  <c:v>231836</c:v>
                </c:pt>
                <c:pt idx="1">
                  <c:v>125484</c:v>
                </c:pt>
                <c:pt idx="2">
                  <c:v>92634</c:v>
                </c:pt>
                <c:pt idx="3">
                  <c:v>92017</c:v>
                </c:pt>
                <c:pt idx="4">
                  <c:v>89722</c:v>
                </c:pt>
                <c:pt idx="5">
                  <c:v>72030</c:v>
                </c:pt>
                <c:pt idx="6">
                  <c:v>56143</c:v>
                </c:pt>
                <c:pt idx="7">
                  <c:v>38842</c:v>
                </c:pt>
                <c:pt idx="8">
                  <c:v>36807</c:v>
                </c:pt>
                <c:pt idx="9">
                  <c:v>29989</c:v>
                </c:pt>
                <c:pt idx="10">
                  <c:v>28852</c:v>
                </c:pt>
                <c:pt idx="11">
                  <c:v>27801</c:v>
                </c:pt>
                <c:pt idx="12">
                  <c:v>23729</c:v>
                </c:pt>
                <c:pt idx="13">
                  <c:v>23706</c:v>
                </c:pt>
                <c:pt idx="14">
                  <c:v>22250</c:v>
                </c:pt>
                <c:pt idx="15">
                  <c:v>21382</c:v>
                </c:pt>
                <c:pt idx="16">
                  <c:v>21289</c:v>
                </c:pt>
                <c:pt idx="17">
                  <c:v>18776</c:v>
                </c:pt>
                <c:pt idx="18">
                  <c:v>18448</c:v>
                </c:pt>
                <c:pt idx="19">
                  <c:v>15353</c:v>
                </c:pt>
                <c:pt idx="20">
                  <c:v>2888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3B-4064-8509-76FC3D9F8B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6972536"/>
        <c:axId val="416972928"/>
      </c:barChart>
      <c:catAx>
        <c:axId val="416972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6972928"/>
        <c:crosses val="autoZero"/>
        <c:auto val="1"/>
        <c:lblAlgn val="ctr"/>
        <c:lblOffset val="100"/>
        <c:noMultiLvlLbl val="0"/>
      </c:catAx>
      <c:valAx>
        <c:axId val="416972928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16972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'[TOTALI I RAPORTEVE 2018.xlsx]Raport i përgj.-M.F.-Ped.-Vaks.'!$R$1809:$R$1823</c:f>
              <c:strCache>
                <c:ptCount val="15"/>
                <c:pt idx="0">
                  <c:v>QMF 4</c:v>
                </c:pt>
                <c:pt idx="1">
                  <c:v>QMF 7</c:v>
                </c:pt>
                <c:pt idx="2">
                  <c:v>QMF HAJVALI</c:v>
                </c:pt>
                <c:pt idx="3">
                  <c:v>QMF 3</c:v>
                </c:pt>
                <c:pt idx="4">
                  <c:v>QMF 11</c:v>
                </c:pt>
                <c:pt idx="5">
                  <c:v>QKMF</c:v>
                </c:pt>
                <c:pt idx="6">
                  <c:v>QMF MAT</c:v>
                </c:pt>
                <c:pt idx="7">
                  <c:v>QMF 5</c:v>
                </c:pt>
                <c:pt idx="8">
                  <c:v>QMF 10</c:v>
                </c:pt>
                <c:pt idx="9">
                  <c:v>QMF 2</c:v>
                </c:pt>
                <c:pt idx="10">
                  <c:v>QMF 1</c:v>
                </c:pt>
                <c:pt idx="11">
                  <c:v>QMF 6</c:v>
                </c:pt>
                <c:pt idx="12">
                  <c:v>QMF 9</c:v>
                </c:pt>
                <c:pt idx="13">
                  <c:v>QMF 8</c:v>
                </c:pt>
                <c:pt idx="14">
                  <c:v>QMF MAT 1</c:v>
                </c:pt>
              </c:strCache>
            </c:strRef>
          </c:cat>
          <c:val>
            <c:numRef>
              <c:f>'[TOTALI I RAPORTEVE 2018.xlsx]Raport i përgj.-M.F.-Ped.-Vaks.'!$S$1809:$S$1823</c:f>
              <c:numCache>
                <c:formatCode>General</c:formatCode>
                <c:ptCount val="15"/>
                <c:pt idx="0">
                  <c:v>98</c:v>
                </c:pt>
                <c:pt idx="1">
                  <c:v>98</c:v>
                </c:pt>
                <c:pt idx="2">
                  <c:v>98</c:v>
                </c:pt>
                <c:pt idx="3">
                  <c:v>96</c:v>
                </c:pt>
                <c:pt idx="4">
                  <c:v>93</c:v>
                </c:pt>
                <c:pt idx="5">
                  <c:v>87</c:v>
                </c:pt>
                <c:pt idx="6">
                  <c:v>72</c:v>
                </c:pt>
                <c:pt idx="7">
                  <c:v>61</c:v>
                </c:pt>
                <c:pt idx="8">
                  <c:v>58</c:v>
                </c:pt>
                <c:pt idx="9">
                  <c:v>53</c:v>
                </c:pt>
                <c:pt idx="10">
                  <c:v>47</c:v>
                </c:pt>
                <c:pt idx="11">
                  <c:v>38</c:v>
                </c:pt>
                <c:pt idx="12">
                  <c:v>37</c:v>
                </c:pt>
                <c:pt idx="13">
                  <c:v>17</c:v>
                </c:pt>
                <c:pt idx="14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EB-4265-8229-2A80FCE122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865248"/>
        <c:axId val="419865640"/>
      </c:barChart>
      <c:catAx>
        <c:axId val="419865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9865640"/>
        <c:crosses val="autoZero"/>
        <c:auto val="1"/>
        <c:lblAlgn val="ctr"/>
        <c:lblOffset val="100"/>
        <c:noMultiLvlLbl val="0"/>
      </c:catAx>
      <c:valAx>
        <c:axId val="4198656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9865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F4B-42B5-B6A1-FADB204D3E9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F4B-42B5-B6A1-FADB204D3E91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F4B-42B5-B6A1-FADB204D3E91}"/>
              </c:ext>
            </c:extLst>
          </c:dPt>
          <c:dLbls>
            <c:dLbl>
              <c:idx val="0"/>
              <c:layout>
                <c:manualLayout>
                  <c:x val="7.8327289680895154E-2"/>
                  <c:y val="-2.0453611776788772E-2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err="1">
                        <a:solidFill>
                          <a:srgbClr val="183D5E"/>
                        </a:solidFill>
                        <a:latin typeface="Cambria" pitchFamily="18" charset="0"/>
                      </a:rPr>
                      <a:t>N</a:t>
                    </a:r>
                    <a:r>
                      <a:rPr lang="en-US" dirty="0" err="1"/>
                      <a:t>ënpeshë</a:t>
                    </a:r>
                    <a:r>
                      <a:rPr lang="en-US" dirty="0"/>
                      <a:t> </a:t>
                    </a:r>
                    <a:r>
                      <a:rPr lang="en-US" dirty="0" smtClean="0">
                        <a:solidFill>
                          <a:srgbClr val="337536"/>
                        </a:solidFill>
                      </a:rPr>
                      <a:t>7%</a:t>
                    </a:r>
                    <a:endParaRPr lang="en-US" dirty="0">
                      <a:solidFill>
                        <a:srgbClr val="337536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F4B-42B5-B6A1-FADB204D3E9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0350411927675706E-2"/>
                  <c:y val="-0.29370724151284389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err="1">
                        <a:solidFill>
                          <a:srgbClr val="183D5E"/>
                        </a:solidFill>
                        <a:latin typeface="Cambria" pitchFamily="18" charset="0"/>
                      </a:rPr>
                      <a:t>M</a:t>
                    </a:r>
                    <a:r>
                      <a:rPr lang="en-US" dirty="0" err="1"/>
                      <a:t>esatare</a:t>
                    </a:r>
                    <a:r>
                      <a:rPr lang="en-US" dirty="0"/>
                      <a:t> </a:t>
                    </a: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97%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F4B-42B5-B6A1-FADB204D3E91}"/>
                </c:ext>
                <c:ext xmlns:c15="http://schemas.microsoft.com/office/drawing/2012/chart" uri="{CE6537A1-D6FC-4f65-9D91-7224C49458BB}">
                  <c15:layout>
                    <c:manualLayout>
                      <c:w val="0.21645833333333328"/>
                      <c:h val="0.1781693989071038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6.344741446792838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err="1">
                        <a:solidFill>
                          <a:srgbClr val="183D5E"/>
                        </a:solidFill>
                        <a:latin typeface="Cambria" pitchFamily="18" charset="0"/>
                      </a:rPr>
                      <a:t>M</a:t>
                    </a:r>
                    <a:r>
                      <a:rPr lang="en-US" dirty="0" err="1"/>
                      <a:t>bipeshë</a:t>
                    </a:r>
                    <a:r>
                      <a:rPr lang="en-US" dirty="0"/>
                      <a:t> </a:t>
                    </a:r>
                    <a:r>
                      <a:rPr lang="en-US" dirty="0" smtClean="0">
                        <a:solidFill>
                          <a:srgbClr val="337536"/>
                        </a:solidFill>
                      </a:rPr>
                      <a:t>2%</a:t>
                    </a:r>
                    <a:endParaRPr lang="en-US" dirty="0">
                      <a:solidFill>
                        <a:srgbClr val="337536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F4B-42B5-B6A1-FADB204D3E9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sq-AL" b="1" i="1">
                    <a:solidFill>
                      <a:srgbClr val="183D5E"/>
                    </a:solidFill>
                    <a:latin typeface="Cambria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Sheet1!$B$55:$B$57</c:f>
              <c:strCache>
                <c:ptCount val="3"/>
                <c:pt idx="0">
                  <c:v>Nënpeshë (Devijim Standarde)</c:v>
                </c:pt>
                <c:pt idx="1">
                  <c:v>Mesatare (Mediana)</c:v>
                </c:pt>
                <c:pt idx="2">
                  <c:v>Mbipeshë (Devijim Standarde)</c:v>
                </c:pt>
              </c:strCache>
            </c:strRef>
          </c:cat>
          <c:val>
            <c:numRef>
              <c:f>Sheet1!$C$55:$C$57</c:f>
              <c:numCache>
                <c:formatCode>0</c:formatCode>
                <c:ptCount val="3"/>
                <c:pt idx="0">
                  <c:v>1</c:v>
                </c:pt>
                <c:pt idx="1">
                  <c:v>97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F4B-42B5-B6A1-FADB204D3E91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sq-AL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'[Punetoret sipas qendrave.xlsx]Sheet1'!$K$3:$K$17</c:f>
              <c:strCache>
                <c:ptCount val="15"/>
                <c:pt idx="0">
                  <c:v>POLIKLINIKA STOMATOLOGJIKE</c:v>
                </c:pt>
                <c:pt idx="1">
                  <c:v>QMF 5</c:v>
                </c:pt>
                <c:pt idx="2">
                  <c:v>QMF 4</c:v>
                </c:pt>
                <c:pt idx="3">
                  <c:v>QMF 2</c:v>
                </c:pt>
                <c:pt idx="4">
                  <c:v>QMF 10</c:v>
                </c:pt>
                <c:pt idx="5">
                  <c:v>QMF 6</c:v>
                </c:pt>
                <c:pt idx="6">
                  <c:v>QMF 1</c:v>
                </c:pt>
                <c:pt idx="7">
                  <c:v>QMF 9</c:v>
                </c:pt>
                <c:pt idx="8">
                  <c:v>QMF MAT 1</c:v>
                </c:pt>
                <c:pt idx="9">
                  <c:v>QMF MAT</c:v>
                </c:pt>
                <c:pt idx="10">
                  <c:v>QMF Hajvali</c:v>
                </c:pt>
                <c:pt idx="11">
                  <c:v>QMF 7</c:v>
                </c:pt>
                <c:pt idx="12">
                  <c:v>QMF 11</c:v>
                </c:pt>
                <c:pt idx="13">
                  <c:v>QMF Besi</c:v>
                </c:pt>
                <c:pt idx="14">
                  <c:v>QMF 8</c:v>
                </c:pt>
              </c:strCache>
            </c:strRef>
          </c:cat>
          <c:val>
            <c:numRef>
              <c:f>'[Punetoret sipas qendrave.xlsx]Sheet1'!$L$3:$L$17</c:f>
              <c:numCache>
                <c:formatCode>General</c:formatCode>
                <c:ptCount val="15"/>
                <c:pt idx="0">
                  <c:v>26363</c:v>
                </c:pt>
                <c:pt idx="1">
                  <c:v>22794</c:v>
                </c:pt>
                <c:pt idx="2">
                  <c:v>4311</c:v>
                </c:pt>
                <c:pt idx="3">
                  <c:v>4106</c:v>
                </c:pt>
                <c:pt idx="4">
                  <c:v>3684</c:v>
                </c:pt>
                <c:pt idx="5">
                  <c:v>3495</c:v>
                </c:pt>
                <c:pt idx="6">
                  <c:v>3438</c:v>
                </c:pt>
                <c:pt idx="7">
                  <c:v>2911</c:v>
                </c:pt>
                <c:pt idx="8">
                  <c:v>2893</c:v>
                </c:pt>
                <c:pt idx="9">
                  <c:v>2739</c:v>
                </c:pt>
                <c:pt idx="10">
                  <c:v>2677</c:v>
                </c:pt>
                <c:pt idx="11">
                  <c:v>2671</c:v>
                </c:pt>
                <c:pt idx="12">
                  <c:v>2637</c:v>
                </c:pt>
                <c:pt idx="13">
                  <c:v>2580</c:v>
                </c:pt>
                <c:pt idx="14">
                  <c:v>2284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6D-419D-BF57-5427DA09EB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0611736"/>
        <c:axId val="420614480"/>
      </c:barChart>
      <c:catAx>
        <c:axId val="420611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20614480"/>
        <c:crosses val="autoZero"/>
        <c:auto val="1"/>
        <c:lblAlgn val="ctr"/>
        <c:lblOffset val="100"/>
        <c:noMultiLvlLbl val="0"/>
      </c:catAx>
      <c:valAx>
        <c:axId val="4206144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20611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'[Punetoret sipas qendrave.xlsx]Sheet1'!$Y$3:$Y$17</c:f>
              <c:strCache>
                <c:ptCount val="15"/>
                <c:pt idx="0">
                  <c:v>POLIKLINIKA STOMATOLOGJIKE</c:v>
                </c:pt>
                <c:pt idx="1">
                  <c:v>QMF 5</c:v>
                </c:pt>
                <c:pt idx="2">
                  <c:v>QMF 4</c:v>
                </c:pt>
                <c:pt idx="3">
                  <c:v>QMF 2</c:v>
                </c:pt>
                <c:pt idx="4">
                  <c:v>QMF 10</c:v>
                </c:pt>
                <c:pt idx="5">
                  <c:v>QMF 6</c:v>
                </c:pt>
                <c:pt idx="6">
                  <c:v>QMF 1</c:v>
                </c:pt>
                <c:pt idx="7">
                  <c:v>QMF 9</c:v>
                </c:pt>
                <c:pt idx="8">
                  <c:v>QMF MAT 1</c:v>
                </c:pt>
                <c:pt idx="9">
                  <c:v>QMF MAT</c:v>
                </c:pt>
                <c:pt idx="10">
                  <c:v>QMF Hajvali</c:v>
                </c:pt>
                <c:pt idx="11">
                  <c:v>QMF 7</c:v>
                </c:pt>
                <c:pt idx="12">
                  <c:v>QMF 11</c:v>
                </c:pt>
                <c:pt idx="13">
                  <c:v>QMF Besi</c:v>
                </c:pt>
                <c:pt idx="14">
                  <c:v>QMF 8</c:v>
                </c:pt>
              </c:strCache>
            </c:strRef>
          </c:cat>
          <c:val>
            <c:numRef>
              <c:f>'[Punetoret sipas qendrave.xlsx]Sheet1'!$Z$3:$Z$17</c:f>
              <c:numCache>
                <c:formatCode>0</c:formatCode>
                <c:ptCount val="15"/>
                <c:pt idx="0">
                  <c:v>105.452</c:v>
                </c:pt>
                <c:pt idx="1">
                  <c:v>91.176000000000002</c:v>
                </c:pt>
                <c:pt idx="2">
                  <c:v>17.244</c:v>
                </c:pt>
                <c:pt idx="3">
                  <c:v>16.423999999999999</c:v>
                </c:pt>
                <c:pt idx="4">
                  <c:v>14.736000000000001</c:v>
                </c:pt>
                <c:pt idx="5">
                  <c:v>13.98</c:v>
                </c:pt>
                <c:pt idx="6">
                  <c:v>13.752000000000001</c:v>
                </c:pt>
                <c:pt idx="7">
                  <c:v>11.644</c:v>
                </c:pt>
                <c:pt idx="8">
                  <c:v>11.571999999999999</c:v>
                </c:pt>
                <c:pt idx="9">
                  <c:v>10.956</c:v>
                </c:pt>
                <c:pt idx="10">
                  <c:v>10.708</c:v>
                </c:pt>
                <c:pt idx="11">
                  <c:v>10.683999999999999</c:v>
                </c:pt>
                <c:pt idx="12">
                  <c:v>10.548</c:v>
                </c:pt>
                <c:pt idx="13">
                  <c:v>10.32</c:v>
                </c:pt>
                <c:pt idx="14">
                  <c:v>9.1359999999999992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BE6-4341-B930-D8E4EE945BD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0614872"/>
        <c:axId val="420610952"/>
      </c:barChart>
      <c:catAx>
        <c:axId val="420614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20610952"/>
        <c:crosses val="autoZero"/>
        <c:auto val="1"/>
        <c:lblAlgn val="ctr"/>
        <c:lblOffset val="100"/>
        <c:noMultiLvlLbl val="0"/>
      </c:catAx>
      <c:valAx>
        <c:axId val="42061095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20614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'Stomatologji-1'!$K$44:$K$50</c:f>
              <c:strCache>
                <c:ptCount val="7"/>
                <c:pt idx="0">
                  <c:v>Stomat.përgj</c:v>
                </c:pt>
                <c:pt idx="1">
                  <c:v>Spec.pedodoncise</c:v>
                </c:pt>
                <c:pt idx="2">
                  <c:v>Spec. Protetikës</c:v>
                </c:pt>
                <c:pt idx="3">
                  <c:v>Spec.semundjeve te gojes</c:v>
                </c:pt>
                <c:pt idx="4">
                  <c:v>Spec sëmundjes se dhembit</c:v>
                </c:pt>
                <c:pt idx="5">
                  <c:v>Spec.ortodoncisë</c:v>
                </c:pt>
                <c:pt idx="6">
                  <c:v>Spec.kirurgji orale</c:v>
                </c:pt>
              </c:strCache>
            </c:strRef>
          </c:cat>
          <c:val>
            <c:numRef>
              <c:f>'Stomatologji-1'!$L$44:$L$50</c:f>
              <c:numCache>
                <c:formatCode>General</c:formatCode>
                <c:ptCount val="7"/>
                <c:pt idx="0">
                  <c:v>48937</c:v>
                </c:pt>
                <c:pt idx="1">
                  <c:v>25633</c:v>
                </c:pt>
                <c:pt idx="2">
                  <c:v>5762</c:v>
                </c:pt>
                <c:pt idx="3">
                  <c:v>3988</c:v>
                </c:pt>
                <c:pt idx="4">
                  <c:v>3469</c:v>
                </c:pt>
                <c:pt idx="5">
                  <c:v>3296</c:v>
                </c:pt>
                <c:pt idx="6">
                  <c:v>3684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DD-4517-97D8-AB1B921CEB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0616832"/>
        <c:axId val="420610560"/>
      </c:barChart>
      <c:catAx>
        <c:axId val="42061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20610560"/>
        <c:crosses val="autoZero"/>
        <c:auto val="1"/>
        <c:lblAlgn val="ctr"/>
        <c:lblOffset val="100"/>
        <c:noMultiLvlLbl val="0"/>
      </c:catAx>
      <c:valAx>
        <c:axId val="4206105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20616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04166666666667"/>
          <c:y val="7.5378195870538733E-2"/>
          <c:w val="0.60208333333333364"/>
          <c:h val="0.6915109802010905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467A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58503/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65</a:t>
                    </a: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%</a:t>
                    </a:r>
                    <a:endParaRPr lang="en-US" sz="1400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29B-4453-BDAC-D3DA42D953A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31219/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35</a:t>
                    </a: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%</a:t>
                    </a:r>
                    <a:endParaRPr lang="en-US" sz="1400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29B-4453-BDAC-D3DA42D953A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'Shërbimet stomatologjike'!$X$10:$X$11</c:f>
              <c:strCache>
                <c:ptCount val="2"/>
                <c:pt idx="0">
                  <c:v>Vizitë e parë stomatologjike</c:v>
                </c:pt>
                <c:pt idx="1">
                  <c:v>Vizite kontrolluese</c:v>
                </c:pt>
              </c:strCache>
            </c:strRef>
          </c:cat>
          <c:val>
            <c:numRef>
              <c:f>'Shërbimet stomatologjike'!$Y$10:$Y$11</c:f>
              <c:numCache>
                <c:formatCode>General</c:formatCode>
                <c:ptCount val="2"/>
                <c:pt idx="0">
                  <c:v>53744</c:v>
                </c:pt>
                <c:pt idx="1">
                  <c:v>29989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29B-4453-BDAC-D3DA42D953A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0615264"/>
        <c:axId val="420611344"/>
      </c:barChart>
      <c:catAx>
        <c:axId val="420615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800" b="1" i="0" u="none" strike="noStrike" kern="1200" baseline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20611344"/>
        <c:crosses val="autoZero"/>
        <c:auto val="1"/>
        <c:lblAlgn val="ctr"/>
        <c:lblOffset val="100"/>
        <c:noMultiLvlLbl val="0"/>
      </c:catAx>
      <c:valAx>
        <c:axId val="4206113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420615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q-AL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467A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'stomatologji '!$Y$12:$Y$22</c:f>
              <c:strCache>
                <c:ptCount val="11"/>
                <c:pt idx="0">
                  <c:v>Drenimi transkanalikular I rrënjës së dhëmbit</c:v>
                </c:pt>
                <c:pt idx="1">
                  <c:v>Nxjerrja e dhmëbit në mënyrë operative</c:v>
                </c:pt>
                <c:pt idx="2">
                  <c:v>Rindërtim konservariv I dhëmbit </c:v>
                </c:pt>
                <c:pt idx="3">
                  <c:v>Mbushje e perkoheshme (cavit, fosfat pb.) </c:v>
                </c:pt>
                <c:pt idx="4">
                  <c:v>Aplikimi local I barit</c:v>
                </c:pt>
                <c:pt idx="5">
                  <c:v>Trajtimi I gjakderdhjes postekstraktive</c:v>
                </c:pt>
                <c:pt idx="6">
                  <c:v>Shërimi biologjik I dhëmbit (kalcimol)</c:v>
                </c:pt>
                <c:pt idx="7">
                  <c:v>Mbushje definitive e kanalit (MDK)</c:v>
                </c:pt>
                <c:pt idx="8">
                  <c:v>Mënjanimi I depozitimeve të forta (Heqja e gurëzve të dhëmbëve me ultratingull)</c:v>
                </c:pt>
                <c:pt idx="9">
                  <c:v>Nxjerrja e dhëmbit</c:v>
                </c:pt>
                <c:pt idx="10">
                  <c:v>Amputim mortal I pulpës </c:v>
                </c:pt>
              </c:strCache>
            </c:strRef>
          </c:cat>
          <c:val>
            <c:numRef>
              <c:f>'stomatologji '!$Z$12:$Z$22</c:f>
              <c:numCache>
                <c:formatCode>General</c:formatCode>
                <c:ptCount val="11"/>
                <c:pt idx="0">
                  <c:v>19532</c:v>
                </c:pt>
                <c:pt idx="1">
                  <c:v>14033</c:v>
                </c:pt>
                <c:pt idx="2">
                  <c:v>14054</c:v>
                </c:pt>
                <c:pt idx="3">
                  <c:v>11716</c:v>
                </c:pt>
                <c:pt idx="4">
                  <c:v>10585</c:v>
                </c:pt>
                <c:pt idx="5">
                  <c:v>7822</c:v>
                </c:pt>
                <c:pt idx="6">
                  <c:v>7007</c:v>
                </c:pt>
                <c:pt idx="7">
                  <c:v>4060</c:v>
                </c:pt>
                <c:pt idx="8">
                  <c:v>3933</c:v>
                </c:pt>
                <c:pt idx="9">
                  <c:v>3269</c:v>
                </c:pt>
                <c:pt idx="10">
                  <c:v>3055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549-4427-A102-E7E8A3FA55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0612912"/>
        <c:axId val="420610168"/>
      </c:barChart>
      <c:catAx>
        <c:axId val="42061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20610168"/>
        <c:crosses val="autoZero"/>
        <c:auto val="1"/>
        <c:lblAlgn val="ctr"/>
        <c:lblOffset val="100"/>
        <c:noMultiLvlLbl val="0"/>
      </c:catAx>
      <c:valAx>
        <c:axId val="4206101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2061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467A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'stomatologji '!$Y$23:$Y$33</c:f>
              <c:strCache>
                <c:ptCount val="11"/>
                <c:pt idx="0">
                  <c:v>Extirpim vital I dhëmbit </c:v>
                </c:pt>
                <c:pt idx="1">
                  <c:v>Mënjanimi I depozitimeve të buta</c:v>
                </c:pt>
                <c:pt idx="2">
                  <c:v>Marrja e mases anatomike</c:v>
                </c:pt>
                <c:pt idx="3">
                  <c:v>Mbushje e përhershme me kompozit</c:v>
                </c:pt>
                <c:pt idx="4">
                  <c:v>Heqja e kurorës me anë të prerjes</c:v>
                </c:pt>
                <c:pt idx="5">
                  <c:v>Readaptimi terapeutik I aparatit mobil</c:v>
                </c:pt>
                <c:pt idx="6">
                  <c:v>Extirpim mortal I pulpës </c:v>
                </c:pt>
                <c:pt idx="7">
                  <c:v>Mbushje e përhershme me amalgam</c:v>
                </c:pt>
                <c:pt idx="8">
                  <c:v>Gryerja e dhembit per qellime terapeutike</c:v>
                </c:pt>
                <c:pt idx="9">
                  <c:v>Incizioni intra dhe extra oral</c:v>
                </c:pt>
                <c:pt idx="10">
                  <c:v>Trajtimet kirurgjiko-paraprotetikore (ndërhyrja në inde të forta dhe të buta)</c:v>
                </c:pt>
              </c:strCache>
            </c:strRef>
          </c:cat>
          <c:val>
            <c:numRef>
              <c:f>'stomatologji '!$Z$23:$Z$33</c:f>
              <c:numCache>
                <c:formatCode>General</c:formatCode>
                <c:ptCount val="11"/>
                <c:pt idx="0">
                  <c:v>2690</c:v>
                </c:pt>
                <c:pt idx="1">
                  <c:v>1593</c:v>
                </c:pt>
                <c:pt idx="2">
                  <c:v>1551</c:v>
                </c:pt>
                <c:pt idx="3">
                  <c:v>1437</c:v>
                </c:pt>
                <c:pt idx="4">
                  <c:v>1429</c:v>
                </c:pt>
                <c:pt idx="5">
                  <c:v>1082</c:v>
                </c:pt>
                <c:pt idx="6">
                  <c:v>591</c:v>
                </c:pt>
                <c:pt idx="7">
                  <c:v>563</c:v>
                </c:pt>
                <c:pt idx="8">
                  <c:v>550</c:v>
                </c:pt>
                <c:pt idx="9">
                  <c:v>538</c:v>
                </c:pt>
                <c:pt idx="10">
                  <c:v>503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05-4674-9D0E-5D671DABA8C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0613696"/>
        <c:axId val="420616048"/>
      </c:barChart>
      <c:catAx>
        <c:axId val="42061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20616048"/>
        <c:crosses val="autoZero"/>
        <c:auto val="1"/>
        <c:lblAlgn val="ctr"/>
        <c:lblOffset val="100"/>
        <c:noMultiLvlLbl val="0"/>
      </c:catAx>
      <c:valAx>
        <c:axId val="4206160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20613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467A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'stomatologji '!$Y$34:$Y$47</c:f>
              <c:strCache>
                <c:ptCount val="14"/>
                <c:pt idx="0">
                  <c:v>Cementim I kurorës ose urës së vjetër</c:v>
                </c:pt>
                <c:pt idx="1">
                  <c:v>Frenektomia </c:v>
                </c:pt>
                <c:pt idx="2">
                  <c:v>Vulosja e fisurave</c:v>
                </c:pt>
                <c:pt idx="3">
                  <c:v>Proteza totale prej rezinës</c:v>
                </c:pt>
                <c:pt idx="4">
                  <c:v>Nivelimi I zgjatimit alveolar</c:v>
                </c:pt>
                <c:pt idx="5">
                  <c:v>Fluorizimi I dhëmbëve sipas seancave</c:v>
                </c:pt>
                <c:pt idx="6">
                  <c:v>Aplikimi I kurorës celuloide</c:v>
                </c:pt>
                <c:pt idx="7">
                  <c:v>Terapia e kanalit të infektuar (MPA)</c:v>
                </c:pt>
                <c:pt idx="8">
                  <c:v>Mbushje e perhershme me glassionomer</c:v>
                </c:pt>
                <c:pt idx="9">
                  <c:v>Fiksimi I përkohshëm në dhëmbë gjatë paradontopatisë (për dhëmbë)</c:v>
                </c:pt>
                <c:pt idx="10">
                  <c:v>Ex.i pejve</c:v>
                </c:pt>
                <c:pt idx="11">
                  <c:v>Plastika e sinusit</c:v>
                </c:pt>
                <c:pt idx="12">
                  <c:v>Kiretazha e xhepave paradontal (një dhëmb)</c:v>
                </c:pt>
                <c:pt idx="13">
                  <c:v>Zëvendësimi I dhëmbit të humbur në protezë(deri në tre dhëmbë)</c:v>
                </c:pt>
              </c:strCache>
            </c:strRef>
          </c:cat>
          <c:val>
            <c:numRef>
              <c:f>'stomatologji '!$Z$34:$Z$47</c:f>
              <c:numCache>
                <c:formatCode>General</c:formatCode>
                <c:ptCount val="14"/>
                <c:pt idx="0">
                  <c:v>429</c:v>
                </c:pt>
                <c:pt idx="1">
                  <c:v>341</c:v>
                </c:pt>
                <c:pt idx="2">
                  <c:v>315</c:v>
                </c:pt>
                <c:pt idx="3">
                  <c:v>306</c:v>
                </c:pt>
                <c:pt idx="4">
                  <c:v>278</c:v>
                </c:pt>
                <c:pt idx="5">
                  <c:v>201</c:v>
                </c:pt>
                <c:pt idx="6">
                  <c:v>179</c:v>
                </c:pt>
                <c:pt idx="7">
                  <c:v>124</c:v>
                </c:pt>
                <c:pt idx="8">
                  <c:v>90</c:v>
                </c:pt>
                <c:pt idx="9">
                  <c:v>90</c:v>
                </c:pt>
                <c:pt idx="10">
                  <c:v>78</c:v>
                </c:pt>
                <c:pt idx="11">
                  <c:v>66</c:v>
                </c:pt>
                <c:pt idx="12">
                  <c:v>66</c:v>
                </c:pt>
                <c:pt idx="13">
                  <c:v>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DF4-41F3-ADC3-3CBE344E2B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0617616"/>
        <c:axId val="420786944"/>
      </c:barChart>
      <c:catAx>
        <c:axId val="420617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20786944"/>
        <c:crosses val="autoZero"/>
        <c:auto val="1"/>
        <c:lblAlgn val="ctr"/>
        <c:lblOffset val="100"/>
        <c:noMultiLvlLbl val="0"/>
      </c:catAx>
      <c:valAx>
        <c:axId val="4207869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20617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467A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'stomatologji '!$Y$48:$Y$59</c:f>
              <c:strCache>
                <c:ptCount val="12"/>
                <c:pt idx="0">
                  <c:v>Apikotomia </c:v>
                </c:pt>
                <c:pt idx="1">
                  <c:v>Ndërhyrjet operative parodontale</c:v>
                </c:pt>
                <c:pt idx="2">
                  <c:v>Riparimi I aparatit ortodontik</c:v>
                </c:pt>
                <c:pt idx="3">
                  <c:v>Revision I mbushjes së kanalit të rrënjës</c:v>
                </c:pt>
                <c:pt idx="4">
                  <c:v>Ribazimi direct apo indirect I protezës</c:v>
                </c:pt>
                <c:pt idx="5">
                  <c:v>Termokauterizimi </c:v>
                </c:pt>
                <c:pt idx="6">
                  <c:v>Trajtimi I alveolitit</c:v>
                </c:pt>
                <c:pt idx="7">
                  <c:v>Sharitja selsektive në dhëmb (për dhëmb)</c:v>
                </c:pt>
                <c:pt idx="8">
                  <c:v>Semiimpakcion</c:v>
                </c:pt>
                <c:pt idx="9">
                  <c:v>Proteza parciale  prej rezinës</c:v>
                </c:pt>
                <c:pt idx="10">
                  <c:v>Impakcion</c:v>
                </c:pt>
                <c:pt idx="11">
                  <c:v>Fiksimi me splint nga metali</c:v>
                </c:pt>
              </c:strCache>
            </c:strRef>
          </c:cat>
          <c:val>
            <c:numRef>
              <c:f>'stomatologji '!$Z$48:$Z$59</c:f>
              <c:numCache>
                <c:formatCode>General</c:formatCode>
                <c:ptCount val="12"/>
                <c:pt idx="0">
                  <c:v>44</c:v>
                </c:pt>
                <c:pt idx="1">
                  <c:v>29</c:v>
                </c:pt>
                <c:pt idx="2">
                  <c:v>20</c:v>
                </c:pt>
                <c:pt idx="3">
                  <c:v>16</c:v>
                </c:pt>
                <c:pt idx="4">
                  <c:v>13</c:v>
                </c:pt>
                <c:pt idx="5">
                  <c:v>13</c:v>
                </c:pt>
                <c:pt idx="6">
                  <c:v>11</c:v>
                </c:pt>
                <c:pt idx="7">
                  <c:v>9</c:v>
                </c:pt>
                <c:pt idx="8">
                  <c:v>7</c:v>
                </c:pt>
                <c:pt idx="9">
                  <c:v>6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D60-4678-8C92-927646EB64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0783024"/>
        <c:axId val="420787728"/>
      </c:barChart>
      <c:catAx>
        <c:axId val="420783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20787728"/>
        <c:crosses val="autoZero"/>
        <c:auto val="1"/>
        <c:lblAlgn val="ctr"/>
        <c:lblOffset val="100"/>
        <c:noMultiLvlLbl val="0"/>
      </c:catAx>
      <c:valAx>
        <c:axId val="4207877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20783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29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C59-4748-86BD-362A7B14010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'Viz. mjeks.'!$AP$8:$AP$29</c:f>
              <c:strCache>
                <c:ptCount val="22"/>
                <c:pt idx="0">
                  <c:v>QKMF</c:v>
                </c:pt>
                <c:pt idx="1">
                  <c:v>QMF 5</c:v>
                </c:pt>
                <c:pt idx="2">
                  <c:v>Laboratoriumi</c:v>
                </c:pt>
                <c:pt idx="3">
                  <c:v>QMF 6</c:v>
                </c:pt>
                <c:pt idx="4">
                  <c:v>Stomatologji</c:v>
                </c:pt>
                <c:pt idx="5">
                  <c:v>QMF 4</c:v>
                </c:pt>
                <c:pt idx="6">
                  <c:v>QMF 1</c:v>
                </c:pt>
                <c:pt idx="7">
                  <c:v>Fshatërat</c:v>
                </c:pt>
                <c:pt idx="8">
                  <c:v>QMF 2</c:v>
                </c:pt>
                <c:pt idx="9">
                  <c:v>QMF -10</c:v>
                </c:pt>
                <c:pt idx="10">
                  <c:v>QMF Hajvali</c:v>
                </c:pt>
                <c:pt idx="11">
                  <c:v>Radiologji</c:v>
                </c:pt>
                <c:pt idx="12">
                  <c:v>QMF -7</c:v>
                </c:pt>
                <c:pt idx="13">
                  <c:v>QMF Besi </c:v>
                </c:pt>
                <c:pt idx="14">
                  <c:v>QMF 3</c:v>
                </c:pt>
                <c:pt idx="15">
                  <c:v>QMF -9</c:v>
                </c:pt>
                <c:pt idx="16">
                  <c:v>QMF-11</c:v>
                </c:pt>
                <c:pt idx="17">
                  <c:v>QMF Mati 1</c:v>
                </c:pt>
                <c:pt idx="18">
                  <c:v>QMF -8</c:v>
                </c:pt>
                <c:pt idx="19">
                  <c:v>QMF Mat</c:v>
                </c:pt>
                <c:pt idx="20">
                  <c:v>AMF Studentëve</c:v>
                </c:pt>
                <c:pt idx="21">
                  <c:v>Mesatarja ditore e pergjithsheme</c:v>
                </c:pt>
              </c:strCache>
            </c:strRef>
          </c:cat>
          <c:val>
            <c:numRef>
              <c:f>'Viz. mjeks.'!$AQ$8:$AQ$29</c:f>
              <c:numCache>
                <c:formatCode>0</c:formatCode>
                <c:ptCount val="22"/>
                <c:pt idx="0">
                  <c:v>911.16416637655448</c:v>
                </c:pt>
                <c:pt idx="1">
                  <c:v>472.50199203187253</c:v>
                </c:pt>
                <c:pt idx="2">
                  <c:v>370.536</c:v>
                </c:pt>
                <c:pt idx="3">
                  <c:v>368.41666666666669</c:v>
                </c:pt>
                <c:pt idx="4">
                  <c:v>360.32931726907628</c:v>
                </c:pt>
                <c:pt idx="5">
                  <c:v>259.0710821529745</c:v>
                </c:pt>
                <c:pt idx="6">
                  <c:v>225.21285140562247</c:v>
                </c:pt>
                <c:pt idx="7">
                  <c:v>179.49829431011307</c:v>
                </c:pt>
                <c:pt idx="8">
                  <c:v>147.22800000000001</c:v>
                </c:pt>
                <c:pt idx="9">
                  <c:v>119.956</c:v>
                </c:pt>
                <c:pt idx="10">
                  <c:v>115.408</c:v>
                </c:pt>
                <c:pt idx="11">
                  <c:v>112.952</c:v>
                </c:pt>
                <c:pt idx="12">
                  <c:v>95.297188755020073</c:v>
                </c:pt>
                <c:pt idx="13">
                  <c:v>94.823999999999998</c:v>
                </c:pt>
                <c:pt idx="14">
                  <c:v>89.120772946859901</c:v>
                </c:pt>
                <c:pt idx="15">
                  <c:v>89</c:v>
                </c:pt>
                <c:pt idx="16">
                  <c:v>86.416430322128861</c:v>
                </c:pt>
                <c:pt idx="17">
                  <c:v>85.156000000000006</c:v>
                </c:pt>
                <c:pt idx="18">
                  <c:v>75.405622489959839</c:v>
                </c:pt>
                <c:pt idx="19">
                  <c:v>61.411999999999999</c:v>
                </c:pt>
                <c:pt idx="20">
                  <c:v>16</c:v>
                </c:pt>
                <c:pt idx="21">
                  <c:v>4334.9063847268499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4B-4C17-B1BF-22B2EBC8BD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6973320"/>
        <c:axId val="416973712"/>
      </c:barChart>
      <c:catAx>
        <c:axId val="416973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6973712"/>
        <c:crosses val="autoZero"/>
        <c:auto val="1"/>
        <c:lblAlgn val="ctr"/>
        <c:lblOffset val="100"/>
        <c:noMultiLvlLbl val="0"/>
      </c:catAx>
      <c:valAx>
        <c:axId val="41697371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16973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T w="190500" h="38100"/>
    </a:sp3d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975940507436575E-2"/>
          <c:y val="4.4305442417751483E-3"/>
          <c:w val="0.89992432195975502"/>
          <c:h val="0.7422427973130667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Fshatrave'!$AP$466:$AP$479</c:f>
              <c:strCache>
                <c:ptCount val="14"/>
                <c:pt idx="0">
                  <c:v>Bardhosh</c:v>
                </c:pt>
                <c:pt idx="1">
                  <c:v>Shkabaj</c:v>
                </c:pt>
                <c:pt idx="2">
                  <c:v>Barilevë</c:v>
                </c:pt>
                <c:pt idx="3">
                  <c:v>Mramuer</c:v>
                </c:pt>
                <c:pt idx="4">
                  <c:v>Llukar</c:v>
                </c:pt>
                <c:pt idx="5">
                  <c:v>Keqekoll</c:v>
                </c:pt>
                <c:pt idx="6">
                  <c:v>Rimanisht</c:v>
                </c:pt>
                <c:pt idx="7">
                  <c:v>Slivovë</c:v>
                </c:pt>
                <c:pt idx="8">
                  <c:v>Sharban</c:v>
                </c:pt>
                <c:pt idx="9">
                  <c:v>Kishnicë</c:v>
                </c:pt>
                <c:pt idx="10">
                  <c:v>Koliq</c:v>
                </c:pt>
                <c:pt idx="11">
                  <c:v>Dabishevc</c:v>
                </c:pt>
                <c:pt idx="12">
                  <c:v>Bullaj</c:v>
                </c:pt>
                <c:pt idx="13">
                  <c:v>Viti</c:v>
                </c:pt>
              </c:strCache>
            </c:strRef>
          </c:cat>
          <c:val>
            <c:numRef>
              <c:f>'Totali i Fshatrave'!$AQ$466:$AQ$479</c:f>
              <c:numCache>
                <c:formatCode>0</c:formatCode>
                <c:ptCount val="14"/>
                <c:pt idx="0">
                  <c:v>23863</c:v>
                </c:pt>
                <c:pt idx="1">
                  <c:v>3797</c:v>
                </c:pt>
                <c:pt idx="2">
                  <c:v>2787</c:v>
                </c:pt>
                <c:pt idx="3">
                  <c:v>2484</c:v>
                </c:pt>
                <c:pt idx="4">
                  <c:v>2260</c:v>
                </c:pt>
                <c:pt idx="5">
                  <c:v>1065</c:v>
                </c:pt>
                <c:pt idx="6">
                  <c:v>607</c:v>
                </c:pt>
                <c:pt idx="7">
                  <c:v>547</c:v>
                </c:pt>
                <c:pt idx="8">
                  <c:v>526</c:v>
                </c:pt>
                <c:pt idx="9">
                  <c:v>455</c:v>
                </c:pt>
                <c:pt idx="10">
                  <c:v>193</c:v>
                </c:pt>
                <c:pt idx="11">
                  <c:v>93</c:v>
                </c:pt>
                <c:pt idx="12">
                  <c:v>86</c:v>
                </c:pt>
                <c:pt idx="13">
                  <c:v>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65-41B9-98E2-6DC7F9EA24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6975672"/>
        <c:axId val="416969792"/>
      </c:barChart>
      <c:catAx>
        <c:axId val="416975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6969792"/>
        <c:crosses val="autoZero"/>
        <c:auto val="1"/>
        <c:lblAlgn val="ctr"/>
        <c:lblOffset val="100"/>
        <c:noMultiLvlLbl val="0"/>
      </c:catAx>
      <c:valAx>
        <c:axId val="41696979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16975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T w="190500" h="38100"/>
    </a:sp3d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Fshatrave'!$AS$466:$AS$479</c:f>
              <c:strCache>
                <c:ptCount val="14"/>
                <c:pt idx="0">
                  <c:v>Bardhosh</c:v>
                </c:pt>
                <c:pt idx="1">
                  <c:v>Shkabaj</c:v>
                </c:pt>
                <c:pt idx="2">
                  <c:v>Barilevë</c:v>
                </c:pt>
                <c:pt idx="3">
                  <c:v>Mramuer</c:v>
                </c:pt>
                <c:pt idx="4">
                  <c:v>Llukar</c:v>
                </c:pt>
                <c:pt idx="5">
                  <c:v>Rimanisht</c:v>
                </c:pt>
                <c:pt idx="6">
                  <c:v>Keqekoll</c:v>
                </c:pt>
                <c:pt idx="7">
                  <c:v>Dabishevc</c:v>
                </c:pt>
                <c:pt idx="8">
                  <c:v>Slivovë</c:v>
                </c:pt>
                <c:pt idx="9">
                  <c:v>Sharban</c:v>
                </c:pt>
                <c:pt idx="10">
                  <c:v>Kishnicë</c:v>
                </c:pt>
                <c:pt idx="11">
                  <c:v>Koliq</c:v>
                </c:pt>
                <c:pt idx="12">
                  <c:v>Viti</c:v>
                </c:pt>
                <c:pt idx="13">
                  <c:v>Bullaj</c:v>
                </c:pt>
              </c:strCache>
            </c:strRef>
          </c:cat>
          <c:val>
            <c:numRef>
              <c:f>'Totali i Fshatrave'!$AT$466:$AT$479</c:f>
              <c:numCache>
                <c:formatCode>0</c:formatCode>
                <c:ptCount val="14"/>
                <c:pt idx="0">
                  <c:v>89.328205128205127</c:v>
                </c:pt>
                <c:pt idx="1">
                  <c:v>15.625514403292181</c:v>
                </c:pt>
                <c:pt idx="2">
                  <c:v>11.05952380952381</c:v>
                </c:pt>
                <c:pt idx="3">
                  <c:v>10.180327868852459</c:v>
                </c:pt>
                <c:pt idx="4">
                  <c:v>10</c:v>
                </c:pt>
                <c:pt idx="5">
                  <c:v>8.3150684931506849</c:v>
                </c:pt>
                <c:pt idx="6">
                  <c:v>8.079001091501091</c:v>
                </c:pt>
                <c:pt idx="7">
                  <c:v>6.5620370370370367</c:v>
                </c:pt>
                <c:pt idx="8">
                  <c:v>5.697916666666667</c:v>
                </c:pt>
                <c:pt idx="9">
                  <c:v>4.6140350877192979</c:v>
                </c:pt>
                <c:pt idx="10">
                  <c:v>4.595959595959596</c:v>
                </c:pt>
                <c:pt idx="11">
                  <c:v>3.7115384615384617</c:v>
                </c:pt>
                <c:pt idx="12">
                  <c:v>0.875</c:v>
                </c:pt>
                <c:pt idx="13">
                  <c:v>0.85416666666666663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3D-497E-9FFC-0042848CF0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6974104"/>
        <c:axId val="416974496"/>
      </c:barChart>
      <c:catAx>
        <c:axId val="416974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6974496"/>
        <c:crosses val="autoZero"/>
        <c:auto val="1"/>
        <c:lblAlgn val="ctr"/>
        <c:lblOffset val="100"/>
        <c:noMultiLvlLbl val="0"/>
      </c:catAx>
      <c:valAx>
        <c:axId val="41697449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16974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Amb.Shkabaj!$I$386:$I$388</c:f>
              <c:strCache>
                <c:ptCount val="3"/>
                <c:pt idx="0">
                  <c:v>Mjek familjar</c:v>
                </c:pt>
                <c:pt idx="1">
                  <c:v>Specialist</c:v>
                </c:pt>
                <c:pt idx="2">
                  <c:v>Stomatolog</c:v>
                </c:pt>
              </c:strCache>
            </c:strRef>
          </c:cat>
          <c:val>
            <c:numRef>
              <c:f>Amb.Shkabaj!$J$386:$J$388</c:f>
              <c:numCache>
                <c:formatCode>0</c:formatCode>
                <c:ptCount val="3"/>
                <c:pt idx="0">
                  <c:v>21</c:v>
                </c:pt>
                <c:pt idx="1">
                  <c:v>20</c:v>
                </c:pt>
                <c:pt idx="2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1EB-4A86-8F52-AA39B69B5D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7633616"/>
        <c:axId val="417641064"/>
      </c:barChart>
      <c:catAx>
        <c:axId val="417633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sq-AL"/>
          </a:p>
        </c:txPr>
        <c:crossAx val="417641064"/>
        <c:crosses val="autoZero"/>
        <c:auto val="1"/>
        <c:lblAlgn val="ctr"/>
        <c:lblOffset val="100"/>
        <c:noMultiLvlLbl val="0"/>
      </c:catAx>
      <c:valAx>
        <c:axId val="41764106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417633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29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'Viz. mjeks.'!$AR$9:$AR$29</c:f>
              <c:strCache>
                <c:ptCount val="21"/>
                <c:pt idx="0">
                  <c:v>QMF -10</c:v>
                </c:pt>
                <c:pt idx="1">
                  <c:v>Radiologji</c:v>
                </c:pt>
                <c:pt idx="2">
                  <c:v>QMF -7</c:v>
                </c:pt>
                <c:pt idx="3">
                  <c:v>QMF -9</c:v>
                </c:pt>
                <c:pt idx="4">
                  <c:v>QMF 5</c:v>
                </c:pt>
                <c:pt idx="5">
                  <c:v>QMF Mat</c:v>
                </c:pt>
                <c:pt idx="6">
                  <c:v>QMF 2</c:v>
                </c:pt>
                <c:pt idx="7">
                  <c:v>Laboratoriumi</c:v>
                </c:pt>
                <c:pt idx="8">
                  <c:v>QKMF</c:v>
                </c:pt>
                <c:pt idx="9">
                  <c:v>QMF Hajvali</c:v>
                </c:pt>
                <c:pt idx="10">
                  <c:v>QMF -8</c:v>
                </c:pt>
                <c:pt idx="11">
                  <c:v>QMF-11</c:v>
                </c:pt>
                <c:pt idx="12">
                  <c:v>QMF Mati 1</c:v>
                </c:pt>
                <c:pt idx="13">
                  <c:v>QMF 4</c:v>
                </c:pt>
                <c:pt idx="14">
                  <c:v>QMF 1</c:v>
                </c:pt>
                <c:pt idx="15">
                  <c:v>QMF 6</c:v>
                </c:pt>
                <c:pt idx="16">
                  <c:v>QMF 3</c:v>
                </c:pt>
                <c:pt idx="17">
                  <c:v>Fshatërat</c:v>
                </c:pt>
                <c:pt idx="18">
                  <c:v>QMF Besi </c:v>
                </c:pt>
                <c:pt idx="19">
                  <c:v>Stomatologji</c:v>
                </c:pt>
                <c:pt idx="20">
                  <c:v>AMF Studentëve</c:v>
                </c:pt>
              </c:strCache>
            </c:strRef>
          </c:cat>
          <c:val>
            <c:numRef>
              <c:f>'Viz. mjeks.'!$AS$9:$AS$29</c:f>
              <c:numCache>
                <c:formatCode>0</c:formatCode>
                <c:ptCount val="21"/>
                <c:pt idx="0">
                  <c:v>29.417453066124246</c:v>
                </c:pt>
                <c:pt idx="1">
                  <c:v>28</c:v>
                </c:pt>
                <c:pt idx="2">
                  <c:v>25.100088499304647</c:v>
                </c:pt>
                <c:pt idx="3">
                  <c:v>25.029213483146069</c:v>
                </c:pt>
                <c:pt idx="4">
                  <c:v>25.004462720346815</c:v>
                </c:pt>
                <c:pt idx="5">
                  <c:v>24.939751188692764</c:v>
                </c:pt>
                <c:pt idx="6">
                  <c:v>24.878419865786398</c:v>
                </c:pt>
                <c:pt idx="7">
                  <c:v>24</c:v>
                </c:pt>
                <c:pt idx="8">
                  <c:v>22.640142169464621</c:v>
                </c:pt>
                <c:pt idx="9">
                  <c:v>22.5946208235131</c:v>
                </c:pt>
                <c:pt idx="10">
                  <c:v>22.443544951001279</c:v>
                </c:pt>
                <c:pt idx="11">
                  <c:v>21.504068842952016</c:v>
                </c:pt>
                <c:pt idx="12">
                  <c:v>21.377237070787729</c:v>
                </c:pt>
                <c:pt idx="13">
                  <c:v>21</c:v>
                </c:pt>
                <c:pt idx="14">
                  <c:v>20.608090055750495</c:v>
                </c:pt>
                <c:pt idx="15">
                  <c:v>19.96804938217938</c:v>
                </c:pt>
                <c:pt idx="16">
                  <c:v>19.433000867302688</c:v>
                </c:pt>
                <c:pt idx="17">
                  <c:v>19.329591679110241</c:v>
                </c:pt>
                <c:pt idx="18">
                  <c:v>16.620264911836667</c:v>
                </c:pt>
                <c:pt idx="19">
                  <c:v>10</c:v>
                </c:pt>
                <c:pt idx="2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2E-4296-80AA-4D0499B324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7635184"/>
        <c:axId val="417637928"/>
      </c:barChart>
      <c:catAx>
        <c:axId val="41763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q-AL"/>
          </a:p>
        </c:txPr>
        <c:crossAx val="417637928"/>
        <c:crosses val="autoZero"/>
        <c:auto val="1"/>
        <c:lblAlgn val="ctr"/>
        <c:lblOffset val="100"/>
        <c:noMultiLvlLbl val="0"/>
      </c:catAx>
      <c:valAx>
        <c:axId val="417637928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17635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0.14348</cdr:x>
      <cdr:y>0.10223</cdr:y>
    </cdr:to>
    <cdr:sp macro="" textlink="">
      <cdr:nvSpPr>
        <cdr:cNvPr id="2" name="Title 3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0"/>
          <a:ext cx="1722119" cy="461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91440" tIns="45720" rIns="91440" bIns="45720" rtlCol="0" anchor="ctr">
          <a:sp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rgbClr val="A5A5A5">
                <a:tint val="100000"/>
                <a:shade val="100000"/>
                <a:satMod val="100000"/>
                <a:hueMod val="100000"/>
              </a:srgbClr>
            </a:contourClr>
          </a:sp3d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endParaRPr lang="en-US" sz="2400" b="1" dirty="0">
            <a:ln/>
            <a:solidFill>
              <a:srgbClr val="00206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9F25A-4C97-46BD-AE63-C8A8355D85AA}" type="datetimeFigureOut">
              <a:rPr lang="en-US" smtClean="0"/>
              <a:pPr/>
              <a:t>10-Apr-19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32BC1-49A1-4872-A76F-40EC7B761B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3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32BC1-49A1-4872-A76F-40EC7B761BC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0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32BC1-49A1-4872-A76F-40EC7B761BC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3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6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7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9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72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8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10-Apr-19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3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10-Apr-19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2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10-Apr-19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7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10-Apr-19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8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10-Apr-19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7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10-Apr-19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33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63726-2C39-4A4C-97A8-6AA9D380885C}" type="datetimeFigureOut">
              <a:rPr lang="en-US" smtClean="0"/>
              <a:pPr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6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kk.rks-gov.net/prishtina/Files/banner/Prishtina_sq.aspx?width=993&amp;height=1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754" y="281636"/>
            <a:ext cx="3664422" cy="7575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2575035" y="2308142"/>
            <a:ext cx="7162800" cy="169892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i="1" dirty="0">
                <a:ln/>
                <a:solidFill>
                  <a:schemeClr val="accent3"/>
                </a:solidFill>
                <a:latin typeface="Cambria" panose="02040503050406030204" pitchFamily="18" charset="0"/>
              </a:rPr>
              <a:t/>
            </a:r>
            <a:br>
              <a:rPr lang="en-US" sz="3200" b="1" i="1" dirty="0">
                <a:ln/>
                <a:solidFill>
                  <a:schemeClr val="accent3"/>
                </a:solidFill>
                <a:latin typeface="Cambria" panose="02040503050406030204" pitchFamily="18" charset="0"/>
              </a:rPr>
            </a:b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RAPORT  </a:t>
            </a:r>
            <a:r>
              <a:rPr lang="en-US" sz="28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vjetor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I </a:t>
            </a:r>
            <a:r>
              <a:rPr lang="en-US" sz="28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shËrbimeve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  </a:t>
            </a:r>
            <a:r>
              <a:rPr lang="en-US" sz="2800" b="1" i="1" dirty="0" err="1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shËndetËsore</a:t>
            </a:r>
            <a:r>
              <a:rPr lang="en-US" sz="2800" b="1" i="1" dirty="0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-2018</a:t>
            </a:r>
            <a:r>
              <a:rPr lang="en-US" sz="2800" b="1" dirty="0">
                <a:ln/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800" b="1" dirty="0">
                <a:ln/>
                <a:solidFill>
                  <a:schemeClr val="accent5">
                    <a:lumMod val="50000"/>
                  </a:schemeClr>
                </a:solidFill>
              </a:rPr>
            </a:br>
            <a:endParaRPr lang="en-US" sz="2800" b="1" i="1" dirty="0">
              <a:ln/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24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3035" y="136634"/>
            <a:ext cx="10997005" cy="495487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i="1" dirty="0" err="1">
                <a:ln/>
                <a:latin typeface="Stencil" pitchFamily="82" charset="0"/>
              </a:rPr>
              <a:t>Mesatarja</a:t>
            </a:r>
            <a:r>
              <a:rPr lang="en-US" sz="2000" b="1" i="1" dirty="0">
                <a:ln/>
                <a:latin typeface="Stencil" pitchFamily="82" charset="0"/>
              </a:rPr>
              <a:t>  </a:t>
            </a:r>
            <a:r>
              <a:rPr lang="en-US" sz="2000" b="1" i="1" dirty="0" err="1">
                <a:ln/>
                <a:latin typeface="Stencil" pitchFamily="82" charset="0"/>
              </a:rPr>
              <a:t>ditore</a:t>
            </a:r>
            <a:r>
              <a:rPr lang="en-US" sz="2000" b="1" i="1" dirty="0">
                <a:ln/>
                <a:latin typeface="Stencil" pitchFamily="82" charset="0"/>
              </a:rPr>
              <a:t>  e  </a:t>
            </a:r>
            <a:r>
              <a:rPr lang="en-US" sz="2000" b="1" i="1" dirty="0" err="1">
                <a:ln/>
                <a:latin typeface="Stencil" pitchFamily="82" charset="0"/>
              </a:rPr>
              <a:t>vizitave</a:t>
            </a:r>
            <a:r>
              <a:rPr lang="en-US" sz="2000" b="1" i="1" dirty="0">
                <a:ln/>
                <a:latin typeface="Stencil" pitchFamily="82" charset="0"/>
              </a:rPr>
              <a:t>  </a:t>
            </a:r>
            <a:r>
              <a:rPr lang="en-US" sz="2000" b="1" i="1" dirty="0" err="1" smtClean="0">
                <a:ln/>
                <a:latin typeface="Stencil" pitchFamily="82" charset="0"/>
              </a:rPr>
              <a:t>mjekËsore</a:t>
            </a:r>
            <a:r>
              <a:rPr lang="en-US" sz="2000" b="1" i="1" dirty="0" smtClean="0">
                <a:ln/>
                <a:latin typeface="Stencil" pitchFamily="82" charset="0"/>
              </a:rPr>
              <a:t>   </a:t>
            </a:r>
            <a:r>
              <a:rPr lang="en-US" sz="2000" b="1" i="1" dirty="0" err="1" smtClean="0">
                <a:ln/>
                <a:latin typeface="Stencil" pitchFamily="82" charset="0"/>
              </a:rPr>
              <a:t>nË</a:t>
            </a:r>
            <a:r>
              <a:rPr lang="en-US" sz="2000" b="1" i="1" dirty="0" smtClean="0">
                <a:ln/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latin typeface="Stencil" pitchFamily="82" charset="0"/>
              </a:rPr>
              <a:t>amf</a:t>
            </a:r>
            <a:endParaRPr lang="en-US" sz="2000" b="1" dirty="0">
              <a:ln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4882684"/>
              </p:ext>
            </p:extLst>
          </p:nvPr>
        </p:nvGraphicFramePr>
        <p:xfrm>
          <a:off x="1182028" y="1349298"/>
          <a:ext cx="10103005" cy="468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5091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0120" y="245156"/>
            <a:ext cx="10027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e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vizitave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njËsive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endParaRPr lang="en-US" sz="24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888975166"/>
              </p:ext>
            </p:extLst>
          </p:nvPr>
        </p:nvGraphicFramePr>
        <p:xfrm>
          <a:off x="472440" y="2057400"/>
          <a:ext cx="10759440" cy="3596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312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400816" cy="74676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i="1" dirty="0" smtClean="0">
                <a:ln/>
                <a:solidFill>
                  <a:schemeClr val="accent3"/>
                </a:solidFill>
                <a:latin typeface="Stencil" pitchFamily="82" charset="0"/>
              </a:rPr>
              <a:t>                   </a:t>
            </a:r>
            <a:br>
              <a:rPr lang="en-US" b="1" i="1" dirty="0" smtClean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b="1" i="1" dirty="0" smtClean="0">
                <a:ln/>
                <a:solidFill>
                  <a:schemeClr val="accent3"/>
                </a:solidFill>
                <a:latin typeface="Stencil" pitchFamily="82" charset="0"/>
              </a:rPr>
              <a:t>                         </a:t>
            </a:r>
            <a:r>
              <a:rPr lang="en-US" sz="2200" b="1" i="1" dirty="0" smtClean="0">
                <a:ln/>
                <a:latin typeface="Stencil" pitchFamily="82" charset="0"/>
              </a:rPr>
              <a:t>PARTICIPIMI </a:t>
            </a:r>
            <a:r>
              <a:rPr lang="en-US" sz="2200" b="1" i="1" dirty="0" err="1">
                <a:ln/>
                <a:latin typeface="Stencil" pitchFamily="82" charset="0"/>
              </a:rPr>
              <a:t>nË</a:t>
            </a:r>
            <a:r>
              <a:rPr lang="en-US" sz="2200" b="1" i="1" dirty="0">
                <a:ln/>
                <a:latin typeface="Stencil" pitchFamily="82" charset="0"/>
              </a:rPr>
              <a:t> </a:t>
            </a:r>
            <a:r>
              <a:rPr lang="en-US" sz="2200" b="1" i="1" dirty="0" smtClean="0">
                <a:ln/>
                <a:latin typeface="Stencil" pitchFamily="82" charset="0"/>
              </a:rPr>
              <a:t> </a:t>
            </a:r>
            <a:r>
              <a:rPr lang="en-US" sz="2200" b="1" i="1" dirty="0" err="1" smtClean="0">
                <a:ln/>
                <a:latin typeface="Stencil" pitchFamily="82" charset="0"/>
              </a:rPr>
              <a:t>njËsit</a:t>
            </a:r>
            <a:r>
              <a:rPr lang="en-US" sz="2200" b="1" i="1" dirty="0" smtClean="0">
                <a:ln/>
                <a:latin typeface="Stencil" pitchFamily="82" charset="0"/>
              </a:rPr>
              <a:t> e </a:t>
            </a:r>
            <a:r>
              <a:rPr lang="en-US" sz="2200" b="1" i="1" dirty="0" err="1" smtClean="0">
                <a:ln/>
                <a:latin typeface="Stencil" pitchFamily="82" charset="0"/>
              </a:rPr>
              <a:t>qkmf</a:t>
            </a:r>
            <a:r>
              <a:rPr lang="en-US" sz="2200" b="1" i="1" dirty="0" smtClean="0">
                <a:ln/>
                <a:latin typeface="Stencil" pitchFamily="82" charset="0"/>
              </a:rPr>
              <a:t> (%) </a:t>
            </a:r>
            <a:br>
              <a:rPr lang="en-US" sz="2200" b="1" i="1" dirty="0" smtClean="0">
                <a:ln/>
                <a:latin typeface="Stencil" pitchFamily="82" charset="0"/>
              </a:rPr>
            </a:br>
            <a:r>
              <a:rPr lang="en-US" sz="2200" b="1" dirty="0">
                <a:ln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b="1" dirty="0">
                <a:ln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b="1" dirty="0">
              <a:ln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266606"/>
              </p:ext>
            </p:extLst>
          </p:nvPr>
        </p:nvGraphicFramePr>
        <p:xfrm>
          <a:off x="290303" y="2007220"/>
          <a:ext cx="11641872" cy="3791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794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87669" y="126125"/>
            <a:ext cx="9007365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dirty="0">
                <a:ln/>
                <a:latin typeface="Stencil" pitchFamily="82" charset="0"/>
              </a:rPr>
              <a:t>PARTICIPIMI </a:t>
            </a:r>
            <a:r>
              <a:rPr lang="en-US" sz="2400" b="1" i="1" dirty="0" smtClean="0">
                <a:ln/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latin typeface="Stencil" pitchFamily="82" charset="0"/>
              </a:rPr>
              <a:t>sipas</a:t>
            </a:r>
            <a:r>
              <a:rPr lang="en-US" sz="2400" b="1" i="1" dirty="0" smtClean="0">
                <a:ln/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latin typeface="Stencil" pitchFamily="82" charset="0"/>
              </a:rPr>
              <a:t>njËsive</a:t>
            </a:r>
            <a:r>
              <a:rPr lang="en-US" sz="2400" b="1" i="1" dirty="0" smtClean="0">
                <a:ln/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latin typeface="Stencil" pitchFamily="82" charset="0"/>
              </a:rPr>
              <a:t>nË</a:t>
            </a:r>
            <a:r>
              <a:rPr lang="en-US" sz="2400" b="1" i="1" dirty="0" smtClean="0">
                <a:ln/>
                <a:latin typeface="Stencil" pitchFamily="82" charset="0"/>
              </a:rPr>
              <a:t>  QKMF</a:t>
            </a:r>
            <a:endParaRPr lang="en-US" sz="2400" b="1" dirty="0">
              <a:ln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473153302"/>
              </p:ext>
            </p:extLst>
          </p:nvPr>
        </p:nvGraphicFramePr>
        <p:xfrm>
          <a:off x="409903" y="780919"/>
          <a:ext cx="11782097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5867080"/>
            <a:ext cx="11906684" cy="99092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 smtClean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 smtClean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1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(</a:t>
            </a:r>
            <a:r>
              <a:rPr lang="en-US" sz="1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pacient</a:t>
            </a:r>
            <a:r>
              <a:rPr lang="en-US" sz="1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1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1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1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trajtuar</a:t>
            </a:r>
            <a:r>
              <a:rPr lang="en-US" sz="1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1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jashtË</a:t>
            </a:r>
            <a:r>
              <a:rPr lang="en-US" sz="1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KPSH </a:t>
            </a:r>
            <a:r>
              <a:rPr lang="en-US" sz="1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janË</a:t>
            </a:r>
            <a:r>
              <a:rPr lang="en-US" sz="1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20%)</a:t>
            </a:r>
            <a:endParaRPr lang="en-US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7396" y="0"/>
            <a:ext cx="11906684" cy="990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1" u="none" strike="noStrike" kern="1200" cap="none" spc="0" normalizeH="0" baseline="0" noProof="0" dirty="0" smtClean="0">
                <a:ln/>
                <a:solidFill>
                  <a:schemeClr val="accent3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/>
            </a:r>
            <a:br>
              <a:rPr kumimoji="0" lang="en-US" sz="3100" b="1" i="1" u="none" strike="noStrike" kern="1200" cap="none" spc="0" normalizeH="0" baseline="0" noProof="0" dirty="0" smtClean="0">
                <a:ln/>
                <a:solidFill>
                  <a:schemeClr val="accent3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</a:br>
            <a:r>
              <a:rPr kumimoji="0" lang="en-US" sz="4600" b="1" i="1" u="none" strike="noStrike" kern="1200" cap="none" spc="0" normalizeH="0" baseline="0" noProof="0" dirty="0" smtClean="0">
                <a:ln/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REFERIMET JASHT  KUJDESIT PARËSOR </a:t>
            </a:r>
            <a:r>
              <a:rPr kumimoji="0" lang="en-US" sz="4600" b="1" i="1" u="none" strike="noStrike" kern="1200" cap="none" spc="0" normalizeH="0" baseline="0" noProof="0" dirty="0" err="1" smtClean="0">
                <a:ln/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shËndetËsore</a:t>
            </a:r>
            <a:r>
              <a:rPr kumimoji="0" lang="en-US" sz="4600" b="1" i="1" u="none" strike="noStrike" kern="1200" cap="none" spc="0" normalizeH="0" baseline="0" noProof="0" dirty="0" smtClean="0">
                <a:ln/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 </a:t>
            </a:r>
            <a:r>
              <a:rPr kumimoji="0" lang="en-US" sz="4600" b="1" i="1" u="none" strike="noStrike" kern="1200" cap="none" spc="0" normalizeH="0" baseline="0" noProof="0" dirty="0" err="1" smtClean="0">
                <a:ln/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nË</a:t>
            </a:r>
            <a:r>
              <a:rPr kumimoji="0" lang="en-US" sz="4600" b="1" i="1" u="none" strike="noStrike" kern="1200" cap="none" spc="0" normalizeH="0" baseline="0" noProof="0" dirty="0" smtClean="0">
                <a:ln/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(%) </a:t>
            </a:r>
            <a:br>
              <a:rPr kumimoji="0" lang="en-US" sz="4600" b="1" i="1" u="none" strike="noStrike" kern="1200" cap="none" spc="0" normalizeH="0" baseline="0" noProof="0" dirty="0" smtClean="0">
                <a:ln/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</a:br>
            <a:r>
              <a:rPr kumimoji="0" lang="en-US" sz="4600" b="1" i="0" u="none" strike="noStrike" kern="1200" cap="none" spc="0" normalizeH="0" baseline="0" noProof="0" dirty="0" smtClean="0">
                <a:ln/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600" b="1" i="0" u="none" strike="noStrike" kern="1200" cap="none" spc="0" normalizeH="0" baseline="0" noProof="0" dirty="0" smtClean="0">
                <a:ln/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600" b="1" i="0" u="none" strike="noStrike" kern="1200" cap="none" spc="0" normalizeH="0" baseline="0" noProof="0" dirty="0">
              <a:ln/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992867"/>
              </p:ext>
            </p:extLst>
          </p:nvPr>
        </p:nvGraphicFramePr>
        <p:xfrm>
          <a:off x="100361" y="1857446"/>
          <a:ext cx="11519210" cy="4654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4334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3602" y="394323"/>
            <a:ext cx="11908221" cy="53602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>
                <a:ln/>
                <a:latin typeface="Stencil" pitchFamily="82" charset="0"/>
              </a:rPr>
              <a:t>REFERIMET  e </a:t>
            </a:r>
            <a:r>
              <a:rPr lang="en-US" sz="3100" b="1" i="1" dirty="0" err="1">
                <a:ln/>
                <a:latin typeface="Stencil" pitchFamily="82" charset="0"/>
              </a:rPr>
              <a:t>pacientËve</a:t>
            </a:r>
            <a:r>
              <a:rPr lang="en-US" sz="3100" b="1" i="1" dirty="0">
                <a:ln/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latin typeface="Stencil" pitchFamily="82" charset="0"/>
              </a:rPr>
              <a:t>nË</a:t>
            </a:r>
            <a:r>
              <a:rPr lang="en-US" sz="3100" b="1" i="1" dirty="0">
                <a:ln/>
                <a:latin typeface="Stencil" pitchFamily="82" charset="0"/>
              </a:rPr>
              <a:t>  </a:t>
            </a:r>
            <a:r>
              <a:rPr lang="en-US" sz="3100" b="1" i="1" dirty="0" err="1">
                <a:ln/>
                <a:latin typeface="Stencil" pitchFamily="82" charset="0"/>
              </a:rPr>
              <a:t>emergjencË</a:t>
            </a:r>
            <a:r>
              <a:rPr lang="en-US" sz="3100" b="1" i="1" dirty="0">
                <a:ln/>
                <a:latin typeface="Stencil" pitchFamily="82" charset="0"/>
              </a:rPr>
              <a:t> </a:t>
            </a:r>
            <a:r>
              <a:rPr lang="en-US" sz="3100" b="1" i="1" dirty="0" smtClean="0">
                <a:ln/>
                <a:latin typeface="Stencil" pitchFamily="82" charset="0"/>
              </a:rPr>
              <a:t/>
            </a:r>
            <a:br>
              <a:rPr lang="en-US" sz="3100" b="1" i="1" dirty="0" smtClean="0">
                <a:ln/>
                <a:latin typeface="Stencil" pitchFamily="82" charset="0"/>
              </a:rPr>
            </a:br>
            <a:r>
              <a:rPr lang="en-US" b="1" dirty="0">
                <a:ln/>
              </a:rPr>
              <a:t/>
            </a:r>
            <a:br>
              <a:rPr lang="en-US" b="1" dirty="0">
                <a:ln/>
              </a:rPr>
            </a:br>
            <a:endParaRPr lang="en-US" b="1" dirty="0">
              <a:ln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2E17C2FC-0ADD-478D-A1A1-717716E6A1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8044677"/>
              </p:ext>
            </p:extLst>
          </p:nvPr>
        </p:nvGraphicFramePr>
        <p:xfrm>
          <a:off x="93601" y="930351"/>
          <a:ext cx="12098399" cy="6204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3267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21799318"/>
              </p:ext>
            </p:extLst>
          </p:nvPr>
        </p:nvGraphicFramePr>
        <p:xfrm>
          <a:off x="1" y="1166648"/>
          <a:ext cx="12192000" cy="5454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210702"/>
            <a:ext cx="11326906" cy="531576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grupmoshave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(%)</a:t>
            </a:r>
            <a:endParaRPr lang="sq-AL" sz="28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2262655"/>
              </p:ext>
            </p:extLst>
          </p:nvPr>
        </p:nvGraphicFramePr>
        <p:xfrm>
          <a:off x="490654" y="2057399"/>
          <a:ext cx="11452302" cy="3953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5958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138747129"/>
              </p:ext>
            </p:extLst>
          </p:nvPr>
        </p:nvGraphicFramePr>
        <p:xfrm>
          <a:off x="0" y="874059"/>
          <a:ext cx="11994775" cy="5983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89186"/>
            <a:ext cx="11326906" cy="531576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vendbanimit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2018</a:t>
            </a:r>
            <a:endParaRPr lang="sq-AL" sz="28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77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4643" y="1160496"/>
            <a:ext cx="6022427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sektorit</a:t>
            </a:r>
            <a:endParaRPr lang="en-US" sz="2800" b="1" i="1" dirty="0">
              <a:ln/>
              <a:solidFill>
                <a:srgbClr val="002060"/>
              </a:solidFill>
              <a:latin typeface="Stencil" pitchFamily="82" charset="0"/>
            </a:endParaRPr>
          </a:p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mjekËsisË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familjare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482" y="3136568"/>
            <a:ext cx="1456455" cy="14564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37" y="3195147"/>
            <a:ext cx="2396360" cy="1397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70009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5550" y="496449"/>
            <a:ext cx="101951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MESATARJA  DITORE  E VIZ. MJEK. TË 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MJEKSISë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FAMILJARE SIPAS </a:t>
            </a:r>
            <a:r>
              <a:rPr lang="en-US" sz="20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QENDrave</a:t>
            </a:r>
            <a:endParaRPr lang="en-US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5489101"/>
              </p:ext>
            </p:extLst>
          </p:nvPr>
        </p:nvGraphicFramePr>
        <p:xfrm>
          <a:off x="256478" y="2057400"/>
          <a:ext cx="11608419" cy="4198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094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85405" y="547038"/>
            <a:ext cx="4334740" cy="80702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solidFill>
                  <a:schemeClr val="tx1"/>
                </a:solidFill>
                <a:latin typeface="Arial Black" panose="020B0A04020102020204" pitchFamily="34" charset="0"/>
              </a:rPr>
              <a:t>SEKTORI I MJEKËSISË FAMILJARE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00988" y="1512962"/>
            <a:ext cx="3584867" cy="8001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chemeClr val="tx1"/>
                </a:solidFill>
                <a:latin typeface="Arial Black" panose="020B0A04020102020204" pitchFamily="34" charset="0"/>
              </a:rPr>
              <a:t>SH</a:t>
            </a:r>
            <a:r>
              <a:rPr lang="en-US" sz="14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Ë</a:t>
            </a:r>
            <a:r>
              <a:rPr lang="en-US" sz="1400" dirty="0">
                <a:solidFill>
                  <a:schemeClr val="tx1"/>
                </a:solidFill>
                <a:latin typeface="Arial Black" panose="020B0A04020102020204" pitchFamily="34" charset="0"/>
              </a:rPr>
              <a:t>RBIMI SH</a:t>
            </a:r>
            <a:r>
              <a:rPr lang="en-US" sz="14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ËNDETIT PUBLIK  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IMUNIZIMI ME VAKSINIM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SISH</a:t>
            </a:r>
          </a:p>
          <a:p>
            <a:pPr algn="l"/>
            <a:endParaRPr lang="en-US" sz="11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85405" y="2463270"/>
            <a:ext cx="3600450" cy="57236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SH</a:t>
            </a:r>
            <a:r>
              <a:rPr lang="en-US" sz="1400" dirty="0">
                <a:solidFill>
                  <a:schemeClr val="tx1"/>
                </a:solidFill>
                <a:latin typeface="Arial Black" panose="020B0A04020102020204" pitchFamily="34" charset="0"/>
              </a:rPr>
              <a:t>Ë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RBIMI SH</a:t>
            </a:r>
            <a:r>
              <a:rPr lang="en-US" sz="1400" dirty="0">
                <a:solidFill>
                  <a:schemeClr val="tx1"/>
                </a:solidFill>
                <a:latin typeface="Arial Black" panose="020B0A04020102020204" pitchFamily="34" charset="0"/>
              </a:rPr>
              <a:t>Ë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NDETIT </a:t>
            </a:r>
            <a:r>
              <a:rPr lang="en-US" sz="1600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ORAL </a:t>
            </a:r>
            <a:endParaRPr lang="en-US" sz="16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85404" y="3138092"/>
            <a:ext cx="3600451" cy="70485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chemeClr val="tx1"/>
                </a:solidFill>
                <a:latin typeface="Arial Black" panose="020B0A04020102020204" pitchFamily="34" charset="0"/>
              </a:rPr>
              <a:t>SH</a:t>
            </a:r>
            <a:r>
              <a:rPr lang="en-US" sz="14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Ë</a:t>
            </a:r>
            <a:r>
              <a:rPr lang="en-US" sz="1400" dirty="0">
                <a:solidFill>
                  <a:schemeClr val="tx1"/>
                </a:solidFill>
                <a:latin typeface="Arial Black" panose="020B0A04020102020204" pitchFamily="34" charset="0"/>
              </a:rPr>
              <a:t>RBIMI I EM</a:t>
            </a:r>
            <a:r>
              <a:rPr lang="en-US" sz="14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Ë</a:t>
            </a:r>
            <a:r>
              <a:rPr lang="en-US" sz="1400" dirty="0">
                <a:solidFill>
                  <a:schemeClr val="tx1"/>
                </a:solidFill>
                <a:latin typeface="Arial Black" panose="020B0A04020102020204" pitchFamily="34" charset="0"/>
              </a:rPr>
              <a:t>RGJENC</a:t>
            </a:r>
            <a:r>
              <a:rPr lang="en-US" sz="14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Ë</a:t>
            </a:r>
            <a:r>
              <a:rPr lang="en-US" sz="1400" dirty="0">
                <a:solidFill>
                  <a:schemeClr val="tx1"/>
                </a:solidFill>
                <a:latin typeface="Arial Black" panose="020B0A04020102020204" pitchFamily="34" charset="0"/>
              </a:rPr>
              <a:t>S MJEK</a:t>
            </a:r>
            <a:r>
              <a:rPr lang="en-US" sz="14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Ë</a:t>
            </a:r>
            <a:r>
              <a:rPr lang="en-US" sz="1400" dirty="0">
                <a:solidFill>
                  <a:schemeClr val="tx1"/>
                </a:solidFill>
                <a:latin typeface="Arial Black" panose="020B0A04020102020204" pitchFamily="34" charset="0"/>
              </a:rPr>
              <a:t>SORE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85404" y="3961010"/>
            <a:ext cx="3600451" cy="4359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</a:t>
            </a:r>
            <a:r>
              <a:rPr lang="en-US" sz="1600" dirty="0">
                <a:solidFill>
                  <a:schemeClr val="tx1"/>
                </a:solidFill>
                <a:latin typeface="Arial Black" panose="020B0A04020102020204" pitchFamily="34" charset="0"/>
              </a:rPr>
              <a:t>Ë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RBIMI KONSULTATIV</a:t>
            </a:r>
            <a:r>
              <a:rPr lang="en-US" sz="1600" dirty="0">
                <a:solidFill>
                  <a:schemeClr val="tx1"/>
                </a:solidFill>
                <a:latin typeface="Arial Black" panose="020B0A04020102020204" pitchFamily="34" charset="0"/>
              </a:rPr>
              <a:t>Ë</a:t>
            </a:r>
            <a:endParaRPr lang="en-US" sz="16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85403" y="4519338"/>
            <a:ext cx="3600451" cy="6096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chemeClr val="tx1"/>
                </a:solidFill>
                <a:latin typeface="Arial Black" panose="020B0A04020102020204" pitchFamily="34" charset="0"/>
              </a:rPr>
              <a:t>SH</a:t>
            </a:r>
            <a:r>
              <a:rPr lang="en-US" sz="14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ËRBIMI I EDUKIMIT TË PUNONJËSVE NË QKMF</a:t>
            </a:r>
            <a:endParaRPr lang="en-US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999261" y="5251278"/>
            <a:ext cx="3586593" cy="42278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SH</a:t>
            </a:r>
            <a:r>
              <a:rPr lang="en-US" sz="1600" dirty="0">
                <a:solidFill>
                  <a:schemeClr val="tx1"/>
                </a:solidFill>
                <a:latin typeface="Arial Black" panose="020B0A04020102020204" pitchFamily="34" charset="0"/>
              </a:rPr>
              <a:t>Ë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RBIMI </a:t>
            </a:r>
            <a:r>
              <a:rPr lang="en-US" sz="1600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DIAGNOSTIK</a:t>
            </a:r>
            <a:endParaRPr lang="en-US" sz="16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99262" y="5824275"/>
            <a:ext cx="3586592" cy="3641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BARNATORJA QENDRORE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85403" y="6338593"/>
            <a:ext cx="3584866" cy="51940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</a:t>
            </a:r>
            <a:r>
              <a:rPr lang="en-US" sz="1200" dirty="0">
                <a:solidFill>
                  <a:schemeClr val="tx1"/>
                </a:solidFill>
                <a:latin typeface="Arial Black" panose="020B0A04020102020204" pitchFamily="34" charset="0"/>
              </a:rPr>
              <a:t>Ë</a:t>
            </a:r>
            <a:r>
              <a:rPr lang="en-US" sz="1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RBIMI I TRANSPORTIT TE PACIENTEVE </a:t>
            </a:r>
            <a:endParaRPr lang="en-US" sz="1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116475" y="547038"/>
            <a:ext cx="4285816" cy="80702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SEKTORI I ADMINISTRAT</a:t>
            </a:r>
            <a:r>
              <a:rPr lang="en-US" sz="2400" b="1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ËS</a:t>
            </a:r>
          </a:p>
          <a:p>
            <a:pPr algn="l"/>
            <a:endParaRPr lang="en-US" sz="2400" b="1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792557" y="78248"/>
            <a:ext cx="7141152" cy="3464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STRUKTURA ORGANIZATIVE E QKMF </a:t>
            </a:r>
            <a:endParaRPr lang="en-US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813531" y="1512961"/>
            <a:ext cx="3450214" cy="4405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ZYRA E PERSONELIT</a:t>
            </a:r>
            <a:endParaRPr lang="en-US" sz="16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813531" y="2153026"/>
            <a:ext cx="3450214" cy="4793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ZYRA JURIDIKE</a:t>
            </a:r>
            <a:endParaRPr lang="en-US" sz="16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813531" y="2831901"/>
            <a:ext cx="3450214" cy="43436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ZYRA 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en-US" sz="1600" dirty="0">
                <a:solidFill>
                  <a:schemeClr val="tx1"/>
                </a:solidFill>
                <a:latin typeface="Arial Black" panose="020B0A04020102020204" pitchFamily="34" charset="0"/>
              </a:rPr>
              <a:t>Ë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R </a:t>
            </a:r>
            <a:r>
              <a:rPr lang="en-US" sz="1600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BUXHET DHE FINANCA</a:t>
            </a:r>
            <a:endParaRPr lang="en-US" sz="16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820240" y="3490517"/>
            <a:ext cx="3443504" cy="35242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ZYRA E PROKURIMIT</a:t>
            </a:r>
            <a:endParaRPr lang="en-US" sz="16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2" name="Rounded Rectangle 21"/>
          <p:cNvSpPr/>
          <p:nvPr/>
        </p:nvSpPr>
        <p:spPr>
          <a:xfrm flipH="1">
            <a:off x="7820240" y="5053517"/>
            <a:ext cx="3443504" cy="5335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ZYRA </a:t>
            </a:r>
            <a:r>
              <a:rPr lang="en-US" sz="1600" b="1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en-US" sz="16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Ë</a:t>
            </a:r>
            <a:r>
              <a:rPr lang="en-US" sz="1600" b="1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R SH</a:t>
            </a:r>
            <a:r>
              <a:rPr lang="en-US" sz="16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Ë</a:t>
            </a:r>
            <a:r>
              <a:rPr lang="en-US" sz="1600" b="1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RBIME </a:t>
            </a:r>
            <a:r>
              <a:rPr lang="en-US" sz="1600" b="1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TEKNIKE</a:t>
            </a:r>
            <a:endParaRPr lang="en-US" sz="1600" b="1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7813531" y="4067196"/>
            <a:ext cx="3450214" cy="64334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ZYRA 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en-US" sz="1600" dirty="0">
                <a:solidFill>
                  <a:schemeClr val="tx1"/>
                </a:solidFill>
                <a:latin typeface="Arial Black" panose="020B0A04020102020204" pitchFamily="34" charset="0"/>
              </a:rPr>
              <a:t>Ë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R INFORMIM SHENDETESOR</a:t>
            </a:r>
            <a:endParaRPr lang="en-US" sz="16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78027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2791" y="531213"/>
            <a:ext cx="110490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i="1" dirty="0">
                <a:ln/>
                <a:latin typeface="Stencil" pitchFamily="82" charset="0"/>
              </a:rPr>
              <a:t>VIZITAT MJEKËSOR  DHE </a:t>
            </a:r>
            <a:r>
              <a:rPr lang="en-US" sz="2000" b="1" i="1" dirty="0" err="1" smtClean="0">
                <a:ln/>
                <a:latin typeface="Stencil" pitchFamily="82" charset="0"/>
              </a:rPr>
              <a:t>MESATARJa</a:t>
            </a:r>
            <a:r>
              <a:rPr lang="en-US" sz="2000" b="1" i="1" dirty="0" smtClean="0">
                <a:ln/>
                <a:latin typeface="Stencil" pitchFamily="82" charset="0"/>
              </a:rPr>
              <a:t> DITORE </a:t>
            </a:r>
            <a:r>
              <a:rPr lang="en-US" sz="2000" b="1" i="1" dirty="0">
                <a:ln/>
                <a:latin typeface="Stencil" pitchFamily="82" charset="0"/>
              </a:rPr>
              <a:t>NË </a:t>
            </a:r>
            <a:r>
              <a:rPr lang="en-US" sz="2000" b="1" i="1" dirty="0" err="1" smtClean="0">
                <a:ln/>
                <a:latin typeface="Stencil" pitchFamily="82" charset="0"/>
              </a:rPr>
              <a:t>NDRriMIN</a:t>
            </a:r>
            <a:r>
              <a:rPr lang="en-US" sz="2000" b="1" i="1" dirty="0" smtClean="0">
                <a:ln/>
                <a:latin typeface="Stencil" pitchFamily="82" charset="0"/>
              </a:rPr>
              <a:t> </a:t>
            </a:r>
            <a:r>
              <a:rPr lang="en-US" sz="2000" b="1" i="1" dirty="0">
                <a:ln/>
                <a:latin typeface="Stencil" pitchFamily="82" charset="0"/>
              </a:rPr>
              <a:t>E </a:t>
            </a:r>
            <a:r>
              <a:rPr lang="en-US" sz="2000" b="1" i="1" dirty="0" smtClean="0">
                <a:ln/>
                <a:latin typeface="Stencil" pitchFamily="82" charset="0"/>
              </a:rPr>
              <a:t>NATËS  </a:t>
            </a:r>
            <a:r>
              <a:rPr lang="en-US" sz="2000" b="1" i="1" dirty="0" err="1" smtClean="0">
                <a:ln/>
                <a:latin typeface="Stencil" pitchFamily="82" charset="0"/>
              </a:rPr>
              <a:t>dhe</a:t>
            </a:r>
            <a:r>
              <a:rPr lang="en-US" sz="2000" b="1" i="1" dirty="0" smtClean="0">
                <a:ln/>
                <a:latin typeface="Stencil" pitchFamily="82" charset="0"/>
              </a:rPr>
              <a:t>  </a:t>
            </a:r>
            <a:r>
              <a:rPr lang="en-US" sz="2000" b="1" i="1" dirty="0">
                <a:ln/>
                <a:latin typeface="Stencil" pitchFamily="82" charset="0"/>
              </a:rPr>
              <a:t>SHËRBIMIN </a:t>
            </a:r>
            <a:r>
              <a:rPr lang="en-US" sz="2000" b="1" i="1" dirty="0" smtClean="0">
                <a:ln/>
                <a:latin typeface="Stencil" pitchFamily="82" charset="0"/>
              </a:rPr>
              <a:t>SHTËPIAK</a:t>
            </a:r>
            <a:endParaRPr lang="sq-AL" sz="2000" b="1" dirty="0">
              <a:ln/>
              <a:latin typeface="Stencil" pitchFamily="82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7558926"/>
              </p:ext>
            </p:extLst>
          </p:nvPr>
        </p:nvGraphicFramePr>
        <p:xfrm>
          <a:off x="554182" y="900545"/>
          <a:ext cx="10668000" cy="5721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47277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85422" y="255058"/>
            <a:ext cx="6096000" cy="369332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shËndetËsore</a:t>
            </a:r>
            <a:endParaRPr lang="sq-AL" b="1" dirty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5142350"/>
              </p:ext>
            </p:extLst>
          </p:nvPr>
        </p:nvGraphicFramePr>
        <p:xfrm>
          <a:off x="579863" y="1928812"/>
          <a:ext cx="11039708" cy="4471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37822" y="407458"/>
            <a:ext cx="6096000" cy="369332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shËndetËsore</a:t>
            </a:r>
            <a:endParaRPr lang="sq-AL" b="1" dirty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0225916"/>
              </p:ext>
            </p:extLst>
          </p:nvPr>
        </p:nvGraphicFramePr>
        <p:xfrm>
          <a:off x="367990" y="2057399"/>
          <a:ext cx="11824010" cy="3585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7400" y="255058"/>
            <a:ext cx="7633010" cy="3693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shËndetËsore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gjinekologjike</a:t>
            </a:r>
            <a:r>
              <a:rPr lang="en-US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  </a:t>
            </a:r>
            <a:endParaRPr lang="sq-AL" b="1" dirty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1893683"/>
              </p:ext>
            </p:extLst>
          </p:nvPr>
        </p:nvGraphicFramePr>
        <p:xfrm>
          <a:off x="289933" y="2403087"/>
          <a:ext cx="11407696" cy="3618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01462" y="1999593"/>
            <a:ext cx="6022427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specialistik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-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konsultativ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70" y="3550024"/>
            <a:ext cx="2420471" cy="1815353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85446"/>
            <a:ext cx="11908221" cy="53602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dhe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shËrbimin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pediatrik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/>
            </a:r>
            <a:b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</a:br>
            <a:endParaRPr lang="en-US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94290"/>
            <a:ext cx="11908221" cy="7267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100" b="1" i="1" dirty="0" smtClean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 smtClean="0">
                <a:ln/>
                <a:solidFill>
                  <a:schemeClr val="accent3"/>
                </a:solidFill>
                <a:latin typeface="Stencil" pitchFamily="82" charset="0"/>
              </a:rPr>
            </a:b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6220581"/>
              </p:ext>
            </p:extLst>
          </p:nvPr>
        </p:nvGraphicFramePr>
        <p:xfrm>
          <a:off x="479502" y="1483112"/>
          <a:ext cx="10838986" cy="4549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50619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6633" y="157655"/>
            <a:ext cx="11908221" cy="53602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e viz.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. </a:t>
            </a:r>
            <a:r>
              <a:rPr lang="en-US" sz="31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shËrbimin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31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specialistik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endParaRPr lang="en-US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529243"/>
              </p:ext>
            </p:extLst>
          </p:nvPr>
        </p:nvGraphicFramePr>
        <p:xfrm>
          <a:off x="267628" y="1594625"/>
          <a:ext cx="11777225" cy="4928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49516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4716" y="200686"/>
            <a:ext cx="11908221" cy="53602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dhe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vizitave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gjinekologjike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Qendrave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312215"/>
              </p:ext>
            </p:extLst>
          </p:nvPr>
        </p:nvGraphicFramePr>
        <p:xfrm>
          <a:off x="423746" y="1234440"/>
          <a:ext cx="11128174" cy="4798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62744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908221" cy="29416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dhe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shËrbimin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dermatologjik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3754127"/>
              </p:ext>
            </p:extLst>
          </p:nvPr>
        </p:nvGraphicFramePr>
        <p:xfrm>
          <a:off x="1115121" y="2927195"/>
          <a:ext cx="983537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99946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1945" y="935422"/>
            <a:ext cx="8539655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 </a:t>
            </a:r>
            <a:r>
              <a:rPr lang="en-US" sz="36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36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endParaRPr lang="en-US" sz="3600" b="1" i="1" dirty="0">
              <a:ln/>
              <a:solidFill>
                <a:srgbClr val="002060"/>
              </a:solidFill>
              <a:latin typeface="Stencil" pitchFamily="82" charset="0"/>
            </a:endParaRPr>
          </a:p>
          <a:p>
            <a:pPr algn="ctr"/>
            <a:r>
              <a:rPr lang="en-US" sz="3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Diagnostik</a:t>
            </a:r>
            <a:endParaRPr lang="en-US" sz="3600" b="1" dirty="0">
              <a:ln/>
              <a:solidFill>
                <a:srgbClr val="00206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829" y="2313511"/>
            <a:ext cx="2788004" cy="278800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1614035" y="0"/>
            <a:ext cx="9226475" cy="666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i="1" dirty="0" err="1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Struktura</a:t>
            </a:r>
            <a:r>
              <a:rPr lang="en-US" sz="2400" b="1" i="1" dirty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kadrovike</a:t>
            </a:r>
            <a:r>
              <a:rPr lang="en-US" sz="2400" b="1" i="1" dirty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2400" b="1" i="1" dirty="0" smtClean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qkmf</a:t>
            </a:r>
            <a:r>
              <a:rPr lang="en-US" sz="2400" b="1" i="1" dirty="0" smtClean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- 2018 </a:t>
            </a:r>
            <a:endParaRPr lang="en-US" sz="2400" b="1" dirty="0">
              <a:ln/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971036"/>
              </p:ext>
            </p:extLst>
          </p:nvPr>
        </p:nvGraphicFramePr>
        <p:xfrm>
          <a:off x="1052675" y="959004"/>
          <a:ext cx="7366496" cy="5653674"/>
        </p:xfrm>
        <a:graphic>
          <a:graphicData uri="http://schemas.openxmlformats.org/drawingml/2006/table">
            <a:tbl>
              <a:tblPr/>
              <a:tblGrid>
                <a:gridCol w="4450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832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61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464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555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6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 smtClean="0">
                          <a:latin typeface="Times New Roman"/>
                        </a:rPr>
                        <a:t>Nr</a:t>
                      </a:r>
                      <a:r>
                        <a:rPr lang="sq-AL" sz="1400" b="1" i="0" u="none" strike="noStrike" dirty="0" smtClean="0">
                          <a:latin typeface="Times New Roman"/>
                        </a:rPr>
                        <a:t>.</a:t>
                      </a:r>
                      <a:r>
                        <a:rPr lang="en-US" sz="1400" b="1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>
                          <a:latin typeface="Times New Roman"/>
                        </a:rPr>
                        <a:t>rend.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Struktura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Numri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i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të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punësuarve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Numri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i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të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punësuarve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në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Shëndetin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Oral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Gjithësejt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Mjek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 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specialist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9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Spec.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Mjekësisë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sq-AL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familjare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9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Mjek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të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përgjithshëm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9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Doktor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stomatologjisë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9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Farmacist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9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Sociolog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9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Infermier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/e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9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Teknik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laboratori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9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Teknik-i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dhëmbve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9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Teknik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rentgeni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9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Teknik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farmacie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99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Zyrtar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administrate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99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Punëtor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teknik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99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Vozitë</a:t>
                      </a:r>
                      <a:r>
                        <a:rPr lang="sq-AL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99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Punëtor ndihmës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89622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Gjithësejt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4428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94514" y="214100"/>
            <a:ext cx="8232074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Numri</a:t>
            </a:r>
            <a:r>
              <a:rPr lang="en-US" sz="28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I </a:t>
            </a:r>
            <a:r>
              <a:rPr lang="en-US" sz="28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shËrbimeve</a:t>
            </a:r>
            <a:r>
              <a:rPr lang="en-US" sz="28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DIAGNOSTIKe</a:t>
            </a:r>
            <a:r>
              <a:rPr lang="en-US" sz="28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pËr</a:t>
            </a:r>
            <a:r>
              <a:rPr lang="en-US" sz="28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2018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4E86AA9D-7B82-4AC8-8810-60B95A014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2448585"/>
              </p:ext>
            </p:extLst>
          </p:nvPr>
        </p:nvGraphicFramePr>
        <p:xfrm>
          <a:off x="1539240" y="1630679"/>
          <a:ext cx="9509760" cy="4282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93239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1945" y="935422"/>
            <a:ext cx="8539655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njËsive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laboratorike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2018 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489" y="2997418"/>
            <a:ext cx="2291323" cy="1716281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1083" y="323385"/>
            <a:ext cx="11607138" cy="64480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e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pacientËve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pËr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analiza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laboratorike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7277274"/>
              </p:ext>
            </p:extLst>
          </p:nvPr>
        </p:nvGraphicFramePr>
        <p:xfrm>
          <a:off x="301083" y="1951463"/>
          <a:ext cx="11607138" cy="4259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0" y="6196178"/>
            <a:ext cx="4465320" cy="4801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400" b="1" i="1" dirty="0" err="1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Numri</a:t>
            </a:r>
            <a:r>
              <a:rPr lang="en-US" sz="1400" b="1" i="1" dirty="0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I </a:t>
            </a:r>
            <a:r>
              <a:rPr lang="en-US" sz="1400" b="1" i="1" dirty="0" err="1" smtClean="0">
                <a:ln/>
                <a:solidFill>
                  <a:srgbClr val="003296"/>
                </a:solidFill>
                <a:latin typeface="Stencil" pitchFamily="82" charset="0"/>
              </a:rPr>
              <a:t>analizave</a:t>
            </a:r>
            <a:r>
              <a:rPr lang="en-US" sz="1400" b="1" i="1" dirty="0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1400" b="1" i="1" dirty="0" err="1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laboratorike</a:t>
            </a:r>
            <a:r>
              <a:rPr lang="en-US" sz="1400" b="1" i="1" dirty="0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1400" b="1" i="1" dirty="0" err="1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gjithËsejt</a:t>
            </a:r>
            <a:r>
              <a:rPr lang="en-US" sz="1400" b="1" i="1" dirty="0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1400" b="1" i="1" dirty="0" err="1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ËshtË</a:t>
            </a:r>
            <a:r>
              <a:rPr lang="en-US" sz="1400" b="1" i="1" dirty="0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887420</a:t>
            </a:r>
            <a:endParaRPr lang="en-US" sz="1400" b="1" dirty="0">
              <a:ln/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916193" y="374498"/>
            <a:ext cx="10471654" cy="42473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/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err="1" smtClean="0">
                <a:ln/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Numri</a:t>
            </a:r>
            <a:r>
              <a:rPr kumimoji="0" lang="en-US" sz="2400" b="1" i="1" u="none" strike="noStrike" kern="1200" cap="none" spc="0" normalizeH="0" baseline="0" noProof="0" dirty="0" smtClean="0">
                <a:ln/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I </a:t>
            </a:r>
            <a:r>
              <a:rPr kumimoji="0" lang="en-US" sz="2400" b="1" i="1" u="none" strike="noStrike" kern="1200" cap="none" spc="0" normalizeH="0" baseline="0" noProof="0" dirty="0" err="1" smtClean="0">
                <a:ln/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analizave</a:t>
            </a:r>
            <a:r>
              <a:rPr kumimoji="0" lang="en-US" sz="2400" b="1" i="1" u="none" strike="noStrike" kern="1200" cap="none" spc="0" normalizeH="0" baseline="0" noProof="0" dirty="0" smtClean="0">
                <a:ln/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err="1" smtClean="0">
                <a:ln/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laboratorike</a:t>
            </a:r>
            <a:r>
              <a:rPr kumimoji="0" lang="en-US" sz="2400" b="1" i="1" u="none" strike="noStrike" kern="1200" cap="none" spc="0" normalizeH="0" baseline="0" noProof="0" dirty="0" smtClean="0">
                <a:ln/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 </a:t>
            </a:r>
            <a:r>
              <a:rPr kumimoji="0" lang="en-US" sz="2400" b="1" i="1" u="none" strike="noStrike" kern="1200" cap="none" spc="0" normalizeH="0" baseline="0" noProof="0" dirty="0" err="1" smtClean="0">
                <a:ln/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sipas</a:t>
            </a:r>
            <a:r>
              <a:rPr kumimoji="0" lang="en-US" sz="2400" b="1" i="1" u="none" strike="noStrike" kern="1200" cap="none" spc="0" normalizeH="0" baseline="0" noProof="0" dirty="0" smtClean="0">
                <a:ln/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err="1" smtClean="0">
                <a:ln/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qendrave</a:t>
            </a:r>
            <a:r>
              <a:rPr kumimoji="0" lang="en-US" sz="2400" b="1" i="1" u="none" strike="noStrike" kern="1200" cap="none" spc="0" normalizeH="0" baseline="0" noProof="0" dirty="0" smtClean="0">
                <a:ln/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lang="en-US" sz="2400" b="1" i="1" dirty="0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  <a:ea typeface="+mj-ea"/>
                <a:cs typeface="+mj-cs"/>
              </a:rPr>
              <a:t> </a:t>
            </a:r>
            <a:r>
              <a:rPr lang="en-US" sz="2400" b="1" i="1" dirty="0" err="1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  <a:ea typeface="+mj-ea"/>
                <a:cs typeface="+mj-cs"/>
              </a:rPr>
              <a:t>pËr</a:t>
            </a:r>
            <a:r>
              <a:rPr lang="en-US" sz="2400" b="1" i="1" dirty="0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  <a:ea typeface="+mj-ea"/>
                <a:cs typeface="+mj-cs"/>
              </a:rPr>
              <a:t> </a:t>
            </a:r>
            <a:r>
              <a:rPr lang="en-US" sz="2400" b="1" i="1" dirty="0" err="1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  <a:ea typeface="+mj-ea"/>
                <a:cs typeface="+mj-cs"/>
              </a:rPr>
              <a:t>vitin</a:t>
            </a:r>
            <a:r>
              <a:rPr lang="en-US" sz="2400" b="1" i="1" dirty="0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  <a:ea typeface="+mj-ea"/>
                <a:cs typeface="+mj-cs"/>
              </a:rPr>
              <a:t> 2018</a:t>
            </a:r>
            <a:endParaRPr kumimoji="0" lang="en-US" sz="2400" b="1" i="0" u="none" strike="noStrike" kern="1200" cap="none" spc="0" normalizeH="0" baseline="0" noProof="0" dirty="0">
              <a:ln/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1382584"/>
              </p:ext>
            </p:extLst>
          </p:nvPr>
        </p:nvGraphicFramePr>
        <p:xfrm>
          <a:off x="312234" y="1672683"/>
          <a:ext cx="11664176" cy="433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21895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411480"/>
            <a:ext cx="11618259" cy="672353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i="1" dirty="0">
                <a:ln/>
                <a:solidFill>
                  <a:schemeClr val="accent3"/>
                </a:solidFill>
                <a:latin typeface="Stencil" pitchFamily="82" charset="0"/>
              </a:rPr>
              <a:t>                           </a:t>
            </a:r>
            <a:r>
              <a:rPr lang="en-US" sz="2800" b="1" i="1" dirty="0" err="1">
                <a:ln/>
                <a:latin typeface="Stencil" pitchFamily="82" charset="0"/>
              </a:rPr>
              <a:t>Vlerat</a:t>
            </a:r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latin typeface="Stencil" pitchFamily="82" charset="0"/>
              </a:rPr>
              <a:t>patologjike</a:t>
            </a:r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latin typeface="Stencil" pitchFamily="82" charset="0"/>
              </a:rPr>
              <a:t>t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Ë</a:t>
            </a:r>
            <a:r>
              <a:rPr lang="en-US" sz="2800" b="1" i="1" dirty="0" smtClean="0">
                <a:ln/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latin typeface="Stencil" pitchFamily="82" charset="0"/>
              </a:rPr>
              <a:t>analizave</a:t>
            </a:r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latin typeface="Stencil" pitchFamily="82" charset="0"/>
              </a:rPr>
              <a:t>laboratorike</a:t>
            </a:r>
            <a:r>
              <a:rPr lang="en-US" sz="2800" b="1" i="1" dirty="0" smtClean="0">
                <a:ln/>
                <a:latin typeface="Stencil" pitchFamily="82" charset="0"/>
              </a:rPr>
              <a:t>   </a:t>
            </a:r>
            <a:r>
              <a:rPr lang="en-US" sz="2800" b="1" i="1" dirty="0" err="1" smtClean="0">
                <a:ln/>
                <a:latin typeface="Stencil" pitchFamily="82" charset="0"/>
              </a:rPr>
              <a:t>sipas</a:t>
            </a:r>
            <a:r>
              <a:rPr lang="en-US" sz="2800" b="1" i="1" dirty="0" smtClean="0">
                <a:ln/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latin typeface="Stencil" pitchFamily="82" charset="0"/>
              </a:rPr>
              <a:t>qendrave</a:t>
            </a:r>
            <a:r>
              <a:rPr lang="en-US" sz="2800" b="1" i="1" dirty="0" smtClean="0">
                <a:ln/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latin typeface="Stencil" pitchFamily="82" charset="0"/>
              </a:rPr>
              <a:t> % </a:t>
            </a:r>
            <a:r>
              <a:rPr lang="en-US" sz="2800" b="1" i="1" dirty="0" err="1" smtClean="0">
                <a:ln/>
                <a:latin typeface="Stencil" pitchFamily="82" charset="0"/>
              </a:rPr>
              <a:t>pËr</a:t>
            </a:r>
            <a:r>
              <a:rPr lang="en-US" sz="2800" b="1" i="1" dirty="0" smtClean="0">
                <a:ln/>
                <a:latin typeface="Stencil" pitchFamily="82" charset="0"/>
              </a:rPr>
              <a:t> 2018</a:t>
            </a:r>
            <a:br>
              <a:rPr lang="en-US" sz="2800" b="1" i="1" dirty="0" smtClean="0">
                <a:ln/>
                <a:latin typeface="Stencil" pitchFamily="82" charset="0"/>
              </a:rPr>
            </a:br>
            <a:r>
              <a:rPr lang="en-US" sz="2800" b="1" i="1" dirty="0">
                <a:ln/>
                <a:latin typeface="Stencil" pitchFamily="82" charset="0"/>
              </a:rPr>
              <a:t>	</a:t>
            </a:r>
            <a:r>
              <a:rPr lang="en-US" sz="2800" b="1" i="1" dirty="0" smtClean="0">
                <a:ln/>
                <a:latin typeface="Stencil" pitchFamily="82" charset="0"/>
              </a:rPr>
              <a:t>			</a:t>
            </a:r>
            <a:endParaRPr lang="en-US" sz="2800" b="1" dirty="0">
              <a:ln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799" y="6185647"/>
            <a:ext cx="11618259" cy="6723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1600" b="1" i="1" u="none" strike="noStrike" kern="1200" cap="none" spc="0" normalizeH="0" baseline="0" noProof="0" dirty="0" err="1" smtClean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vlerat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1600" b="1" i="1" u="none" strike="noStrike" kern="1200" cap="none" spc="0" normalizeH="0" baseline="0" noProof="0" dirty="0" err="1" smtClean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patologjike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 t</a:t>
            </a:r>
            <a:r>
              <a:rPr lang="en-US" sz="16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Ë </a:t>
            </a:r>
            <a:r>
              <a:rPr lang="en-US" sz="16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analizave</a:t>
            </a:r>
            <a:r>
              <a:rPr lang="en-US" sz="16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16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laboratorike</a:t>
            </a:r>
            <a:r>
              <a:rPr lang="en-US" sz="16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kumimoji="0" lang="en-US" sz="1600" b="1" i="1" u="none" strike="noStrike" kern="1200" cap="none" spc="0" normalizeH="0" baseline="0" noProof="0" dirty="0" err="1" smtClean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jan</a:t>
            </a:r>
            <a:r>
              <a:rPr lang="en-US" sz="16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Ë 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15%</a:t>
            </a:r>
            <a:endParaRPr kumimoji="0" lang="en-US" sz="1600" b="1" i="0" u="none" strike="noStrike" kern="1200" cap="none" spc="0" normalizeH="0" baseline="0" noProof="0" dirty="0">
              <a:ln/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5188687"/>
              </p:ext>
            </p:extLst>
          </p:nvPr>
        </p:nvGraphicFramePr>
        <p:xfrm>
          <a:off x="156116" y="2263139"/>
          <a:ext cx="11552663" cy="392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68974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285" y="1254902"/>
            <a:ext cx="6096000" cy="95410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i="1" dirty="0">
                <a:ln w="50800"/>
                <a:solidFill>
                  <a:srgbClr val="002060"/>
                </a:solidFill>
                <a:latin typeface="Stencil" pitchFamily="82" charset="0"/>
              </a:rPr>
              <a:t>RAPORTET E </a:t>
            </a:r>
            <a:r>
              <a:rPr lang="en-US" sz="28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njËsive</a:t>
            </a:r>
            <a:r>
              <a:rPr lang="en-US" sz="28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radiologjik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20" y="2492244"/>
            <a:ext cx="4617720" cy="2619375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3035" y="274320"/>
            <a:ext cx="11438965" cy="4247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Numri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I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PacientËve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Cambria" panose="02040503050406030204" pitchFamily="18" charset="0"/>
              </a:rPr>
              <a:t>Ë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ekzaminime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Radiologjike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njËsive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6955273"/>
              </p:ext>
            </p:extLst>
          </p:nvPr>
        </p:nvGraphicFramePr>
        <p:xfrm>
          <a:off x="557561" y="2057400"/>
          <a:ext cx="11062010" cy="4086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44443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7503" y="317938"/>
            <a:ext cx="11667565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Mesatarja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ditore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e Nr. TË 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pacienteve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p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Ë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r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ekzaminime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radiologjike</a:t>
            </a: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1432707"/>
              </p:ext>
            </p:extLst>
          </p:nvPr>
        </p:nvGraphicFramePr>
        <p:xfrm>
          <a:off x="182880" y="1219200"/>
          <a:ext cx="11673840" cy="4467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18487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89187" y="924910"/>
          <a:ext cx="12002813" cy="4515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838200" y="197521"/>
            <a:ext cx="10515600" cy="4247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Numri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I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grafive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Cambria" panose="02040503050406030204" pitchFamily="18" charset="0"/>
              </a:rPr>
              <a:t>Ë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r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ekzaminim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sistemeve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(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nr.28447)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7730400"/>
              </p:ext>
            </p:extLst>
          </p:nvPr>
        </p:nvGraphicFramePr>
        <p:xfrm>
          <a:off x="1" y="1059366"/>
          <a:ext cx="11809140" cy="566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838200" y="197521"/>
            <a:ext cx="10515600" cy="4247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Numri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I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grafive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Cambria" panose="02040503050406030204" pitchFamily="18" charset="0"/>
              </a:rPr>
              <a:t>Ë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r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ekzaminim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sistemeve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8930192"/>
              </p:ext>
            </p:extLst>
          </p:nvPr>
        </p:nvGraphicFramePr>
        <p:xfrm>
          <a:off x="434898" y="1237785"/>
          <a:ext cx="11240430" cy="5274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7527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2691" y="262667"/>
            <a:ext cx="9226475" cy="66697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cap="none" dirty="0" smtClean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/>
            </a:r>
            <a:br>
              <a:rPr lang="en-US" sz="2400" b="1" i="1" cap="none" dirty="0" smtClean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</a:br>
            <a:r>
              <a:rPr lang="en-US" sz="2400" b="1" i="1" cap="none" dirty="0" err="1" smtClean="0">
                <a:ln/>
                <a:latin typeface="Stencil" pitchFamily="82" charset="0"/>
              </a:rPr>
              <a:t>Rapotr</a:t>
            </a:r>
            <a:r>
              <a:rPr lang="en-US" sz="2400" b="1" i="1" cap="none" dirty="0" smtClean="0">
                <a:ln/>
                <a:latin typeface="Stencil" pitchFamily="82" charset="0"/>
              </a:rPr>
              <a:t> </a:t>
            </a:r>
            <a:r>
              <a:rPr lang="en-US" sz="2400" b="1" i="1" cap="none" dirty="0" err="1" smtClean="0">
                <a:ln/>
                <a:latin typeface="Stencil" pitchFamily="82" charset="0"/>
              </a:rPr>
              <a:t>vjetor</a:t>
            </a:r>
            <a:r>
              <a:rPr lang="en-US" sz="2400" b="1" i="1" cap="none" dirty="0" smtClean="0">
                <a:ln/>
                <a:latin typeface="Stencil" pitchFamily="82" charset="0"/>
              </a:rPr>
              <a:t> I </a:t>
            </a:r>
            <a:r>
              <a:rPr lang="en-US" sz="2400" b="1" i="1" cap="none" dirty="0" err="1" smtClean="0">
                <a:ln/>
                <a:latin typeface="Stencil" pitchFamily="82" charset="0"/>
              </a:rPr>
              <a:t>shËrbimeve</a:t>
            </a:r>
            <a:r>
              <a:rPr lang="en-US" sz="2400" b="1" i="1" cap="none" dirty="0" smtClean="0">
                <a:ln/>
                <a:latin typeface="Stencil" pitchFamily="82" charset="0"/>
              </a:rPr>
              <a:t> </a:t>
            </a:r>
            <a:r>
              <a:rPr lang="en-US" sz="2400" b="1" i="1" cap="none" dirty="0" err="1" smtClean="0">
                <a:ln/>
                <a:latin typeface="Stencil" pitchFamily="82" charset="0"/>
              </a:rPr>
              <a:t>shËndetËsore</a:t>
            </a:r>
            <a:r>
              <a:rPr lang="en-US" sz="2400" b="1" i="1" cap="none" dirty="0" smtClean="0">
                <a:ln/>
                <a:latin typeface="Stencil" pitchFamily="82" charset="0"/>
              </a:rPr>
              <a:t>– 2018</a:t>
            </a:r>
            <a:br>
              <a:rPr lang="en-US" sz="2400" b="1" i="1" cap="none" dirty="0" smtClean="0">
                <a:ln/>
                <a:latin typeface="Stencil" pitchFamily="82" charset="0"/>
              </a:rPr>
            </a:br>
            <a:r>
              <a:rPr lang="en-US" sz="2400" dirty="0" smtClean="0"/>
              <a:t> </a:t>
            </a:r>
            <a:r>
              <a:rPr lang="en-US" sz="2400" b="1" i="1" cap="none" dirty="0" smtClean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/>
            </a:r>
            <a:br>
              <a:rPr lang="en-US" sz="2400" b="1" i="1" cap="none" dirty="0" smtClean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</a:br>
            <a:r>
              <a:rPr lang="en-US" sz="2400" b="1" i="1" dirty="0" smtClean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   </a:t>
            </a:r>
            <a:endParaRPr lang="en-US" sz="1800" b="1" cap="none" dirty="0">
              <a:ln/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2278937"/>
              </p:ext>
            </p:extLst>
          </p:nvPr>
        </p:nvGraphicFramePr>
        <p:xfrm>
          <a:off x="385157" y="929641"/>
          <a:ext cx="11249890" cy="4817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601287" y="6000403"/>
            <a:ext cx="9226475" cy="666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 err="1" smtClean="0">
                <a:ln/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Krahasuar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me </a:t>
            </a:r>
            <a:r>
              <a:rPr kumimoji="0" lang="en-US" sz="1600" b="1" i="1" u="none" strike="noStrike" kern="1200" cap="none" spc="0" normalizeH="0" baseline="0" noProof="0" dirty="0" err="1" smtClean="0">
                <a:ln/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vitin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2017  nr. I  sh. </a:t>
            </a:r>
            <a:r>
              <a:rPr kumimoji="0" lang="en-US" sz="1600" b="1" i="1" u="none" strike="noStrike" kern="1200" cap="none" spc="0" normalizeH="0" baseline="0" noProof="0" dirty="0" err="1" smtClean="0">
                <a:ln/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Shëndetësore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   </a:t>
            </a:r>
            <a:r>
              <a:rPr kumimoji="0" lang="en-US" sz="1600" b="1" i="1" u="none" strike="noStrike" kern="1200" cap="none" spc="0" normalizeH="0" baseline="0" noProof="0" dirty="0" err="1" smtClean="0">
                <a:ln/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janë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lang="en-US" sz="1600" b="1" i="1" dirty="0" smtClean="0">
                <a:ln/>
                <a:solidFill>
                  <a:srgbClr val="E60808"/>
                </a:solidFill>
                <a:latin typeface="Stencil" pitchFamily="82" charset="0"/>
                <a:ea typeface="+mj-ea"/>
                <a:cs typeface="+mj-cs"/>
              </a:rPr>
              <a:t>15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rgbClr val="E60808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%</a:t>
            </a:r>
            <a:endParaRPr kumimoji="0" lang="en-US" sz="1600" b="1" i="0" u="none" strike="noStrike" kern="1200" cap="none" spc="0" normalizeH="0" baseline="0" noProof="0" dirty="0">
              <a:ln/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789280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/>
        </p:nvSpPr>
        <p:spPr>
          <a:xfrm>
            <a:off x="373380" y="6325892"/>
            <a:ext cx="8282940" cy="3077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rgbClr val="A5A5A5">
                  <a:tint val="100000"/>
                  <a:shade val="100000"/>
                  <a:satMod val="100000"/>
                  <a:hueMod val="100000"/>
                </a:srgbClr>
              </a:contourClr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Numri</a:t>
            </a:r>
            <a:r>
              <a:rPr lang="en-US" sz="1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I </a:t>
            </a:r>
            <a:r>
              <a:rPr lang="en-US" sz="1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ekzaminimeve</a:t>
            </a:r>
            <a:r>
              <a:rPr lang="en-US" sz="1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1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radiologjike</a:t>
            </a:r>
            <a:r>
              <a:rPr lang="en-US" sz="1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1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pËr</a:t>
            </a:r>
            <a:r>
              <a:rPr lang="en-US" sz="1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1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vitin</a:t>
            </a:r>
            <a:r>
              <a:rPr lang="en-US" sz="1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2018 </a:t>
            </a:r>
            <a:r>
              <a:rPr lang="en-US" sz="1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ishte</a:t>
            </a:r>
            <a:r>
              <a:rPr lang="en-US" sz="1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-  28447)</a:t>
            </a:r>
            <a:endParaRPr lang="en-US" sz="1400" b="1" dirty="0">
              <a:ln/>
              <a:solidFill>
                <a:srgbClr val="002060"/>
              </a:solidFill>
            </a:endParaRPr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838200" y="197521"/>
            <a:ext cx="10515600" cy="4247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Numri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I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grafive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Cambria" panose="02040503050406030204" pitchFamily="18" charset="0"/>
              </a:rPr>
              <a:t>Ë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r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ekzaminim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sistemeve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9478765"/>
              </p:ext>
            </p:extLst>
          </p:nvPr>
        </p:nvGraphicFramePr>
        <p:xfrm>
          <a:off x="468351" y="1070517"/>
          <a:ext cx="10885449" cy="5140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5609" y="989704"/>
            <a:ext cx="8485990" cy="95500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 </a:t>
            </a:r>
          </a:p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shËndetit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publik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717" y="2813960"/>
            <a:ext cx="2442583" cy="244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4602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648" y="0"/>
            <a:ext cx="11309672" cy="11430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RAPORT I </a:t>
            </a:r>
            <a:r>
              <a:rPr lang="en-US" sz="20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imunizimit</a:t>
            </a:r>
            <a:r>
              <a:rPr lang="en-US" sz="20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tË</a:t>
            </a:r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obliguar</a:t>
            </a:r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sipas</a:t>
            </a:r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kalendarit</a:t>
            </a:r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pËr</a:t>
            </a:r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0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primovaksine</a:t>
            </a:r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b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</a:br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2018</a:t>
            </a:r>
            <a:endParaRPr lang="en-US" sz="1200" b="1" i="1" dirty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671155933"/>
              </p:ext>
            </p:extLst>
          </p:nvPr>
        </p:nvGraphicFramePr>
        <p:xfrm>
          <a:off x="228600" y="1203960"/>
          <a:ext cx="11734800" cy="4450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0" y="6172200"/>
            <a:ext cx="8229600" cy="396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nr. I </a:t>
            </a:r>
            <a:r>
              <a:rPr kumimoji="0" lang="en-US" sz="1400" b="1" i="1" u="none" strike="noStrike" kern="1200" cap="none" spc="0" normalizeH="0" baseline="0" noProof="0" dirty="0" err="1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femjve</a:t>
            </a:r>
            <a:r>
              <a:rPr kumimoji="0" lang="en-US" sz="1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. Te </a:t>
            </a:r>
            <a:r>
              <a:rPr kumimoji="0" lang="en-US" sz="1400" b="1" i="1" u="none" strike="noStrike" kern="1200" cap="none" spc="0" normalizeH="0" baseline="0" noProof="0" dirty="0" err="1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perfshire</a:t>
            </a:r>
            <a:r>
              <a:rPr kumimoji="0" lang="en-US" sz="1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ne </a:t>
            </a:r>
            <a:r>
              <a:rPr kumimoji="0" lang="en-US" sz="1400" b="1" i="1" u="none" strike="noStrike" kern="1200" cap="none" spc="0" normalizeH="0" baseline="0" noProof="0" dirty="0" err="1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vaksin</a:t>
            </a:r>
            <a:r>
              <a:rPr kumimoji="0" lang="en-US" sz="1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1400" b="1" i="1" u="none" strike="noStrike" kern="1200" cap="none" spc="0" normalizeH="0" baseline="0" noProof="0" dirty="0" err="1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te</a:t>
            </a:r>
            <a:r>
              <a:rPr kumimoji="0" lang="en-US" sz="1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1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r</a:t>
            </a:r>
            <a:r>
              <a:rPr kumimoji="0" lang="sq-AL" sz="1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R</a:t>
            </a:r>
            <a:r>
              <a:rPr kumimoji="0" lang="en-US" sz="1400" b="1" i="1" u="none" strike="noStrike" kern="1200" cap="none" spc="0" normalizeH="0" baseline="0" noProof="0" dirty="0" err="1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egullt</a:t>
            </a:r>
            <a:r>
              <a:rPr kumimoji="0" lang="en-US" sz="1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e</a:t>
            </a:r>
            <a:r>
              <a:rPr kumimoji="0" lang="sq-AL" sz="1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SH</a:t>
            </a:r>
            <a:r>
              <a:rPr kumimoji="0" lang="en-US" sz="1400" b="1" i="1" u="none" strike="noStrike" kern="1200" cap="none" spc="0" normalizeH="0" baseline="0" noProof="0" dirty="0" err="1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te</a:t>
            </a:r>
            <a:r>
              <a:rPr kumimoji="0" lang="en-US" sz="1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 </a:t>
            </a:r>
            <a:r>
              <a:rPr kumimoji="0" lang="sq-AL" sz="1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(</a:t>
            </a:r>
            <a:r>
              <a:rPr kumimoji="0" lang="en-US" sz="1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19172</a:t>
            </a:r>
            <a:r>
              <a:rPr kumimoji="0" lang="en-US" sz="1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) </a:t>
            </a:r>
            <a:r>
              <a:rPr kumimoji="0" lang="en-US" sz="1400" b="1" i="1" u="none" strike="noStrike" kern="1200" cap="none" spc="0" normalizeH="0" baseline="0" noProof="0" dirty="0" smtClean="0">
                <a:ln/>
                <a:solidFill>
                  <a:schemeClr val="accent3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/>
            </a:r>
            <a:br>
              <a:rPr kumimoji="0" lang="en-US" sz="1400" b="1" i="1" u="none" strike="noStrike" kern="1200" cap="none" spc="0" normalizeH="0" baseline="0" noProof="0" dirty="0" smtClean="0">
                <a:ln/>
                <a:solidFill>
                  <a:schemeClr val="accent3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</a:br>
            <a:endParaRPr kumimoji="0" lang="en-US" sz="1400" b="1" i="1" u="none" strike="noStrike" kern="1200" cap="none" spc="0" normalizeH="0" baseline="0" noProof="0" dirty="0">
              <a:ln/>
              <a:solidFill>
                <a:schemeClr val="accent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411540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4599" y="152400"/>
            <a:ext cx="7866529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dirty="0">
                <a:ln/>
                <a:latin typeface="Stencil" pitchFamily="82" charset="0"/>
              </a:rPr>
              <a:t>TË  VAKSINUARIT ME VAKSINËN  E  GRIPIT SEZONAL </a:t>
            </a:r>
            <a:endParaRPr lang="en-US" sz="2400" b="1" dirty="0">
              <a:ln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1896924"/>
              </p:ext>
            </p:extLst>
          </p:nvPr>
        </p:nvGraphicFramePr>
        <p:xfrm>
          <a:off x="990600" y="1569720"/>
          <a:ext cx="931164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05954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484" y="2068721"/>
            <a:ext cx="4849907" cy="4351338"/>
          </a:xfrm>
        </p:spPr>
        <p:txBody>
          <a:bodyPr>
            <a:normAutofit fontScale="77500" lnSpcReduction="2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b="1" dirty="0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IPTR –</a:t>
            </a:r>
            <a:r>
              <a:rPr lang="en-US" sz="3000" b="1" dirty="0" smtClean="0">
                <a:ln/>
                <a:solidFill>
                  <a:srgbClr val="E6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2636</a:t>
            </a:r>
          </a:p>
          <a:p>
            <a:r>
              <a:rPr lang="en-US" b="1" dirty="0" err="1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Diaret</a:t>
            </a:r>
            <a:r>
              <a:rPr lang="en-US" b="1" dirty="0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acute –</a:t>
            </a:r>
            <a:r>
              <a:rPr lang="en-US" sz="3000" b="1" dirty="0" smtClean="0">
                <a:ln/>
                <a:solidFill>
                  <a:srgbClr val="E6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14293</a:t>
            </a:r>
          </a:p>
          <a:p>
            <a:r>
              <a:rPr lang="en-US" b="1" dirty="0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Varicella –</a:t>
            </a:r>
            <a:r>
              <a:rPr lang="en-US" sz="3000" b="1" dirty="0" smtClean="0">
                <a:ln/>
                <a:solidFill>
                  <a:srgbClr val="E6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1513</a:t>
            </a:r>
          </a:p>
          <a:p>
            <a:r>
              <a:rPr lang="en-US" b="1" dirty="0" err="1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Dyshimi</a:t>
            </a:r>
            <a:r>
              <a:rPr lang="en-US" b="1" dirty="0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 influence ILI –</a:t>
            </a:r>
            <a:r>
              <a:rPr lang="en-US" sz="3000" b="1" dirty="0" smtClean="0">
                <a:ln/>
                <a:solidFill>
                  <a:srgbClr val="E6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15697</a:t>
            </a:r>
          </a:p>
          <a:p>
            <a:r>
              <a:rPr lang="en-US" b="1" dirty="0" err="1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Parotiti</a:t>
            </a:r>
            <a:r>
              <a:rPr lang="en-US" b="1" dirty="0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epidemic – </a:t>
            </a:r>
            <a:r>
              <a:rPr lang="en-US" sz="3300" b="1" dirty="0" smtClean="0">
                <a:ln/>
                <a:solidFill>
                  <a:srgbClr val="E6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r>
              <a:rPr lang="en-US" b="1" dirty="0" err="1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Morbili</a:t>
            </a:r>
            <a:r>
              <a:rPr lang="en-US" b="1" dirty="0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300" b="1" dirty="0" smtClean="0">
                <a:ln/>
                <a:solidFill>
                  <a:srgbClr val="E6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r>
              <a:rPr lang="en-US" sz="3300" b="1" dirty="0" err="1" smtClean="0">
                <a:ln/>
                <a:latin typeface="Times New Roman" panose="02020603050405020304" pitchFamily="18" charset="0"/>
                <a:cs typeface="Times New Roman" panose="02020603050405020304" pitchFamily="18" charset="0"/>
              </a:rPr>
              <a:t>Pertusis</a:t>
            </a:r>
            <a:r>
              <a:rPr lang="en-US" sz="3300" b="1" dirty="0" smtClean="0">
                <a:ln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600" b="1" dirty="0" smtClean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en-US" b="1" dirty="0" err="1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</a:t>
            </a:r>
            <a:r>
              <a:rPr lang="en-US" b="1" dirty="0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 </a:t>
            </a:r>
            <a:r>
              <a:rPr lang="en-US" b="1" dirty="0" err="1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verdhezes</a:t>
            </a:r>
            <a:r>
              <a:rPr lang="en-US" b="1" dirty="0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ac.-</a:t>
            </a:r>
            <a:r>
              <a:rPr lang="en-US" b="1" dirty="0" smtClean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300" b="1" dirty="0" smtClean="0">
              <a:ln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Herpes Zoster – </a:t>
            </a:r>
            <a:r>
              <a:rPr lang="en-US" sz="3300" b="1" dirty="0" smtClean="0">
                <a:ln/>
                <a:solidFill>
                  <a:srgbClr val="E6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r>
              <a:rPr lang="en-US" b="1" dirty="0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SST – </a:t>
            </a:r>
            <a:r>
              <a:rPr lang="en-US" sz="3300" b="1" dirty="0" smtClean="0">
                <a:ln/>
                <a:solidFill>
                  <a:srgbClr val="E6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</a:p>
          <a:p>
            <a:r>
              <a:rPr lang="en-US" b="1" dirty="0" smtClean="0">
                <a:ln/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TBC - </a:t>
            </a:r>
            <a:r>
              <a:rPr lang="en-US" sz="3300" b="1" dirty="0" smtClean="0">
                <a:ln/>
                <a:solidFill>
                  <a:srgbClr val="E6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307</a:t>
            </a:r>
          </a:p>
          <a:p>
            <a:endParaRPr lang="en-US" b="1" dirty="0" smtClean="0">
              <a:ln/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n/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n/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n/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n/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n/>
              <a:solidFill>
                <a:schemeClr val="accent4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3764" y="206190"/>
            <a:ext cx="11268636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 smtClean="0">
                <a:ln/>
                <a:latin typeface="Stencil" pitchFamily="82" charset="0"/>
              </a:rPr>
              <a:t>Raportimi</a:t>
            </a:r>
            <a:r>
              <a:rPr lang="en-US" sz="2400" b="1" i="1" dirty="0" smtClean="0">
                <a:ln/>
                <a:latin typeface="Stencil" pitchFamily="82" charset="0"/>
              </a:rPr>
              <a:t> I </a:t>
            </a:r>
            <a:r>
              <a:rPr lang="en-US" sz="2400" b="1" i="1" dirty="0" err="1" smtClean="0">
                <a:ln/>
                <a:latin typeface="Stencil" pitchFamily="82" charset="0"/>
              </a:rPr>
              <a:t>sËmundjeve</a:t>
            </a:r>
            <a:r>
              <a:rPr lang="en-US" sz="2400" b="1" i="1" dirty="0" smtClean="0">
                <a:ln/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latin typeface="Stencil" pitchFamily="82" charset="0"/>
              </a:rPr>
              <a:t>ngjitese</a:t>
            </a:r>
            <a:r>
              <a:rPr lang="en-US" sz="2400" b="1" i="1" dirty="0" smtClean="0">
                <a:ln/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latin typeface="Stencil" pitchFamily="82" charset="0"/>
              </a:rPr>
              <a:t>masovike</a:t>
            </a:r>
            <a:r>
              <a:rPr lang="en-US" sz="2400" b="1" i="1" dirty="0" smtClean="0">
                <a:ln/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latin typeface="Stencil" pitchFamily="82" charset="0"/>
              </a:rPr>
              <a:t>kronike</a:t>
            </a:r>
            <a:r>
              <a:rPr lang="en-US" sz="2400" b="1" i="1" dirty="0" smtClean="0">
                <a:ln/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latin typeface="Stencil" pitchFamily="82" charset="0"/>
              </a:rPr>
              <a:t>dhe</a:t>
            </a:r>
            <a:r>
              <a:rPr lang="en-US" sz="2400" b="1" i="1" dirty="0" smtClean="0">
                <a:ln/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latin typeface="Stencil" pitchFamily="82" charset="0"/>
              </a:rPr>
              <a:t>malinje</a:t>
            </a:r>
            <a:r>
              <a:rPr lang="en-US" sz="2400" b="1" i="1" dirty="0" smtClean="0">
                <a:ln/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latin typeface="Stencil" pitchFamily="82" charset="0"/>
              </a:rPr>
              <a:t>për</a:t>
            </a:r>
            <a:r>
              <a:rPr lang="en-US" sz="2400" b="1" i="1" dirty="0" smtClean="0">
                <a:ln/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latin typeface="Stencil" pitchFamily="82" charset="0"/>
              </a:rPr>
              <a:t>vitin</a:t>
            </a:r>
            <a:r>
              <a:rPr lang="en-US" sz="2400" b="1" i="1" dirty="0" smtClean="0">
                <a:ln/>
                <a:latin typeface="Stencil" pitchFamily="82" charset="0"/>
              </a:rPr>
              <a:t> 2018</a:t>
            </a:r>
            <a:endParaRPr lang="en-US" sz="2400" b="1" i="1" dirty="0">
              <a:ln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44553" y="3160058"/>
            <a:ext cx="3451410" cy="89255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dirty="0" err="1" smtClean="0">
                <a:ln/>
                <a:latin typeface="Stencil" pitchFamily="82" charset="0"/>
              </a:rPr>
              <a:t>Numri</a:t>
            </a:r>
            <a:r>
              <a:rPr lang="en-US" sz="2400" b="1" i="1" dirty="0" smtClean="0">
                <a:ln/>
                <a:latin typeface="Stencil" pitchFamily="82" charset="0"/>
              </a:rPr>
              <a:t> I  </a:t>
            </a:r>
            <a:r>
              <a:rPr lang="en-US" sz="2400" b="1" i="1" dirty="0" err="1" smtClean="0">
                <a:ln/>
                <a:latin typeface="Stencil" pitchFamily="82" charset="0"/>
              </a:rPr>
              <a:t>sëmundjeve</a:t>
            </a:r>
            <a:r>
              <a:rPr lang="en-US" sz="2400" b="1" i="1" dirty="0" smtClean="0">
                <a:ln/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latin typeface="Stencil" pitchFamily="82" charset="0"/>
              </a:rPr>
              <a:t>malinje</a:t>
            </a:r>
            <a:r>
              <a:rPr lang="en-US" sz="2400" b="1" i="1" dirty="0" smtClean="0">
                <a:ln/>
                <a:latin typeface="Stencil" pitchFamily="82" charset="0"/>
              </a:rPr>
              <a:t> -</a:t>
            </a:r>
            <a:r>
              <a:rPr lang="en-US" sz="2800" b="1" i="1" dirty="0" smtClean="0">
                <a:ln/>
                <a:solidFill>
                  <a:srgbClr val="E60808"/>
                </a:solidFill>
                <a:latin typeface="Stencil" pitchFamily="82" charset="0"/>
              </a:rPr>
              <a:t>181</a:t>
            </a:r>
            <a:endParaRPr lang="en-US" sz="2800" b="1" dirty="0">
              <a:ln/>
              <a:solidFill>
                <a:srgbClr val="E60808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45940" y="1510555"/>
            <a:ext cx="3550023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dirty="0" err="1" smtClean="0">
                <a:ln/>
                <a:latin typeface="Stencil" pitchFamily="82" charset="0"/>
              </a:rPr>
              <a:t>Numri</a:t>
            </a:r>
            <a:r>
              <a:rPr lang="en-US" sz="2400" b="1" i="1" dirty="0" smtClean="0">
                <a:ln/>
                <a:latin typeface="Stencil" pitchFamily="82" charset="0"/>
              </a:rPr>
              <a:t>  I </a:t>
            </a:r>
            <a:r>
              <a:rPr lang="en-US" sz="2400" b="1" i="1" dirty="0" err="1" smtClean="0">
                <a:ln/>
                <a:latin typeface="Stencil" pitchFamily="82" charset="0"/>
              </a:rPr>
              <a:t>S</a:t>
            </a:r>
            <a:r>
              <a:rPr lang="en-US" sz="2400" i="1" dirty="0" err="1" smtClean="0">
                <a:ln/>
                <a:latin typeface="Times New Roman" panose="02020603050405020304" pitchFamily="18" charset="0"/>
                <a:cs typeface="Times New Roman" panose="02020603050405020304" pitchFamily="18" charset="0"/>
              </a:rPr>
              <a:t>Ë</a:t>
            </a:r>
            <a:r>
              <a:rPr lang="en-US" sz="2400" i="1" dirty="0" err="1" smtClean="0">
                <a:ln/>
                <a:latin typeface="Stencil" pitchFamily="82" charset="0"/>
              </a:rPr>
              <a:t>MUNDJEve</a:t>
            </a:r>
            <a:r>
              <a:rPr lang="en-US" sz="2400" i="1" dirty="0" smtClean="0">
                <a:ln/>
                <a:latin typeface="Stencil" pitchFamily="82" charset="0"/>
              </a:rPr>
              <a:t>  </a:t>
            </a:r>
            <a:r>
              <a:rPr lang="en-US" sz="2400" b="1" i="1" dirty="0" smtClean="0">
                <a:ln/>
                <a:latin typeface="Stencil" pitchFamily="82" charset="0"/>
              </a:rPr>
              <a:t>MASOVIKE KRONIKE</a:t>
            </a:r>
          </a:p>
          <a:p>
            <a:r>
              <a:rPr lang="en-US" sz="3200" b="1" i="1" dirty="0" smtClean="0">
                <a:ln/>
                <a:solidFill>
                  <a:srgbClr val="E60808"/>
                </a:solidFill>
                <a:latin typeface="Stencil" pitchFamily="82" charset="0"/>
              </a:rPr>
              <a:t>6787 </a:t>
            </a:r>
            <a:endParaRPr lang="en-US" sz="3200" b="1" dirty="0">
              <a:ln/>
              <a:solidFill>
                <a:srgbClr val="E60808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2804" y="1272990"/>
            <a:ext cx="4105836" cy="3693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i="1" dirty="0" err="1" smtClean="0">
                <a:ln/>
                <a:latin typeface="Stencil" pitchFamily="82" charset="0"/>
              </a:rPr>
              <a:t>Numri</a:t>
            </a:r>
            <a:r>
              <a:rPr lang="en-US" b="1" i="1" dirty="0" smtClean="0">
                <a:ln/>
                <a:latin typeface="Stencil" pitchFamily="82" charset="0"/>
              </a:rPr>
              <a:t> I </a:t>
            </a:r>
            <a:r>
              <a:rPr lang="en-US" b="1" i="1" dirty="0" err="1" smtClean="0">
                <a:ln/>
                <a:latin typeface="Stencil" pitchFamily="82" charset="0"/>
              </a:rPr>
              <a:t>S</a:t>
            </a:r>
            <a:r>
              <a:rPr lang="en-US" b="1" i="1" dirty="0" err="1" smtClean="0">
                <a:ln/>
                <a:latin typeface="Times New Roman" panose="02020603050405020304" pitchFamily="18" charset="0"/>
                <a:cs typeface="Times New Roman" panose="02020603050405020304" pitchFamily="18" charset="0"/>
              </a:rPr>
              <a:t>ËM</a:t>
            </a:r>
            <a:r>
              <a:rPr lang="en-US" b="1" i="1" dirty="0" err="1" smtClean="0">
                <a:ln/>
                <a:latin typeface="Stencil" pitchFamily="82" charset="0"/>
              </a:rPr>
              <a:t>UNDJEve</a:t>
            </a:r>
            <a:r>
              <a:rPr lang="en-US" b="1" i="1" dirty="0" smtClean="0">
                <a:ln/>
                <a:latin typeface="Stencil" pitchFamily="82" charset="0"/>
              </a:rPr>
              <a:t> NGJITËSE </a:t>
            </a:r>
            <a:endParaRPr lang="en-US" b="1" i="1" dirty="0">
              <a:ln/>
            </a:endParaRPr>
          </a:p>
        </p:txBody>
      </p:sp>
    </p:spTree>
    <p:extLst>
      <p:ext uri="{BB962C8B-B14F-4D97-AF65-F5344CB8AC3E}">
        <p14:creationId xmlns:p14="http://schemas.microsoft.com/office/powerpoint/2010/main" val="3151982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7666A5BC-F402-4F3F-B4C4-0FB320C495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7867044"/>
              </p:ext>
            </p:extLst>
          </p:nvPr>
        </p:nvGraphicFramePr>
        <p:xfrm>
          <a:off x="1661160" y="763793"/>
          <a:ext cx="8016240" cy="4478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72509" y="159024"/>
            <a:ext cx="10704787" cy="48736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SËmundjet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malinje</a:t>
            </a: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3389" y="5919744"/>
            <a:ext cx="7670451" cy="648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 err="1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Numri</a:t>
            </a:r>
            <a:r>
              <a:rPr kumimoji="0" lang="en-US" sz="1600" b="1" i="1" u="none" strike="noStrike" kern="1200" cap="none" spc="0" normalizeH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total I </a:t>
            </a:r>
            <a:r>
              <a:rPr kumimoji="0" lang="en-US" sz="1600" b="1" i="1" u="none" strike="noStrike" kern="1200" cap="none" spc="0" normalizeH="0" noProof="0" dirty="0" err="1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sËmundjeve</a:t>
            </a:r>
            <a:r>
              <a:rPr kumimoji="0" lang="en-US" sz="1600" b="1" i="1" u="none" strike="noStrike" kern="1200" cap="none" spc="0" normalizeH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1600" b="1" i="1" u="none" strike="noStrike" kern="1200" cap="none" spc="0" normalizeH="0" noProof="0" dirty="0" err="1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malinje</a:t>
            </a:r>
            <a:r>
              <a:rPr kumimoji="0" lang="en-US" sz="1600" b="1" i="1" u="none" strike="noStrike" kern="1200" cap="none" spc="0" normalizeH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1600" b="1" i="1" u="none" strike="noStrike" kern="1200" cap="none" spc="0" normalizeH="0" noProof="0" dirty="0" err="1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ËshtË</a:t>
            </a:r>
            <a:r>
              <a:rPr kumimoji="0" lang="en-US" sz="1600" b="1" i="1" u="none" strike="noStrike" kern="1200" cap="none" spc="0" normalizeH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181</a:t>
            </a:r>
            <a:endParaRPr kumimoji="0" lang="en-US" sz="1600" b="1" i="0" u="none" strike="noStrike" kern="1200" cap="none" spc="0" normalizeH="0" baseline="0" noProof="0" dirty="0">
              <a:ln/>
              <a:solidFill>
                <a:sysClr val="windowText" lastClr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80042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9078" y="6139422"/>
            <a:ext cx="10134601" cy="541367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1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Numri</a:t>
            </a:r>
            <a:r>
              <a:rPr lang="en-US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I </a:t>
            </a:r>
            <a:r>
              <a:rPr lang="en-US" sz="1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rasteve</a:t>
            </a:r>
            <a:r>
              <a:rPr lang="en-US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1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të</a:t>
            </a:r>
            <a:r>
              <a:rPr lang="en-US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1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raportuara</a:t>
            </a:r>
            <a:r>
              <a:rPr lang="en-US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1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mbi</a:t>
            </a:r>
            <a:r>
              <a:rPr lang="en-US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1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vdekjen</a:t>
            </a:r>
            <a:r>
              <a:rPr lang="en-US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1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ishte</a:t>
            </a:r>
            <a:r>
              <a:rPr lang="en-US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123 , </a:t>
            </a:r>
            <a:r>
              <a:rPr lang="en-US" sz="1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prej</a:t>
            </a:r>
            <a:r>
              <a:rPr lang="en-US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1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tyre</a:t>
            </a:r>
            <a:r>
              <a:rPr lang="en-US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sq-AL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M</a:t>
            </a:r>
            <a:r>
              <a:rPr lang="sq-AL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ES</a:t>
            </a:r>
            <a:r>
              <a:rPr lang="en-US" sz="1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hkuj</a:t>
            </a:r>
            <a:r>
              <a:rPr lang="en-US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61 </a:t>
            </a:r>
            <a:r>
              <a:rPr lang="en-US" sz="1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dhe</a:t>
            </a:r>
            <a:r>
              <a:rPr lang="en-US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1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femra</a:t>
            </a:r>
            <a:r>
              <a:rPr lang="en-US" sz="1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 62</a:t>
            </a:r>
            <a:endParaRPr lang="en-US" sz="1400" b="1" dirty="0">
              <a:ln/>
              <a:solidFill>
                <a:sysClr val="windowText" lastClr="0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24909" y="311423"/>
            <a:ext cx="8439585" cy="5413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err="1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Raportimi</a:t>
            </a:r>
            <a:r>
              <a:rPr kumimoji="0" lang="en-US" sz="2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 </a:t>
            </a:r>
            <a:r>
              <a:rPr kumimoji="0" lang="en-US" sz="2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I </a:t>
            </a:r>
            <a:r>
              <a:rPr kumimoji="0" lang="en-US" sz="2400" b="1" i="1" u="none" strike="noStrike" kern="1200" cap="none" spc="0" normalizeH="0" baseline="0" noProof="0" dirty="0" err="1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rasteve</a:t>
            </a:r>
            <a:r>
              <a:rPr kumimoji="0" lang="en-US" sz="2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err="1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të</a:t>
            </a:r>
            <a:r>
              <a:rPr kumimoji="0" lang="en-US" sz="2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err="1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vdekjeve</a:t>
            </a:r>
            <a:r>
              <a:rPr kumimoji="0" lang="en-US" sz="2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err="1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për</a:t>
            </a:r>
            <a:r>
              <a:rPr kumimoji="0" lang="en-US" sz="2400" b="1" i="1" u="none" strike="noStrike" kern="1200" cap="none" spc="0" normalizeH="0" baseline="0" noProof="0" dirty="0" smtClean="0">
                <a:ln/>
                <a:solidFill>
                  <a:sysClr val="windowText" lastClr="0000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 2018</a:t>
            </a:r>
            <a:endParaRPr kumimoji="0" lang="en-US" sz="2400" b="1" i="0" u="none" strike="noStrike" kern="1200" cap="none" spc="0" normalizeH="0" baseline="0" noProof="0" dirty="0">
              <a:ln/>
              <a:solidFill>
                <a:sysClr val="windowText" lastClr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3231307"/>
              </p:ext>
            </p:extLst>
          </p:nvPr>
        </p:nvGraphicFramePr>
        <p:xfrm>
          <a:off x="687100" y="582106"/>
          <a:ext cx="9278559" cy="564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672102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72509" y="159024"/>
            <a:ext cx="10704787" cy="48736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vdekshmËria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sipas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grupmoshave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–2018</a:t>
            </a:r>
            <a:b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</a:b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      </a:t>
            </a: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5162635"/>
              </p:ext>
            </p:extLst>
          </p:nvPr>
        </p:nvGraphicFramePr>
        <p:xfrm>
          <a:off x="1550019" y="1834375"/>
          <a:ext cx="8976731" cy="4031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0207" y="129092"/>
            <a:ext cx="11414234" cy="108652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pËrqindja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fËmijËve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 ( </a:t>
            </a:r>
            <a:r>
              <a:rPr lang="en-US" sz="20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0-2dhe 2-5 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v.)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0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matur</a:t>
            </a:r>
            <a:r>
              <a:rPr lang="en-US" sz="20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0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standardeve</a:t>
            </a:r>
            <a:r>
              <a:rPr lang="en-US" sz="20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obsh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/>
            </a:r>
            <a:b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</a:b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 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qkmf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–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prishtinË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0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2018</a:t>
            </a:r>
            <a:endParaRPr lang="en-US" sz="2000" b="1" i="1" dirty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3445569"/>
              </p:ext>
            </p:extLst>
          </p:nvPr>
        </p:nvGraphicFramePr>
        <p:xfrm>
          <a:off x="1193180" y="2057399"/>
          <a:ext cx="10147610" cy="4020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17077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70167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i="1" dirty="0" err="1">
                <a:ln/>
                <a:latin typeface="Stencil" pitchFamily="82" charset="0"/>
              </a:rPr>
              <a:t>Vlerat</a:t>
            </a:r>
            <a:r>
              <a:rPr lang="en-US" sz="2000" b="1" i="1" dirty="0">
                <a:ln/>
                <a:latin typeface="Stencil" pitchFamily="82" charset="0"/>
              </a:rPr>
              <a:t> e </a:t>
            </a:r>
            <a:r>
              <a:rPr lang="en-US" sz="2000" b="1" i="1" dirty="0" err="1">
                <a:ln/>
                <a:latin typeface="Stencil" pitchFamily="82" charset="0"/>
              </a:rPr>
              <a:t>arritura</a:t>
            </a:r>
            <a:r>
              <a:rPr lang="en-US" sz="2000" b="1" i="1" dirty="0">
                <a:ln/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latin typeface="Stencil" pitchFamily="82" charset="0"/>
              </a:rPr>
              <a:t>te</a:t>
            </a:r>
            <a:r>
              <a:rPr lang="en-US" sz="2000" b="1" i="1" dirty="0" smtClean="0">
                <a:ln/>
                <a:latin typeface="Stencil" pitchFamily="82" charset="0"/>
              </a:rPr>
              <a:t>  </a:t>
            </a:r>
            <a:r>
              <a:rPr lang="en-US" sz="2000" b="1" i="1" dirty="0" err="1">
                <a:ln/>
                <a:latin typeface="Stencil" pitchFamily="82" charset="0"/>
              </a:rPr>
              <a:t>fËmijËve</a:t>
            </a:r>
            <a:r>
              <a:rPr lang="en-US" sz="2000" b="1" i="1" dirty="0">
                <a:ln/>
                <a:latin typeface="Stencil" pitchFamily="82" charset="0"/>
              </a:rPr>
              <a:t>  ( 0-2&amp;2-5 v.)</a:t>
            </a:r>
            <a:r>
              <a:rPr lang="en-US" sz="2000" b="1" i="1" dirty="0" err="1">
                <a:ln/>
                <a:latin typeface="Stencil" pitchFamily="82" charset="0"/>
              </a:rPr>
              <a:t>të</a:t>
            </a:r>
            <a:r>
              <a:rPr lang="en-US" sz="2000" b="1" i="1" dirty="0">
                <a:ln/>
                <a:latin typeface="Stencil" pitchFamily="82" charset="0"/>
              </a:rPr>
              <a:t> </a:t>
            </a:r>
            <a:r>
              <a:rPr lang="en-US" sz="2000" b="1" i="1" dirty="0" err="1">
                <a:ln/>
                <a:latin typeface="Stencil" pitchFamily="82" charset="0"/>
              </a:rPr>
              <a:t>matur</a:t>
            </a:r>
            <a:r>
              <a:rPr lang="en-US" sz="2000" b="1" i="1" dirty="0">
                <a:ln/>
                <a:latin typeface="Stencil" pitchFamily="82" charset="0"/>
              </a:rPr>
              <a:t> </a:t>
            </a:r>
            <a:r>
              <a:rPr lang="en-US" sz="2000" b="1" i="1" dirty="0" smtClean="0">
                <a:ln/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latin typeface="Stencil" pitchFamily="82" charset="0"/>
              </a:rPr>
              <a:t>sipas</a:t>
            </a:r>
            <a:r>
              <a:rPr lang="en-US" sz="2000" b="1" i="1" dirty="0" smtClean="0">
                <a:ln/>
                <a:latin typeface="Stencil" pitchFamily="82" charset="0"/>
              </a:rPr>
              <a:t> </a:t>
            </a:r>
            <a:r>
              <a:rPr lang="en-US" sz="2000" b="1" i="1" dirty="0" err="1">
                <a:ln/>
                <a:latin typeface="Stencil" pitchFamily="82" charset="0"/>
              </a:rPr>
              <a:t>standardeve</a:t>
            </a:r>
            <a:r>
              <a:rPr lang="en-US" sz="2000" b="1" i="1" dirty="0">
                <a:ln/>
                <a:latin typeface="Stencil" pitchFamily="82" charset="0"/>
              </a:rPr>
              <a:t>  </a:t>
            </a:r>
            <a:r>
              <a:rPr lang="en-US" sz="2000" b="1" i="1" dirty="0" err="1">
                <a:ln/>
                <a:latin typeface="Stencil" pitchFamily="82" charset="0"/>
              </a:rPr>
              <a:t>tË</a:t>
            </a:r>
            <a:r>
              <a:rPr lang="en-US" sz="2000" b="1" i="1" dirty="0">
                <a:ln/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latin typeface="Stencil" pitchFamily="82" charset="0"/>
              </a:rPr>
              <a:t>obsh</a:t>
            </a:r>
            <a:endParaRPr lang="en-US" sz="2000" b="1" dirty="0">
              <a:ln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284065310"/>
              </p:ext>
            </p:extLst>
          </p:nvPr>
        </p:nvGraphicFramePr>
        <p:xfrm>
          <a:off x="3229984" y="1531171"/>
          <a:ext cx="5486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8262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682349" y="252919"/>
            <a:ext cx="9226475" cy="66697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cap="none" dirty="0" err="1" smtClean="0">
                <a:ln/>
                <a:latin typeface="Stencil" pitchFamily="82" charset="0"/>
              </a:rPr>
              <a:t>Rapot</a:t>
            </a:r>
            <a:r>
              <a:rPr lang="en-US" sz="2400" b="1" i="1" cap="none" dirty="0" smtClean="0">
                <a:ln/>
                <a:latin typeface="Stencil" pitchFamily="82" charset="0"/>
              </a:rPr>
              <a:t> </a:t>
            </a:r>
            <a:r>
              <a:rPr lang="en-US" sz="2400" b="1" i="1" cap="none" dirty="0" err="1">
                <a:ln/>
                <a:latin typeface="Stencil" pitchFamily="82" charset="0"/>
              </a:rPr>
              <a:t>vjetor</a:t>
            </a:r>
            <a:r>
              <a:rPr lang="en-US" sz="2400" b="1" i="1" cap="none" dirty="0">
                <a:ln/>
                <a:latin typeface="Stencil" pitchFamily="82" charset="0"/>
              </a:rPr>
              <a:t> I </a:t>
            </a:r>
            <a:r>
              <a:rPr lang="en-US" sz="2400" b="1" i="1" cap="none" dirty="0" err="1" smtClean="0">
                <a:ln/>
                <a:latin typeface="Stencil" pitchFamily="82" charset="0"/>
              </a:rPr>
              <a:t>vizitave</a:t>
            </a:r>
            <a:r>
              <a:rPr lang="en-US" sz="2400" b="1" i="1" cap="none" dirty="0" smtClean="0">
                <a:ln/>
                <a:latin typeface="Stencil" pitchFamily="82" charset="0"/>
              </a:rPr>
              <a:t> </a:t>
            </a:r>
            <a:r>
              <a:rPr lang="en-US" sz="2400" b="1" i="1" cap="none" dirty="0" err="1" smtClean="0">
                <a:ln/>
                <a:latin typeface="Stencil" pitchFamily="82" charset="0"/>
              </a:rPr>
              <a:t>mjekËsore</a:t>
            </a:r>
            <a:r>
              <a:rPr lang="en-US" sz="2400" b="1" i="1" cap="none" dirty="0" smtClean="0">
                <a:ln/>
                <a:latin typeface="Stencil" pitchFamily="82" charset="0"/>
              </a:rPr>
              <a:t> – 2018</a:t>
            </a:r>
            <a:br>
              <a:rPr lang="en-US" sz="2400" b="1" i="1" cap="none" dirty="0" smtClean="0">
                <a:ln/>
                <a:latin typeface="Stencil" pitchFamily="82" charset="0"/>
              </a:rPr>
            </a:br>
            <a:endParaRPr lang="en-US" sz="2400" b="1" cap="none" dirty="0">
              <a:ln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1287" y="6000403"/>
            <a:ext cx="9226475" cy="666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 err="1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Krahasuar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me </a:t>
            </a:r>
            <a:r>
              <a:rPr kumimoji="0" lang="en-US" sz="1600" b="1" i="1" u="none" strike="noStrike" kern="1200" cap="none" spc="0" normalizeH="0" baseline="0" noProof="0" dirty="0" err="1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vitin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2017  nr. I  </a:t>
            </a:r>
            <a:r>
              <a:rPr kumimoji="0" lang="en-US" sz="1600" b="1" i="1" u="none" strike="noStrike" kern="1200" cap="none" spc="0" normalizeH="0" baseline="0" noProof="0" dirty="0" err="1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vizitave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1600" b="1" i="1" u="none" strike="noStrike" kern="1200" cap="none" spc="0" normalizeH="0" baseline="0" noProof="0" dirty="0" err="1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mjekësore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1600" b="1" i="1" u="none" strike="noStrike" kern="1200" cap="none" spc="0" normalizeH="0" baseline="0" noProof="0" dirty="0" err="1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janë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1600" b="1" i="1" u="none" strike="noStrike" kern="1200" cap="none" spc="0" normalizeH="0" baseline="0" noProof="0" dirty="0" err="1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më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1600" b="1" i="1" u="none" strike="noStrike" kern="1200" cap="none" spc="0" normalizeH="0" baseline="0" noProof="0" dirty="0" err="1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shume</a:t>
            </a:r>
            <a:r>
              <a:rPr kumimoji="0" lang="en-US" sz="1600" b="1" i="1" u="none" strike="noStrike" kern="1200" cap="none" spc="0" normalizeH="0" noProof="0" dirty="0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1600" b="1" i="1" u="none" strike="noStrike" kern="1200" cap="none" spc="0" normalizeH="0" noProof="0" dirty="0" err="1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për</a:t>
            </a:r>
            <a:r>
              <a:rPr kumimoji="0" lang="en-US" sz="1600" b="1" i="1" u="none" strike="noStrike" kern="1200" cap="none" spc="0" normalizeH="0" noProof="0" dirty="0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 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rgbClr val="00206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1600" b="1" i="1" u="none" strike="noStrike" kern="1200" cap="none" spc="0" normalizeH="0" baseline="0" noProof="0" dirty="0" smtClean="0">
                <a:ln/>
                <a:solidFill>
                  <a:srgbClr val="00B05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-+ 8%</a:t>
            </a:r>
            <a:endParaRPr kumimoji="0" lang="en-US" sz="1600" b="1" i="0" u="none" strike="noStrike" kern="1200" cap="none" spc="0" normalizeH="0" baseline="0" noProof="0" dirty="0">
              <a:ln/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427357"/>
              </p:ext>
            </p:extLst>
          </p:nvPr>
        </p:nvGraphicFramePr>
        <p:xfrm>
          <a:off x="992460" y="1605777"/>
          <a:ext cx="9916364" cy="3958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101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1870" y="990600"/>
            <a:ext cx="6799729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</a:t>
            </a:r>
            <a:r>
              <a:rPr lang="en-US" sz="36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36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SH</a:t>
            </a:r>
            <a:r>
              <a:rPr lang="en-US" sz="3600" b="1" i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Ë</a:t>
            </a:r>
            <a:r>
              <a:rPr lang="en-US" sz="36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NDETIT ORAL</a:t>
            </a:r>
            <a:endParaRPr lang="en-US" sz="3600" b="1" dirty="0">
              <a:ln/>
              <a:solidFill>
                <a:srgbClr val="00206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00" y="3767697"/>
            <a:ext cx="3887041" cy="272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6357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94290"/>
            <a:ext cx="11908221" cy="29416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qendrave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925514"/>
              </p:ext>
            </p:extLst>
          </p:nvPr>
        </p:nvGraphicFramePr>
        <p:xfrm>
          <a:off x="167268" y="1438507"/>
          <a:ext cx="11876049" cy="4783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15751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94290"/>
            <a:ext cx="11908221" cy="29416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stomatologjik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qendrave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/>
            </a:r>
            <a:b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</a:b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4431964"/>
              </p:ext>
            </p:extLst>
          </p:nvPr>
        </p:nvGraphicFramePr>
        <p:xfrm>
          <a:off x="401443" y="1159727"/>
          <a:ext cx="11506777" cy="5174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66039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94290"/>
            <a:ext cx="11908221" cy="29416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raport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I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specialistik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dhe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pËrgjithshëm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i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b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</a:b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PoliklinikËs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-2018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7817843"/>
              </p:ext>
            </p:extLst>
          </p:nvPr>
        </p:nvGraphicFramePr>
        <p:xfrm>
          <a:off x="211873" y="2057399"/>
          <a:ext cx="11485756" cy="4410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859358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DF4C947E-811A-407A-8BD3-5B9BA6AAA3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8793571"/>
              </p:ext>
            </p:extLst>
          </p:nvPr>
        </p:nvGraphicFramePr>
        <p:xfrm>
          <a:off x="0" y="914399"/>
          <a:ext cx="12192000" cy="5728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18987"/>
            <a:ext cx="11908221" cy="29416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,2018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0405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024" y="0"/>
            <a:ext cx="11787197" cy="58845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5600850"/>
              </p:ext>
            </p:extLst>
          </p:nvPr>
        </p:nvGraphicFramePr>
        <p:xfrm>
          <a:off x="234176" y="1471961"/>
          <a:ext cx="11674045" cy="4951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88094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576" y="0"/>
            <a:ext cx="11800645" cy="58845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,2018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3840052"/>
              </p:ext>
            </p:extLst>
          </p:nvPr>
        </p:nvGraphicFramePr>
        <p:xfrm>
          <a:off x="289932" y="2057399"/>
          <a:ext cx="11742233" cy="3819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94644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024" y="0"/>
            <a:ext cx="11787197" cy="58845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3449555"/>
              </p:ext>
            </p:extLst>
          </p:nvPr>
        </p:nvGraphicFramePr>
        <p:xfrm>
          <a:off x="501805" y="1393902"/>
          <a:ext cx="11307336" cy="4895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44529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1024" y="0"/>
            <a:ext cx="11787197" cy="58845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2919018"/>
              </p:ext>
            </p:extLst>
          </p:nvPr>
        </p:nvGraphicFramePr>
        <p:xfrm>
          <a:off x="568712" y="2057399"/>
          <a:ext cx="10694020" cy="3696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103783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51529" y="2043953"/>
            <a:ext cx="8069781" cy="112491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i="1" dirty="0" err="1" smtClean="0">
                <a:ln/>
                <a:solidFill>
                  <a:schemeClr val="bg1"/>
                </a:solidFill>
                <a:latin typeface="Stencil" pitchFamily="82" charset="0"/>
              </a:rPr>
              <a:t>fal</a:t>
            </a:r>
            <a:r>
              <a:rPr lang="sq-AL" sz="4000" b="1" i="1" dirty="0" smtClean="0">
                <a:ln/>
                <a:solidFill>
                  <a:schemeClr val="bg1"/>
                </a:solidFill>
                <a:latin typeface="Stencil" pitchFamily="82" charset="0"/>
              </a:rPr>
              <a:t>E</a:t>
            </a:r>
            <a:r>
              <a:rPr lang="en-US" sz="4000" b="1" i="1" dirty="0" err="1" smtClean="0">
                <a:ln/>
                <a:solidFill>
                  <a:schemeClr val="bg1"/>
                </a:solidFill>
                <a:latin typeface="Stencil" pitchFamily="82" charset="0"/>
              </a:rPr>
              <a:t>minderit</a:t>
            </a:r>
            <a:r>
              <a:rPr lang="en-US" sz="4000" b="1" i="1" dirty="0" smtClean="0">
                <a:ln/>
                <a:solidFill>
                  <a:schemeClr val="bg1"/>
                </a:solidFill>
                <a:latin typeface="Stencil" pitchFamily="82" charset="0"/>
              </a:rPr>
              <a:t> </a:t>
            </a:r>
            <a:r>
              <a:rPr lang="en-US" sz="4000" b="1" i="1" dirty="0" err="1">
                <a:ln/>
                <a:solidFill>
                  <a:schemeClr val="bg1"/>
                </a:solidFill>
                <a:latin typeface="Stencil" pitchFamily="82" charset="0"/>
              </a:rPr>
              <a:t>pËr</a:t>
            </a:r>
            <a:r>
              <a:rPr lang="en-US" sz="4000" b="1" i="1" dirty="0">
                <a:ln/>
                <a:solidFill>
                  <a:schemeClr val="bg1"/>
                </a:solidFill>
                <a:latin typeface="Stencil" pitchFamily="82" charset="0"/>
              </a:rPr>
              <a:t> </a:t>
            </a:r>
            <a:r>
              <a:rPr lang="en-US" sz="4000" b="1" i="1" dirty="0" err="1">
                <a:ln/>
                <a:solidFill>
                  <a:schemeClr val="bg1"/>
                </a:solidFill>
                <a:latin typeface="Stencil" pitchFamily="82" charset="0"/>
              </a:rPr>
              <a:t>vËmendje</a:t>
            </a:r>
            <a:endParaRPr lang="en-US" sz="4000" b="1" dirty="0">
              <a:ln/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86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5303"/>
            <a:ext cx="12192000" cy="1000461"/>
          </a:xfrm>
          <a:noFill/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18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sq-AL" sz="1800" b="1" i="1" dirty="0">
              <a:ln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719847" y="553197"/>
            <a:ext cx="10515600" cy="37196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0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viteve</a:t>
            </a:r>
            <a:r>
              <a:rPr lang="en-US" sz="20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2484882"/>
              </p:ext>
            </p:extLst>
          </p:nvPr>
        </p:nvGraphicFramePr>
        <p:xfrm>
          <a:off x="312235" y="2057399"/>
          <a:ext cx="10638264" cy="4153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377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" y="168310"/>
            <a:ext cx="12191999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i="1" dirty="0" err="1">
                <a:ln/>
                <a:latin typeface="Stencil" pitchFamily="82" charset="0"/>
              </a:rPr>
              <a:t>Vizitat</a:t>
            </a:r>
            <a:r>
              <a:rPr lang="en-US" sz="2400" b="1" i="1" dirty="0">
                <a:ln/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latin typeface="Stencil" pitchFamily="82" charset="0"/>
              </a:rPr>
              <a:t>mjekËsore</a:t>
            </a:r>
            <a:r>
              <a:rPr lang="en-US" sz="2400" b="1" i="1" dirty="0">
                <a:ln/>
                <a:latin typeface="Stencil" pitchFamily="82" charset="0"/>
              </a:rPr>
              <a:t> NË </a:t>
            </a:r>
            <a:r>
              <a:rPr lang="en-US" sz="2400" b="1" i="1" dirty="0" smtClean="0">
                <a:ln/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latin typeface="Stencil" pitchFamily="82" charset="0"/>
              </a:rPr>
              <a:t>njësitË</a:t>
            </a:r>
            <a:r>
              <a:rPr lang="en-US" sz="2400" b="1" i="1" dirty="0" smtClean="0">
                <a:ln/>
                <a:latin typeface="Stencil" pitchFamily="82" charset="0"/>
              </a:rPr>
              <a:t> e </a:t>
            </a:r>
            <a:r>
              <a:rPr lang="en-US" sz="2400" b="1" i="1" dirty="0" err="1" smtClean="0">
                <a:ln/>
                <a:latin typeface="Stencil" pitchFamily="82" charset="0"/>
              </a:rPr>
              <a:t>qkmf</a:t>
            </a:r>
            <a:r>
              <a:rPr lang="en-US" sz="2400" b="1" i="1" dirty="0" smtClean="0">
                <a:ln/>
                <a:latin typeface="Stencil" pitchFamily="82" charset="0"/>
              </a:rPr>
              <a:t> </a:t>
            </a:r>
            <a:r>
              <a:rPr lang="en-US" sz="2400" b="1" i="1" dirty="0">
                <a:ln/>
                <a:latin typeface="Stencil" pitchFamily="82" charset="0"/>
              </a:rPr>
              <a:t>-</a:t>
            </a:r>
            <a:r>
              <a:rPr lang="en-US" sz="2400" b="1" i="1" dirty="0" smtClean="0">
                <a:ln/>
                <a:latin typeface="Stencil" pitchFamily="82" charset="0"/>
              </a:rPr>
              <a:t>2018</a:t>
            </a:r>
            <a:endParaRPr lang="en-US" sz="2400" b="1" dirty="0">
              <a:ln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5493964"/>
              </p:ext>
            </p:extLst>
          </p:nvPr>
        </p:nvGraphicFramePr>
        <p:xfrm>
          <a:off x="100361" y="1048215"/>
          <a:ext cx="11931805" cy="5642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0579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1" y="243639"/>
            <a:ext cx="11018520" cy="602667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i="1" dirty="0" err="1">
                <a:ln/>
                <a:latin typeface="Stencil" pitchFamily="82" charset="0"/>
              </a:rPr>
              <a:t>Mesatarja</a:t>
            </a:r>
            <a:r>
              <a:rPr lang="en-US" sz="2000" b="1" i="1" dirty="0">
                <a:ln/>
                <a:latin typeface="Stencil" pitchFamily="82" charset="0"/>
              </a:rPr>
              <a:t>  </a:t>
            </a:r>
            <a:r>
              <a:rPr lang="en-US" sz="2000" b="1" i="1" dirty="0" err="1">
                <a:ln/>
                <a:latin typeface="Stencil" pitchFamily="82" charset="0"/>
              </a:rPr>
              <a:t>ditore</a:t>
            </a:r>
            <a:r>
              <a:rPr lang="en-US" sz="2000" b="1" i="1" dirty="0">
                <a:ln/>
                <a:latin typeface="Stencil" pitchFamily="82" charset="0"/>
              </a:rPr>
              <a:t>  e  </a:t>
            </a:r>
            <a:r>
              <a:rPr lang="en-US" sz="2000" b="1" i="1" dirty="0" err="1">
                <a:ln/>
                <a:latin typeface="Stencil" pitchFamily="82" charset="0"/>
              </a:rPr>
              <a:t>vizitave</a:t>
            </a:r>
            <a:r>
              <a:rPr lang="en-US" sz="2000" b="1" i="1" dirty="0">
                <a:ln/>
                <a:latin typeface="Stencil" pitchFamily="82" charset="0"/>
              </a:rPr>
              <a:t>  </a:t>
            </a:r>
            <a:r>
              <a:rPr lang="en-US" sz="2000" b="1" i="1" dirty="0" err="1" smtClean="0">
                <a:ln/>
                <a:latin typeface="Stencil" pitchFamily="82" charset="0"/>
              </a:rPr>
              <a:t>mjekËsore</a:t>
            </a:r>
            <a:r>
              <a:rPr lang="en-US" sz="2000" b="1" i="1" dirty="0" smtClean="0">
                <a:ln/>
                <a:latin typeface="Stencil" pitchFamily="82" charset="0"/>
              </a:rPr>
              <a:t> </a:t>
            </a:r>
            <a:br>
              <a:rPr lang="en-US" sz="2000" b="1" i="1" dirty="0" smtClean="0">
                <a:ln/>
                <a:latin typeface="Stencil" pitchFamily="82" charset="0"/>
              </a:rPr>
            </a:br>
            <a:r>
              <a:rPr lang="en-US" sz="2000" b="1" i="1" dirty="0" smtClean="0">
                <a:ln/>
                <a:latin typeface="Stencil" pitchFamily="82" charset="0"/>
              </a:rPr>
              <a:t>                   </a:t>
            </a:r>
            <a:r>
              <a:rPr lang="en-US" sz="2000" b="1" i="1" dirty="0" err="1" smtClean="0">
                <a:ln/>
                <a:latin typeface="Stencil" pitchFamily="82" charset="0"/>
              </a:rPr>
              <a:t>sipas</a:t>
            </a:r>
            <a:r>
              <a:rPr lang="en-US" sz="2000" b="1" i="1" dirty="0" smtClean="0">
                <a:ln/>
                <a:latin typeface="Stencil" pitchFamily="82" charset="0"/>
              </a:rPr>
              <a:t>  </a:t>
            </a:r>
            <a:r>
              <a:rPr lang="en-US" sz="2000" b="1" i="1" dirty="0" err="1" smtClean="0">
                <a:ln/>
                <a:latin typeface="Stencil" pitchFamily="82" charset="0"/>
              </a:rPr>
              <a:t>Njësive</a:t>
            </a:r>
            <a:r>
              <a:rPr lang="en-US" sz="2000" b="1" i="1" dirty="0" smtClean="0">
                <a:ln/>
                <a:latin typeface="Stencil" pitchFamily="82" charset="0"/>
              </a:rPr>
              <a:t>   </a:t>
            </a:r>
            <a:endParaRPr lang="en-US" sz="2000" b="1" dirty="0">
              <a:ln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791905"/>
              </p:ext>
            </p:extLst>
          </p:nvPr>
        </p:nvGraphicFramePr>
        <p:xfrm>
          <a:off x="490654" y="1182029"/>
          <a:ext cx="11218126" cy="5553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" y="168310"/>
            <a:ext cx="12191999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NË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amf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297470"/>
              </p:ext>
            </p:extLst>
          </p:nvPr>
        </p:nvGraphicFramePr>
        <p:xfrm>
          <a:off x="479502" y="1672683"/>
          <a:ext cx="11128918" cy="4516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16622</TotalTime>
  <Words>727</Words>
  <Application>Microsoft Office PowerPoint</Application>
  <PresentationFormat>Widescreen</PresentationFormat>
  <Paragraphs>281</Paragraphs>
  <Slides>59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8" baseType="lpstr">
      <vt:lpstr>Aharoni</vt:lpstr>
      <vt:lpstr>Arial</vt:lpstr>
      <vt:lpstr>Arial Black</vt:lpstr>
      <vt:lpstr>Calibri</vt:lpstr>
      <vt:lpstr>Calibri Light</vt:lpstr>
      <vt:lpstr>Cambria</vt:lpstr>
      <vt:lpstr>Stencil</vt:lpstr>
      <vt:lpstr>Times New Roman</vt:lpstr>
      <vt:lpstr>Office Theme</vt:lpstr>
      <vt:lpstr> RAPORT  vjetor I shËrbimeve   shËndetËsore -2018 </vt:lpstr>
      <vt:lpstr>PowerPoint Presentation</vt:lpstr>
      <vt:lpstr>PowerPoint Presentation</vt:lpstr>
      <vt:lpstr> Rapotr vjetor I shËrbimeve shËndetËsore– 2018      </vt:lpstr>
      <vt:lpstr>Rapot vjetor I vizitave mjekËsore – 2018 </vt:lpstr>
      <vt:lpstr>    </vt:lpstr>
      <vt:lpstr>PowerPoint Presentation</vt:lpstr>
      <vt:lpstr>Mesatarja  ditore  e  vizitave  mjekËsore                     sipas  Njësive   </vt:lpstr>
      <vt:lpstr>PowerPoint Presentation</vt:lpstr>
      <vt:lpstr>Mesatarja  ditore  e  vizitave  mjekËsore   nË amf</vt:lpstr>
      <vt:lpstr>PowerPoint Presentation</vt:lpstr>
      <vt:lpstr>                                             PARTICIPIMI nË  njËsit e qkmf (%)   </vt:lpstr>
      <vt:lpstr>PowerPoint Presentation</vt:lpstr>
      <vt:lpstr>  (pacient të trajtuar jashtË KPSH janË 20%)</vt:lpstr>
      <vt:lpstr> REFERIMET  e pacientËve nË  emergjencË   </vt:lpstr>
      <vt:lpstr>Vizitat  mjekËsore  sipas  grupmoshave  (%)</vt:lpstr>
      <vt:lpstr>Vizitat mjekËsore sipas  vendbanimit  2018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vizitat mjekËsore  dhe  mesatarja Ditore nË  shËrbimin  pediatrik  </vt:lpstr>
      <vt:lpstr> mesatarja ditore e viz. mjek. nË shËrbimin  specialistik </vt:lpstr>
      <vt:lpstr> vizitat  mjekËsore  dhe mesatarja  Ditore e vizitave  gjinekologjike sipas Qendrave </vt:lpstr>
      <vt:lpstr> vizitat mjekËsore dhe  mesatarja ditore  nË  shËrbimin dermatologjik</vt:lpstr>
      <vt:lpstr>PowerPoint Presentation</vt:lpstr>
      <vt:lpstr>PowerPoint Presentation</vt:lpstr>
      <vt:lpstr>PowerPoint Presentation</vt:lpstr>
      <vt:lpstr> mesatarja ditore e  e pacientËve  pËr analiza  laboratorike </vt:lpstr>
      <vt:lpstr>Numri I analizave laboratorike gjithËsejt ËshtË 887420</vt:lpstr>
      <vt:lpstr>                           Vlerat patologjike tË analizave laboratorike   sipas qendrave  nË % pËr 2018     </vt:lpstr>
      <vt:lpstr>PowerPoint Presentation</vt:lpstr>
      <vt:lpstr>Numri I PacientËve   pËr  ekzaminime  Radiologjike  sipas njËsive</vt:lpstr>
      <vt:lpstr>PowerPoint Presentation</vt:lpstr>
      <vt:lpstr>Numri I grafive pËr  ekzaminim  sipas sistemeve  (nr.28447)</vt:lpstr>
      <vt:lpstr>Numri I grafive pËr  ekzaminim  sipas sistemeve</vt:lpstr>
      <vt:lpstr>Numri I grafive pËr  ekzaminim  sipas sistemeve</vt:lpstr>
      <vt:lpstr>PowerPoint Presentation</vt:lpstr>
      <vt:lpstr>RAPORT I imunizimit   tË obliguar sipas kalendarit pËr  primovaksine  2018</vt:lpstr>
      <vt:lpstr>PowerPoint Presentation</vt:lpstr>
      <vt:lpstr>PowerPoint Presentation</vt:lpstr>
      <vt:lpstr>SËmundjet malinje</vt:lpstr>
      <vt:lpstr>Numri I rasteve të raportuara  mbi vdekjen ishte 123 , prej tyre  MEShkuj  61 dhe femra   62</vt:lpstr>
      <vt:lpstr>vdekshmËria sipas  grupmoshave–2018         </vt:lpstr>
      <vt:lpstr>pËrqindja e fËmijËve  ( 0-2dhe 2-5 v.)të  matur sipas  standardeve  tË obsh    qkmf – prishtinË  2018</vt:lpstr>
      <vt:lpstr>Vlerat e arritura te  fËmijËve  ( 0-2&amp;2-5 v.)të matur  sipas standardeve  tË obsh</vt:lpstr>
      <vt:lpstr>PowerPoint Presentation</vt:lpstr>
      <vt:lpstr> vizitat stomatologjike  sipas qendrave</vt:lpstr>
      <vt:lpstr> mesatarja ditore e  shËrbimit stomatologjik sipas qendrave </vt:lpstr>
      <vt:lpstr> raport I shËrbimit specialistik dhe tË pËrgjithshëm i  PoliklinikËs stomatologjike -2018</vt:lpstr>
      <vt:lpstr> vizitat stomatologjike   ,2018</vt:lpstr>
      <vt:lpstr> shËrbimet  stomatologjike</vt:lpstr>
      <vt:lpstr> shËrbimet stomatologjike ,2018</vt:lpstr>
      <vt:lpstr> shËrbimet  stomatologjike</vt:lpstr>
      <vt:lpstr> shËrbimet stomatologjike</vt:lpstr>
      <vt:lpstr>falEminderit pËr vËmendje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Teuta</dc:creator>
  <cp:lastModifiedBy>Hp 280 G2</cp:lastModifiedBy>
  <cp:revision>726</cp:revision>
  <dcterms:created xsi:type="dcterms:W3CDTF">2016-03-03T20:10:49Z</dcterms:created>
  <dcterms:modified xsi:type="dcterms:W3CDTF">2019-04-10T07:06:02Z</dcterms:modified>
</cp:coreProperties>
</file>