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.xml" ContentType="application/vnd.openxmlformats-officedocument.presentationml.notesSlide+xml"/>
  <Override PartName="/ppt/charts/chart11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12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3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7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22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2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2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32.xml" ContentType="application/vnd.openxmlformats-officedocument.drawingml.chart+xml"/>
  <Override PartName="/ppt/drawings/drawing1.xml" ContentType="application/vnd.openxmlformats-officedocument.drawingml.chartshapes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charts/chart35.xml" ContentType="application/vnd.openxmlformats-officedocument.drawingml.chart+xml"/>
  <Override PartName="/ppt/charts/chart36.xml" ContentType="application/vnd.openxmlformats-officedocument.drawingml.chart+xml"/>
  <Override PartName="/ppt/charts/chart37.xml" ContentType="application/vnd.openxmlformats-officedocument.drawingml.chart+xml"/>
  <Override PartName="/ppt/charts/chart3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39.xml" ContentType="application/vnd.openxmlformats-officedocument.drawingml.chart+xml"/>
  <Override PartName="/ppt/charts/chart40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41.xml" ContentType="application/vnd.openxmlformats-officedocument.drawingml.chart+xml"/>
  <Override PartName="/ppt/charts/chart42.xml" ContentType="application/vnd.openxmlformats-officedocument.drawingml.chart+xml"/>
  <Override PartName="/ppt/charts/chart43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44.xml" ContentType="application/vnd.openxmlformats-officedocument.drawingml.chart+xml"/>
  <Override PartName="/ppt/charts/chart45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0"/>
  </p:notesMasterIdLst>
  <p:sldIdLst>
    <p:sldId id="401" r:id="rId2"/>
    <p:sldId id="391" r:id="rId3"/>
    <p:sldId id="381" r:id="rId4"/>
    <p:sldId id="363" r:id="rId5"/>
    <p:sldId id="397" r:id="rId6"/>
    <p:sldId id="399" r:id="rId7"/>
    <p:sldId id="370" r:id="rId8"/>
    <p:sldId id="365" r:id="rId9"/>
    <p:sldId id="368" r:id="rId10"/>
    <p:sldId id="383" r:id="rId11"/>
    <p:sldId id="398" r:id="rId12"/>
    <p:sldId id="341" r:id="rId13"/>
    <p:sldId id="367" r:id="rId14"/>
    <p:sldId id="388" r:id="rId15"/>
    <p:sldId id="382" r:id="rId16"/>
    <p:sldId id="390" r:id="rId17"/>
    <p:sldId id="346" r:id="rId18"/>
    <p:sldId id="366" r:id="rId19"/>
    <p:sldId id="371" r:id="rId20"/>
    <p:sldId id="347" r:id="rId21"/>
    <p:sldId id="377" r:id="rId22"/>
    <p:sldId id="360" r:id="rId23"/>
    <p:sldId id="372" r:id="rId24"/>
    <p:sldId id="374" r:id="rId25"/>
    <p:sldId id="373" r:id="rId26"/>
    <p:sldId id="376" r:id="rId27"/>
    <p:sldId id="384" r:id="rId28"/>
    <p:sldId id="375" r:id="rId29"/>
    <p:sldId id="385" r:id="rId30"/>
    <p:sldId id="378" r:id="rId31"/>
    <p:sldId id="387" r:id="rId32"/>
    <p:sldId id="380" r:id="rId33"/>
    <p:sldId id="306" r:id="rId34"/>
    <p:sldId id="395" r:id="rId35"/>
    <p:sldId id="396" r:id="rId36"/>
    <p:sldId id="394" r:id="rId37"/>
    <p:sldId id="389" r:id="rId38"/>
    <p:sldId id="301" r:id="rId39"/>
    <p:sldId id="393" r:id="rId40"/>
    <p:sldId id="392" r:id="rId41"/>
    <p:sldId id="354" r:id="rId42"/>
    <p:sldId id="364" r:id="rId43"/>
    <p:sldId id="358" r:id="rId44"/>
    <p:sldId id="359" r:id="rId45"/>
    <p:sldId id="400" r:id="rId46"/>
    <p:sldId id="361" r:id="rId47"/>
    <p:sldId id="349" r:id="rId48"/>
    <p:sldId id="303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228024"/>
    <a:srgbClr val="007CA8"/>
    <a:srgbClr val="47CFFF"/>
    <a:srgbClr val="CCCC00"/>
    <a:srgbClr val="FFCC99"/>
    <a:srgbClr val="FF9999"/>
    <a:srgbClr val="00FFCC"/>
    <a:srgbClr val="1A601C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6" autoAdjust="0"/>
    <p:restoredTop sz="94660"/>
  </p:normalViewPr>
  <p:slideViewPr>
    <p:cSldViewPr>
      <p:cViewPr varScale="1">
        <p:scale>
          <a:sx n="98" d="100"/>
          <a:sy n="98" d="100"/>
        </p:scale>
        <p:origin x="77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2015\raport%20i%20pergjithshem,%202015.xls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CKS\Desktop\2015\raport%20i%20pergjithshem,%202015.xls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H:\raport%20i%20pergjithshem,%202015.xls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H:\Sh&#235;rbimet%20laboratorike%202015%20(1).xls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H:\Sh&#235;rbimet%20laboratorike%202015%20(1).xls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Dr.%20Teuta%20tremujori%20i%20pare%202014%20PREZENTIMI\Sherb.%20lab.%20tremujori%20I-r&#235;%202014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%20E%20L%20V%20I%20J%20A%20RAPORT%20VIZ.MJEK%202014\RAPORTI%20I%20VIZ.MJEKSORE%20PER%202014\QMF%20Mati%201%202014.xls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CKS\Desktop\raport%20i%20pergjithshem,%202015.xls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H:\Raport-Viz.%20Laboratoriumi-2015.xls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%20E%20L%20V%20I%20J%20A%20RAPORT%20VIZ.MJEK%202014\RAPORTI%20I%20VIZ.MJEKSORE%20PER%202014\QMF%20Mati%201%202014.xls" TargetMode="Externa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H:\raport%20i%20pergjithshem,%202015.xls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CKS\Desktop\raport%20i%20pergjithshem,%202015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CKS\Desktop\QKMF%202015.xls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CKS\Desktop\QKMF%202015.xls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CKS\Desktop\2015\Raport%20i%20radiologjise&#171;.2015.xls" TargetMode="Externa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CKS\Desktop\QKMF%202015.xls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file:///H:\2015\raport%20i%20pergjithshem,%202015.xls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H:\2015\raport%20i%20pergjithshem,%202015.xls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CKS\Desktop\QKMF%202015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CKS\Desktop\QKMF%202015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CKS\Desktop\QKMF%202015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QKMF\Desktop\Fshatrat%20tremujori%20i%20pare%202015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G:\2015\raport%20i%20pergjithshem,%202015.xls" TargetMode="Externa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CKS\Desktop\QKMF%202015.xls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3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Dr.%20Teuta%20Hoxha\Desktop\Raporti%20QKMF%20Prishtine-Vizitat%20sipas%20GrupMoshes%20dhe%20Gjinise%20(2).xlsx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QKMF\Desktop\Stomatologji%202015%20tremujori%20i%20par&#235;.xlsx" TargetMode="Externa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CKS\Downloads\raporti%20i%20s.ngj.2015.xlsx" TargetMode="External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oleObject" Target="file:///F:\Dr.Valboni%202013\NR.%20I%20VIZ%20SIPAS%20MJEKEVE%20%202013.xlsx" TargetMode="External"/></Relationships>
</file>

<file path=ppt/charts/_rels/chart3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CKS\Downloads\raporti%20i%20s.%20jo%20ngjitese%202015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QKMF\Desktop\tremujori%20i%20I%20i%20mortalitetit%202015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H:\Raport%20vjetor%20%20vizitat%20%20mjek.2014\Paport%20i%20p&#235;rgjithsh&#235;m%20QKMF%20201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CKS\Desktop\TOTALI%20I%20RAPORTEVE%202015.xls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QKMF\Desktop\2015\Raportet\Raportet%20OBSH\Raport%20tremujor%20i%20par&#235;%20OBSH%202015.xlsx" TargetMode="External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BComputers\Desktop\raport%20i%20trmujorit%20te%20pare%202014\TOTALI%20I%20RAPORTEVE%20te%20matjes%20se%20femijeve%202014.xls" TargetMode="External"/></Relationships>
</file>

<file path=ppt/charts/_rels/chart4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CKS\Desktop\Vaks.%202015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aporti%20tremujor%20sipas%20grupmoshave%20-%20Stomatologji%202014.xlsx" TargetMode="External"/></Relationships>
</file>

<file path=ppt/charts/_rels/chart4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F:\Dr.Valboni%202013\Raport%20(Janar-%20Mars)%20sh&#235;rbimeve%20sh&#235;ndet&#235;sore%202013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H:\Raport-Viz.%20Laboratoriumi-2015.xls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G:\Sherbimet%20shendetesore%202015%20Teuta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H:\Raport%20i%20radiologjise&#171;.2015.xls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G:\2015\raport%20i%20pergjithshem,%202015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QKMF\Desktop\QKMF%202015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'Raport i përgjithsh.2014'!$A$587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007CA8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1.6516516516516529E-2"/>
                  <c:y val="-7.3045358766773835E-3"/>
                </c:manualLayout>
              </c:layout>
              <c:tx>
                <c:rich>
                  <a:bodyPr/>
                  <a:lstStyle/>
                  <a:p>
                    <a:r>
                      <a:rPr lang="en-US" sz="1800" b="1" dirty="0" smtClean="0"/>
                      <a:t>2</a:t>
                    </a:r>
                    <a:r>
                      <a:rPr lang="en-US" dirty="0" smtClean="0"/>
                      <a:t>42588                                        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(-9%)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6.006006006006038E-3"/>
                  <c:y val="-1.6431924882629109E-2"/>
                </c:manualLayout>
              </c:layout>
              <c:tx>
                <c:rich>
                  <a:bodyPr/>
                  <a:lstStyle/>
                  <a:p>
                    <a:r>
                      <a:rPr lang="en-US" sz="1800" b="1" dirty="0" smtClean="0"/>
                      <a:t>1</a:t>
                    </a:r>
                    <a:r>
                      <a:rPr lang="en-US" dirty="0" smtClean="0"/>
                      <a:t>28224                               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(-6.5%)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3513513513513578E-2"/>
                  <c:y val="-2.1929820774654617E-2"/>
                </c:manualLayout>
              </c:layout>
              <c:tx>
                <c:rich>
                  <a:bodyPr/>
                  <a:lstStyle/>
                  <a:p>
                    <a:r>
                      <a:rPr lang="en-US" sz="1800" b="1" dirty="0" smtClean="0"/>
                      <a:t>1</a:t>
                    </a:r>
                    <a:r>
                      <a:rPr lang="en-US" dirty="0" smtClean="0"/>
                      <a:t>75370                                   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(-14%)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4.5045045045045053E-3"/>
                  <c:y val="-1.4084507042253525E-2"/>
                </c:manualLayout>
              </c:layout>
              <c:tx>
                <c:rich>
                  <a:bodyPr/>
                  <a:lstStyle/>
                  <a:p>
                    <a:r>
                      <a:rPr lang="en-US" sz="1800" b="1" dirty="0" smtClean="0"/>
                      <a:t>7</a:t>
                    </a:r>
                    <a:r>
                      <a:rPr lang="en-US" dirty="0" smtClean="0"/>
                      <a:t>120                                   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(-28%) 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1800" b="1" dirty="0" smtClean="0"/>
                      <a:t>5</a:t>
                    </a:r>
                    <a:r>
                      <a:rPr lang="en-US" dirty="0" smtClean="0"/>
                      <a:t>53302                              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(-10%)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'Raport i përgjithsh.2014'!$B$586:$F$586</c:f>
              <c:strCache>
                <c:ptCount val="5"/>
                <c:pt idx="0">
                  <c:v>Vizitat mjekësore</c:v>
                </c:pt>
                <c:pt idx="1">
                  <c:v>Shërbimet tjera shëndetësor - intervenimet</c:v>
                </c:pt>
                <c:pt idx="2">
                  <c:v>Shërbimet laboratorike</c:v>
                </c:pt>
                <c:pt idx="3">
                  <c:v>Shërbimet radiologjike</c:v>
                </c:pt>
                <c:pt idx="4">
                  <c:v>Totali</c:v>
                </c:pt>
              </c:strCache>
            </c:strRef>
          </c:cat>
          <c:val>
            <c:numRef>
              <c:f>'Raport i përgjithsh.2014'!$B$587:$F$587</c:f>
              <c:numCache>
                <c:formatCode>General</c:formatCode>
                <c:ptCount val="5"/>
                <c:pt idx="0">
                  <c:v>242588</c:v>
                </c:pt>
                <c:pt idx="1">
                  <c:v>128224</c:v>
                </c:pt>
                <c:pt idx="2">
                  <c:v>175370</c:v>
                </c:pt>
                <c:pt idx="3">
                  <c:v>7120</c:v>
                </c:pt>
                <c:pt idx="4">
                  <c:v>553302</c:v>
                </c:pt>
              </c:numCache>
            </c:numRef>
          </c:val>
        </c:ser>
        <c:ser>
          <c:idx val="1"/>
          <c:order val="1"/>
          <c:tx>
            <c:strRef>
              <c:f>'Raport i përgjithsh.2014'!$A$588</c:f>
              <c:strCache>
                <c:ptCount val="1"/>
                <c:pt idx="0">
                  <c:v>2014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1.5015015015015029E-2"/>
                  <c:y val="-2.96887360910872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8018018018018028E-2"/>
                  <c:y val="-2.58215962441314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8018018018018028E-2"/>
                  <c:y val="-1.17370892018780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2522522522522542E-2"/>
                  <c:y val="-1.40845070422536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4.2042042042042087E-2"/>
                  <c:y val="-4.69483568075117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'Raport i përgjithsh.2014'!$B$586:$F$586</c:f>
              <c:strCache>
                <c:ptCount val="5"/>
                <c:pt idx="0">
                  <c:v>Vizitat mjekësore</c:v>
                </c:pt>
                <c:pt idx="1">
                  <c:v>Shërbimet tjera shëndetësor - intervenimet</c:v>
                </c:pt>
                <c:pt idx="2">
                  <c:v>Shërbimet laboratorike</c:v>
                </c:pt>
                <c:pt idx="3">
                  <c:v>Shërbimet radiologjike</c:v>
                </c:pt>
                <c:pt idx="4">
                  <c:v>Totali</c:v>
                </c:pt>
              </c:strCache>
            </c:strRef>
          </c:cat>
          <c:val>
            <c:numRef>
              <c:f>'Raport i përgjithsh.2014'!$B$588:$F$588</c:f>
              <c:numCache>
                <c:formatCode>General</c:formatCode>
                <c:ptCount val="5"/>
                <c:pt idx="0">
                  <c:v>266630</c:v>
                </c:pt>
                <c:pt idx="1">
                  <c:v>137097</c:v>
                </c:pt>
                <c:pt idx="2">
                  <c:v>203634</c:v>
                </c:pt>
                <c:pt idx="3">
                  <c:v>9943</c:v>
                </c:pt>
                <c:pt idx="4">
                  <c:v>617304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87392656"/>
        <c:axId val="87393216"/>
        <c:axId val="0"/>
      </c:bar3DChart>
      <c:catAx>
        <c:axId val="873926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 b="1" i="1"/>
            </a:pPr>
            <a:endParaRPr lang="en-US"/>
          </a:p>
        </c:txPr>
        <c:crossAx val="87393216"/>
        <c:crosses val="autoZero"/>
        <c:auto val="1"/>
        <c:lblAlgn val="ctr"/>
        <c:lblOffset val="100"/>
        <c:noMultiLvlLbl val="0"/>
      </c:catAx>
      <c:valAx>
        <c:axId val="8739321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87392656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'[raport i pergjithshem, 2015.xls]Raport i përgjithsh.2014'!$O$577</c:f>
              <c:strCache>
                <c:ptCount val="1"/>
                <c:pt idx="0">
                  <c:v>2015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C00000"/>
                        </a:solidFill>
                      </a:rPr>
                      <a:t>27%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5.7471264367816161E-3"/>
                  <c:y val="1.9097001612030159E-1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 smtClean="0"/>
                      <a:t>22%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 smtClean="0"/>
                      <a:t>22%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5.7471264367815562E-3"/>
                  <c:y val="-2.291666666666667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8.6206896551724727E-3"/>
                  <c:y val="1.250000000000000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1" u="none" strike="noStrike" kern="1200" baseline="0">
                        <a:solidFill>
                          <a:srgbClr val="92D05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600" dirty="0" smtClean="0">
                        <a:solidFill>
                          <a:srgbClr val="228024"/>
                        </a:solidFill>
                      </a:rPr>
                      <a:t>18%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1" u="none" strike="noStrike" kern="1200" baseline="0">
                      <a:solidFill>
                        <a:srgbClr val="92D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smtClean="0"/>
                      <a:t>18%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1.4367816091954023E-3"/>
                  <c:y val="1.041666666666666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dirty="0" smtClean="0"/>
                      <a:t>17%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dirty="0" smtClean="0"/>
                      <a:t>15%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 dirty="0" smtClean="0"/>
                      <a:t>14%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1.2931034482758621E-2"/>
                  <c:y val="-1.041666666666666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1" u="none" strike="noStrike" kern="1200" baseline="0">
                        <a:solidFill>
                          <a:srgbClr val="92D05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rgbClr val="228024"/>
                        </a:solidFill>
                      </a:rPr>
                      <a:t>13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1" u="none" strike="noStrike" kern="1200" baseline="0">
                      <a:solidFill>
                        <a:srgbClr val="92D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1.4367816091954023E-3"/>
                  <c:y val="-2.0833333333333376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1" u="none" strike="noStrike" kern="1200" baseline="0">
                        <a:solidFill>
                          <a:srgbClr val="92D05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600" dirty="0" smtClean="0">
                        <a:solidFill>
                          <a:srgbClr val="228024"/>
                        </a:solidFill>
                      </a:rPr>
                      <a:t>12%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1" u="none" strike="noStrike" kern="1200" baseline="0">
                      <a:solidFill>
                        <a:srgbClr val="92D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tx>
                <c:rich>
                  <a:bodyPr/>
                  <a:lstStyle/>
                  <a:p>
                    <a:r>
                      <a:rPr lang="en-US" dirty="0" smtClean="0"/>
                      <a:t>10%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lang="en-US" dirty="0" smtClean="0"/>
                      <a:t>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1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'[raport i pergjithshem, 2015.xls]Raport i përgjithsh.2014'!$N$578:$N$593</c:f>
              <c:strCache>
                <c:ptCount val="16"/>
                <c:pt idx="0">
                  <c:v>Fshatërat</c:v>
                </c:pt>
                <c:pt idx="1">
                  <c:v>QMF Hajvali</c:v>
                </c:pt>
                <c:pt idx="2">
                  <c:v>QMF -9</c:v>
                </c:pt>
                <c:pt idx="3">
                  <c:v>QMF Mat</c:v>
                </c:pt>
                <c:pt idx="4">
                  <c:v>QMF 1</c:v>
                </c:pt>
                <c:pt idx="5">
                  <c:v>QMF -7</c:v>
                </c:pt>
                <c:pt idx="6">
                  <c:v>QMF Besi </c:v>
                </c:pt>
                <c:pt idx="7">
                  <c:v>QMF 2</c:v>
                </c:pt>
                <c:pt idx="8">
                  <c:v>QMF 5</c:v>
                </c:pt>
                <c:pt idx="9">
                  <c:v>QMF 4</c:v>
                </c:pt>
                <c:pt idx="10">
                  <c:v>QMF 3</c:v>
                </c:pt>
                <c:pt idx="11">
                  <c:v>QMF -8</c:v>
                </c:pt>
                <c:pt idx="12">
                  <c:v>QMF -10</c:v>
                </c:pt>
                <c:pt idx="13">
                  <c:v>QMF Mati 1</c:v>
                </c:pt>
                <c:pt idx="14">
                  <c:v>QMF 6</c:v>
                </c:pt>
                <c:pt idx="15">
                  <c:v>QKMF</c:v>
                </c:pt>
              </c:strCache>
            </c:strRef>
          </c:cat>
          <c:val>
            <c:numRef>
              <c:f>'[raport i pergjithshem, 2015.xls]Raport i përgjithsh.2014'!$O$578:$O$593</c:f>
              <c:numCache>
                <c:formatCode>General</c:formatCode>
                <c:ptCount val="16"/>
                <c:pt idx="0">
                  <c:v>27</c:v>
                </c:pt>
                <c:pt idx="1">
                  <c:v>25</c:v>
                </c:pt>
                <c:pt idx="2">
                  <c:v>22</c:v>
                </c:pt>
                <c:pt idx="3">
                  <c:v>22</c:v>
                </c:pt>
                <c:pt idx="4">
                  <c:v>20</c:v>
                </c:pt>
                <c:pt idx="5">
                  <c:v>18</c:v>
                </c:pt>
                <c:pt idx="6">
                  <c:v>18</c:v>
                </c:pt>
                <c:pt idx="7">
                  <c:v>17</c:v>
                </c:pt>
                <c:pt idx="8">
                  <c:v>17</c:v>
                </c:pt>
                <c:pt idx="9">
                  <c:v>15</c:v>
                </c:pt>
                <c:pt idx="10">
                  <c:v>14</c:v>
                </c:pt>
                <c:pt idx="11">
                  <c:v>13</c:v>
                </c:pt>
                <c:pt idx="12">
                  <c:v>13</c:v>
                </c:pt>
                <c:pt idx="13">
                  <c:v>12</c:v>
                </c:pt>
                <c:pt idx="14">
                  <c:v>10</c:v>
                </c:pt>
                <c:pt idx="15">
                  <c:v>8</c:v>
                </c:pt>
              </c:numCache>
            </c:numRef>
          </c:val>
        </c:ser>
        <c:ser>
          <c:idx val="1"/>
          <c:order val="1"/>
          <c:tx>
            <c:strRef>
              <c:f>'[raport i pergjithshem, 2015.xls]Raport i përgjithsh.2014'!$P$577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7.1839080459770114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8.6206896551724223E-3"/>
                  <c:y val="1.041666666666666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0057471264367858E-2"/>
                  <c:y val="3.8194003224060239E-1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18%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7.1839080459770114E-3"/>
                  <c:y val="1.250000000000000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mtClean="0"/>
                      <a:t>19%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2931034482758568E-2"/>
                  <c:y val="-1.041666666666666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1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dirty="0" smtClean="0">
                        <a:solidFill>
                          <a:schemeClr val="tx1"/>
                        </a:solidFill>
                      </a:rPr>
                      <a:t>19%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1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1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dirty="0" smtClean="0"/>
                      <a:t>14%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1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dirty="0" smtClean="0"/>
                      <a:t>14%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dirty="0" smtClean="0"/>
                      <a:t>13%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 dirty="0" smtClean="0"/>
                      <a:t>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 dirty="0" smtClean="0"/>
                      <a:t>12%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1.7241379310344827E-2"/>
                  <c:y val="-6.250000000000007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lang="en-US" sz="1400" dirty="0" smtClean="0">
                        <a:solidFill>
                          <a:schemeClr val="tx1"/>
                        </a:solidFill>
                      </a:rPr>
                      <a:t>21%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tx>
                <c:rich>
                  <a:bodyPr/>
                  <a:lstStyle/>
                  <a:p>
                    <a:r>
                      <a:rPr lang="en-US" smtClean="0"/>
                      <a:t>9%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lang="en-US" smtClean="0"/>
                      <a:t>7%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'[raport i pergjithshem, 2015.xls]Raport i përgjithsh.2014'!$N$578:$N$593</c:f>
              <c:strCache>
                <c:ptCount val="16"/>
                <c:pt idx="0">
                  <c:v>Fshatërat</c:v>
                </c:pt>
                <c:pt idx="1">
                  <c:v>QMF Hajvali</c:v>
                </c:pt>
                <c:pt idx="2">
                  <c:v>QMF -9</c:v>
                </c:pt>
                <c:pt idx="3">
                  <c:v>QMF Mat</c:v>
                </c:pt>
                <c:pt idx="4">
                  <c:v>QMF 1</c:v>
                </c:pt>
                <c:pt idx="5">
                  <c:v>QMF -7</c:v>
                </c:pt>
                <c:pt idx="6">
                  <c:v>QMF Besi </c:v>
                </c:pt>
                <c:pt idx="7">
                  <c:v>QMF 2</c:v>
                </c:pt>
                <c:pt idx="8">
                  <c:v>QMF 5</c:v>
                </c:pt>
                <c:pt idx="9">
                  <c:v>QMF 4</c:v>
                </c:pt>
                <c:pt idx="10">
                  <c:v>QMF 3</c:v>
                </c:pt>
                <c:pt idx="11">
                  <c:v>QMF -8</c:v>
                </c:pt>
                <c:pt idx="12">
                  <c:v>QMF -10</c:v>
                </c:pt>
                <c:pt idx="13">
                  <c:v>QMF Mati 1</c:v>
                </c:pt>
                <c:pt idx="14">
                  <c:v>QMF 6</c:v>
                </c:pt>
                <c:pt idx="15">
                  <c:v>QKMF</c:v>
                </c:pt>
              </c:strCache>
            </c:strRef>
          </c:cat>
          <c:val>
            <c:numRef>
              <c:f>'[raport i pergjithshem, 2015.xls]Raport i përgjithsh.2014'!$P$578:$P$593</c:f>
              <c:numCache>
                <c:formatCode>General</c:formatCode>
                <c:ptCount val="16"/>
                <c:pt idx="0">
                  <c:v>21</c:v>
                </c:pt>
                <c:pt idx="1">
                  <c:v>24</c:v>
                </c:pt>
                <c:pt idx="2">
                  <c:v>18</c:v>
                </c:pt>
                <c:pt idx="3">
                  <c:v>20</c:v>
                </c:pt>
                <c:pt idx="4">
                  <c:v>19</c:v>
                </c:pt>
                <c:pt idx="5">
                  <c:v>19</c:v>
                </c:pt>
                <c:pt idx="6">
                  <c:v>14</c:v>
                </c:pt>
                <c:pt idx="7">
                  <c:v>14</c:v>
                </c:pt>
                <c:pt idx="8">
                  <c:v>15</c:v>
                </c:pt>
                <c:pt idx="9">
                  <c:v>13</c:v>
                </c:pt>
                <c:pt idx="10">
                  <c:v>9</c:v>
                </c:pt>
                <c:pt idx="11">
                  <c:v>12</c:v>
                </c:pt>
                <c:pt idx="12">
                  <c:v>13</c:v>
                </c:pt>
                <c:pt idx="13">
                  <c:v>21</c:v>
                </c:pt>
                <c:pt idx="14">
                  <c:v>9</c:v>
                </c:pt>
                <c:pt idx="15">
                  <c:v>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8547984"/>
        <c:axId val="108548544"/>
      </c:barChart>
      <c:catAx>
        <c:axId val="108547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548544"/>
        <c:crosses val="autoZero"/>
        <c:auto val="1"/>
        <c:lblAlgn val="ctr"/>
        <c:lblOffset val="100"/>
        <c:noMultiLvlLbl val="0"/>
      </c:catAx>
      <c:valAx>
        <c:axId val="1085485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108547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1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654965004374455E-2"/>
          <c:y val="0"/>
          <c:w val="0.98134503499562553"/>
          <c:h val="0.819322607822170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228024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'Raport i përgjithsh.2014'!$K$577:$K$592</c:f>
              <c:strCache>
                <c:ptCount val="16"/>
                <c:pt idx="0">
                  <c:v>QKMF</c:v>
                </c:pt>
                <c:pt idx="1">
                  <c:v>QMF -10</c:v>
                </c:pt>
                <c:pt idx="2">
                  <c:v>Fshatërat</c:v>
                </c:pt>
                <c:pt idx="3">
                  <c:v>QMF Mati 1</c:v>
                </c:pt>
                <c:pt idx="4">
                  <c:v>QMF 5</c:v>
                </c:pt>
                <c:pt idx="5">
                  <c:v>QMF 4</c:v>
                </c:pt>
                <c:pt idx="6">
                  <c:v>QMF Besi </c:v>
                </c:pt>
                <c:pt idx="7">
                  <c:v>QMF -7</c:v>
                </c:pt>
                <c:pt idx="8">
                  <c:v>QMF 2</c:v>
                </c:pt>
                <c:pt idx="9">
                  <c:v>QMF -9</c:v>
                </c:pt>
                <c:pt idx="10">
                  <c:v>QMF Mat</c:v>
                </c:pt>
                <c:pt idx="11">
                  <c:v>QMF 3</c:v>
                </c:pt>
                <c:pt idx="12">
                  <c:v>QMF 6</c:v>
                </c:pt>
                <c:pt idx="13">
                  <c:v>QMF Hajvali</c:v>
                </c:pt>
                <c:pt idx="14">
                  <c:v>QMF -8</c:v>
                </c:pt>
                <c:pt idx="15">
                  <c:v>QMF 1</c:v>
                </c:pt>
              </c:strCache>
            </c:strRef>
          </c:cat>
          <c:val>
            <c:numRef>
              <c:f>'Raport i përgjithsh.2014'!$L$577:$L$592</c:f>
              <c:numCache>
                <c:formatCode>General</c:formatCode>
                <c:ptCount val="16"/>
                <c:pt idx="0">
                  <c:v>2531</c:v>
                </c:pt>
                <c:pt idx="1">
                  <c:v>357</c:v>
                </c:pt>
                <c:pt idx="2">
                  <c:v>351</c:v>
                </c:pt>
                <c:pt idx="3">
                  <c:v>225</c:v>
                </c:pt>
                <c:pt idx="4">
                  <c:v>180</c:v>
                </c:pt>
                <c:pt idx="5">
                  <c:v>104</c:v>
                </c:pt>
                <c:pt idx="6">
                  <c:v>95</c:v>
                </c:pt>
                <c:pt idx="7">
                  <c:v>77</c:v>
                </c:pt>
                <c:pt idx="8">
                  <c:v>61</c:v>
                </c:pt>
                <c:pt idx="9">
                  <c:v>30</c:v>
                </c:pt>
                <c:pt idx="10">
                  <c:v>29</c:v>
                </c:pt>
                <c:pt idx="11">
                  <c:v>27</c:v>
                </c:pt>
                <c:pt idx="12">
                  <c:v>26</c:v>
                </c:pt>
                <c:pt idx="13">
                  <c:v>12</c:v>
                </c:pt>
                <c:pt idx="14">
                  <c:v>1</c:v>
                </c:pt>
                <c:pt idx="15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8550784"/>
        <c:axId val="108551344"/>
      </c:barChart>
      <c:catAx>
        <c:axId val="108550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551344"/>
        <c:crosses val="autoZero"/>
        <c:auto val="1"/>
        <c:lblAlgn val="ctr"/>
        <c:lblOffset val="100"/>
        <c:noMultiLvlLbl val="0"/>
      </c:catAx>
      <c:valAx>
        <c:axId val="1085513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108550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277777777777781E-2"/>
          <c:y val="6.1237309658788951E-2"/>
          <c:w val="0.96944444444444478"/>
          <c:h val="0.81764643155641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'totali i laboratorit'!$E$644</c:f>
              <c:strCache>
                <c:ptCount val="1"/>
                <c:pt idx="0">
                  <c:v>2015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74860                                       </a:t>
                    </a:r>
                    <a:r>
                      <a:rPr lang="en-US" dirty="0">
                        <a:solidFill>
                          <a:srgbClr val="228024"/>
                        </a:solidFill>
                      </a:rPr>
                      <a:t>(+29%)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25646                                             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(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0)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 smtClean="0"/>
                      <a:t>14242                                          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(-4%)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8.3333333333333159E-3"/>
                  <c:y val="4.3475752939277556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13927                                          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(-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1%)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 smtClean="0"/>
                      <a:t>12516                                     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(-22%)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 smtClean="0"/>
                      <a:t>9575                                                   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(-29%)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9.7222222222222727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6232                                              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(-40%)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dirty="0" smtClean="0"/>
                      <a:t>5564                                             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(-18)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dirty="0" smtClean="0"/>
                      <a:t>4094                                             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(-34)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dirty="0" smtClean="0"/>
                      <a:t>2305                                                     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(-16%)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 dirty="0" smtClean="0"/>
                      <a:t>2211                                                 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(-42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 dirty="0" smtClean="0"/>
                      <a:t>1924                                               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(-69%)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 dirty="0" smtClean="0"/>
                      <a:t>1472                                               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(-32%)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lang="en-US" dirty="0" smtClean="0"/>
                      <a:t>802                                                 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(-78%)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1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'totali i laboratorit'!$D$645:$D$658</c:f>
              <c:strCache>
                <c:ptCount val="14"/>
                <c:pt idx="0">
                  <c:v>QKMF</c:v>
                </c:pt>
                <c:pt idx="1">
                  <c:v>QMF 5</c:v>
                </c:pt>
                <c:pt idx="2">
                  <c:v>QMF 6</c:v>
                </c:pt>
                <c:pt idx="3">
                  <c:v>QMF 1</c:v>
                </c:pt>
                <c:pt idx="4">
                  <c:v>QMF 3</c:v>
                </c:pt>
                <c:pt idx="5">
                  <c:v>QMF 4</c:v>
                </c:pt>
                <c:pt idx="6">
                  <c:v>QMF 2</c:v>
                </c:pt>
                <c:pt idx="7">
                  <c:v>QMF Besi</c:v>
                </c:pt>
                <c:pt idx="8">
                  <c:v>QMF Hajvali</c:v>
                </c:pt>
                <c:pt idx="9">
                  <c:v>QMF MAT</c:v>
                </c:pt>
                <c:pt idx="10">
                  <c:v>QMF 8</c:v>
                </c:pt>
                <c:pt idx="11">
                  <c:v>QMF 9</c:v>
                </c:pt>
                <c:pt idx="12">
                  <c:v>QMF 7</c:v>
                </c:pt>
                <c:pt idx="13">
                  <c:v>QMF MAT 1</c:v>
                </c:pt>
              </c:strCache>
            </c:strRef>
          </c:cat>
          <c:val>
            <c:numRef>
              <c:f>'totali i laboratorit'!$E$645:$E$658</c:f>
              <c:numCache>
                <c:formatCode>General</c:formatCode>
                <c:ptCount val="14"/>
                <c:pt idx="0">
                  <c:v>90805</c:v>
                </c:pt>
                <c:pt idx="1">
                  <c:v>25646</c:v>
                </c:pt>
                <c:pt idx="2">
                  <c:v>14242</c:v>
                </c:pt>
                <c:pt idx="3">
                  <c:v>13927</c:v>
                </c:pt>
                <c:pt idx="4">
                  <c:v>12516</c:v>
                </c:pt>
                <c:pt idx="5">
                  <c:v>9575</c:v>
                </c:pt>
                <c:pt idx="6">
                  <c:v>6232</c:v>
                </c:pt>
                <c:pt idx="7">
                  <c:v>5564</c:v>
                </c:pt>
                <c:pt idx="8">
                  <c:v>4094</c:v>
                </c:pt>
                <c:pt idx="9">
                  <c:v>2305</c:v>
                </c:pt>
                <c:pt idx="10">
                  <c:v>2211</c:v>
                </c:pt>
                <c:pt idx="11">
                  <c:v>1924</c:v>
                </c:pt>
                <c:pt idx="12">
                  <c:v>1472</c:v>
                </c:pt>
                <c:pt idx="13">
                  <c:v>805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8553584"/>
        <c:axId val="108554144"/>
      </c:barChart>
      <c:catAx>
        <c:axId val="108553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554144"/>
        <c:crosses val="autoZero"/>
        <c:auto val="1"/>
        <c:lblAlgn val="ctr"/>
        <c:lblOffset val="100"/>
        <c:noMultiLvlLbl val="0"/>
      </c:catAx>
      <c:valAx>
        <c:axId val="1085541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108553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1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CA8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31%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29%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 smtClean="0"/>
                      <a:t>27%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 smtClean="0"/>
                      <a:t>26%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 smtClean="0"/>
                      <a:t>25%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 smtClean="0"/>
                      <a:t>21%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 smtClean="0"/>
                      <a:t>20%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dirty="0" smtClean="0"/>
                      <a:t>19%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dirty="0" smtClean="0"/>
                      <a:t>18%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dirty="0" smtClean="0"/>
                      <a:t>13%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 dirty="0" smtClean="0"/>
                      <a:t>10%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 dirty="0" smtClean="0"/>
                      <a:t>9%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 dirty="0" smtClean="0"/>
                      <a:t>5%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lang="en-US" dirty="0" smtClean="0"/>
                      <a:t>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'totali i laboratorit'!$B$645:$B$658</c:f>
              <c:strCache>
                <c:ptCount val="14"/>
                <c:pt idx="0">
                  <c:v>QMF 4</c:v>
                </c:pt>
                <c:pt idx="1">
                  <c:v>QMF 7</c:v>
                </c:pt>
                <c:pt idx="2">
                  <c:v>QMF 1</c:v>
                </c:pt>
                <c:pt idx="3">
                  <c:v>QMF 3</c:v>
                </c:pt>
                <c:pt idx="4">
                  <c:v>QMF Hajvali</c:v>
                </c:pt>
                <c:pt idx="5">
                  <c:v>QMF MAT</c:v>
                </c:pt>
                <c:pt idx="6">
                  <c:v>QMF 2</c:v>
                </c:pt>
                <c:pt idx="7">
                  <c:v>QMF 8</c:v>
                </c:pt>
                <c:pt idx="8">
                  <c:v>QKMF</c:v>
                </c:pt>
                <c:pt idx="9">
                  <c:v>QMF MAT 1</c:v>
                </c:pt>
                <c:pt idx="10">
                  <c:v>QMF 6</c:v>
                </c:pt>
                <c:pt idx="11">
                  <c:v>QMF Besi</c:v>
                </c:pt>
                <c:pt idx="12">
                  <c:v>QMF 9</c:v>
                </c:pt>
                <c:pt idx="13">
                  <c:v>QMF 5</c:v>
                </c:pt>
              </c:strCache>
            </c:strRef>
          </c:cat>
          <c:val>
            <c:numRef>
              <c:f>'totali i laboratorit'!$C$645:$C$658</c:f>
              <c:numCache>
                <c:formatCode>0</c:formatCode>
                <c:ptCount val="14"/>
                <c:pt idx="0">
                  <c:v>30.924281984334186</c:v>
                </c:pt>
                <c:pt idx="1">
                  <c:v>29</c:v>
                </c:pt>
                <c:pt idx="2">
                  <c:v>27.435915846916064</c:v>
                </c:pt>
                <c:pt idx="3">
                  <c:v>26.070629594119509</c:v>
                </c:pt>
                <c:pt idx="4">
                  <c:v>25</c:v>
                </c:pt>
                <c:pt idx="5">
                  <c:v>21</c:v>
                </c:pt>
                <c:pt idx="6">
                  <c:v>20.282413350449268</c:v>
                </c:pt>
                <c:pt idx="7">
                  <c:v>19</c:v>
                </c:pt>
                <c:pt idx="8">
                  <c:v>17.641099058421887</c:v>
                </c:pt>
                <c:pt idx="9">
                  <c:v>13</c:v>
                </c:pt>
                <c:pt idx="10">
                  <c:v>10</c:v>
                </c:pt>
                <c:pt idx="11">
                  <c:v>9</c:v>
                </c:pt>
                <c:pt idx="12">
                  <c:v>5</c:v>
                </c:pt>
                <c:pt idx="13">
                  <c:v>4.0240193402479836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8556384"/>
        <c:axId val="108556944"/>
      </c:barChart>
      <c:catAx>
        <c:axId val="108556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556944"/>
        <c:crosses val="autoZero"/>
        <c:auto val="1"/>
        <c:lblAlgn val="ctr"/>
        <c:lblOffset val="100"/>
        <c:noMultiLvlLbl val="0"/>
      </c:catAx>
      <c:valAx>
        <c:axId val="108556944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one"/>
        <c:crossAx val="108556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accent1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3.333333333333334E-2"/>
                  <c:y val="-6.944444444444443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222735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5.2777777777777792E-2"/>
                  <c:y val="-6.481481481481496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32817     16.6%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200" b="1" i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'Lab. Ptologjik'!$M$539:$M$540</c:f>
              <c:strCache>
                <c:ptCount val="2"/>
                <c:pt idx="0">
                  <c:v>Analiz laboratorike</c:v>
                </c:pt>
                <c:pt idx="1">
                  <c:v>vlerat patologjike</c:v>
                </c:pt>
              </c:strCache>
            </c:strRef>
          </c:cat>
          <c:val>
            <c:numRef>
              <c:f>'Lab. Ptologjik'!$N$539:$N$540</c:f>
              <c:numCache>
                <c:formatCode>General</c:formatCode>
                <c:ptCount val="2"/>
                <c:pt idx="0">
                  <c:v>343598</c:v>
                </c:pt>
                <c:pt idx="1">
                  <c:v>74364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08559184"/>
        <c:axId val="108559744"/>
        <c:axId val="0"/>
      </c:bar3DChart>
      <c:catAx>
        <c:axId val="1085591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800" b="1" i="1"/>
            </a:pPr>
            <a:endParaRPr lang="en-US"/>
          </a:p>
        </c:txPr>
        <c:crossAx val="108559744"/>
        <c:crosses val="autoZero"/>
        <c:auto val="1"/>
        <c:lblAlgn val="ctr"/>
        <c:lblOffset val="100"/>
        <c:noMultiLvlLbl val="0"/>
      </c:catAx>
      <c:valAx>
        <c:axId val="10855974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085591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M.Familjare!$AI$327:$AI$332</c:f>
              <c:strCache>
                <c:ptCount val="6"/>
                <c:pt idx="0">
                  <c:v>Totali</c:v>
                </c:pt>
                <c:pt idx="1">
                  <c:v>Mjekësi Familiare</c:v>
                </c:pt>
                <c:pt idx="2">
                  <c:v>Shërbim Konsultativ</c:v>
                </c:pt>
                <c:pt idx="3">
                  <c:v>Stomatologji</c:v>
                </c:pt>
                <c:pt idx="4">
                  <c:v>Radiologji</c:v>
                </c:pt>
                <c:pt idx="5">
                  <c:v>laboratorium</c:v>
                </c:pt>
              </c:strCache>
            </c:strRef>
          </c:cat>
          <c:val>
            <c:numRef>
              <c:f>M.Familjare!$AJ$327:$AJ$332</c:f>
              <c:numCache>
                <c:formatCode>General</c:formatCode>
                <c:ptCount val="6"/>
              </c:numCache>
            </c:numRef>
          </c:val>
        </c:ser>
        <c:ser>
          <c:idx val="1"/>
          <c:order val="1"/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b="1" i="1" dirty="0" smtClean="0"/>
                      <a:t>3676</a:t>
                    </a:r>
                    <a:endParaRPr lang="en-US" b="1" i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2056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1022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205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mtClean="0"/>
                      <a:t>98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 smtClean="0"/>
                      <a:t>295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 i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M.Familjare!$AI$327:$AI$332</c:f>
              <c:strCache>
                <c:ptCount val="6"/>
                <c:pt idx="0">
                  <c:v>Totali</c:v>
                </c:pt>
                <c:pt idx="1">
                  <c:v>Mjekësi Familiare</c:v>
                </c:pt>
                <c:pt idx="2">
                  <c:v>Shërbim Konsultativ</c:v>
                </c:pt>
                <c:pt idx="3">
                  <c:v>Stomatologji</c:v>
                </c:pt>
                <c:pt idx="4">
                  <c:v>Radiologji</c:v>
                </c:pt>
                <c:pt idx="5">
                  <c:v>laboratorium</c:v>
                </c:pt>
              </c:strCache>
            </c:strRef>
          </c:cat>
          <c:val>
            <c:numRef>
              <c:f>M.Familjare!$AK$327:$AK$332</c:f>
              <c:numCache>
                <c:formatCode>General</c:formatCode>
                <c:ptCount val="6"/>
                <c:pt idx="0">
                  <c:v>4102</c:v>
                </c:pt>
                <c:pt idx="1">
                  <c:v>2347</c:v>
                </c:pt>
                <c:pt idx="2">
                  <c:v>965</c:v>
                </c:pt>
                <c:pt idx="3">
                  <c:v>299</c:v>
                </c:pt>
                <c:pt idx="4">
                  <c:v>136</c:v>
                </c:pt>
                <c:pt idx="5">
                  <c:v>355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08562544"/>
        <c:axId val="152950384"/>
        <c:axId val="0"/>
      </c:bar3DChart>
      <c:catAx>
        <c:axId val="1085625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800" b="1" i="1"/>
            </a:pPr>
            <a:endParaRPr lang="en-US"/>
          </a:p>
        </c:txPr>
        <c:crossAx val="152950384"/>
        <c:crosses val="autoZero"/>
        <c:auto val="1"/>
        <c:lblAlgn val="ctr"/>
        <c:lblOffset val="100"/>
        <c:noMultiLvlLbl val="0"/>
      </c:catAx>
      <c:valAx>
        <c:axId val="15295038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085625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CA8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2"/>
              <c:layout>
                <c:manualLayout>
                  <c:x val="-1.9877675840978638E-2"/>
                  <c:y val="-1.36986301369863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'[raport i pergjithshem, 2015.xls]Raport i përgjithsh.2014'!$AK$533:$AK$551</c:f>
              <c:strCache>
                <c:ptCount val="19"/>
                <c:pt idx="0">
                  <c:v>QKMF</c:v>
                </c:pt>
                <c:pt idx="1">
                  <c:v>QMF 5</c:v>
                </c:pt>
                <c:pt idx="2">
                  <c:v>QMF 6</c:v>
                </c:pt>
                <c:pt idx="3">
                  <c:v>Laboratoriumi</c:v>
                </c:pt>
                <c:pt idx="4">
                  <c:v>QMF 4</c:v>
                </c:pt>
                <c:pt idx="5">
                  <c:v>Stomatologji</c:v>
                </c:pt>
                <c:pt idx="6">
                  <c:v>QMF 1</c:v>
                </c:pt>
                <c:pt idx="7">
                  <c:v>QMF 2</c:v>
                </c:pt>
                <c:pt idx="8">
                  <c:v>QMF 3</c:v>
                </c:pt>
                <c:pt idx="9">
                  <c:v>QMF Hajvali</c:v>
                </c:pt>
                <c:pt idx="10">
                  <c:v>QMF -10</c:v>
                </c:pt>
                <c:pt idx="11">
                  <c:v>Radiologji</c:v>
                </c:pt>
                <c:pt idx="12">
                  <c:v>Fshatërat</c:v>
                </c:pt>
                <c:pt idx="13">
                  <c:v>QMF -7</c:v>
                </c:pt>
                <c:pt idx="14">
                  <c:v>QMF Besi </c:v>
                </c:pt>
                <c:pt idx="15">
                  <c:v>QMF -9</c:v>
                </c:pt>
                <c:pt idx="16">
                  <c:v>QMF Mati 1</c:v>
                </c:pt>
                <c:pt idx="17">
                  <c:v>QMF Mat</c:v>
                </c:pt>
                <c:pt idx="18">
                  <c:v>QMF -8</c:v>
                </c:pt>
              </c:strCache>
            </c:strRef>
          </c:cat>
          <c:val>
            <c:numRef>
              <c:f>'[raport i pergjithshem, 2015.xls]Raport i përgjithsh.2014'!$AL$533:$AL$551</c:f>
              <c:numCache>
                <c:formatCode>General</c:formatCode>
                <c:ptCount val="19"/>
                <c:pt idx="0">
                  <c:v>864</c:v>
                </c:pt>
                <c:pt idx="1">
                  <c:v>539</c:v>
                </c:pt>
                <c:pt idx="2">
                  <c:v>313</c:v>
                </c:pt>
                <c:pt idx="3">
                  <c:v>295</c:v>
                </c:pt>
                <c:pt idx="4">
                  <c:v>282</c:v>
                </c:pt>
                <c:pt idx="5">
                  <c:v>205</c:v>
                </c:pt>
                <c:pt idx="6">
                  <c:v>159</c:v>
                </c:pt>
                <c:pt idx="7">
                  <c:v>146</c:v>
                </c:pt>
                <c:pt idx="8">
                  <c:v>108</c:v>
                </c:pt>
                <c:pt idx="9">
                  <c:v>103</c:v>
                </c:pt>
                <c:pt idx="10">
                  <c:v>102</c:v>
                </c:pt>
                <c:pt idx="11">
                  <c:v>98</c:v>
                </c:pt>
                <c:pt idx="12">
                  <c:v>88</c:v>
                </c:pt>
                <c:pt idx="13">
                  <c:v>71</c:v>
                </c:pt>
                <c:pt idx="14">
                  <c:v>69</c:v>
                </c:pt>
                <c:pt idx="15">
                  <c:v>63</c:v>
                </c:pt>
                <c:pt idx="16">
                  <c:v>59</c:v>
                </c:pt>
                <c:pt idx="17">
                  <c:v>58</c:v>
                </c:pt>
                <c:pt idx="18">
                  <c:v>54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52952624"/>
        <c:axId val="152953184"/>
      </c:barChart>
      <c:catAx>
        <c:axId val="152952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953184"/>
        <c:crosses val="autoZero"/>
        <c:auto val="1"/>
        <c:lblAlgn val="ctr"/>
        <c:lblOffset val="100"/>
        <c:noMultiLvlLbl val="0"/>
      </c:catAx>
      <c:valAx>
        <c:axId val="1529531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152952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Laboratoriumi!$AE$8:$AE$23</c:f>
              <c:strCache>
                <c:ptCount val="16"/>
                <c:pt idx="0">
                  <c:v>QMF -Mati 1</c:v>
                </c:pt>
                <c:pt idx="1">
                  <c:v>QMF9</c:v>
                </c:pt>
                <c:pt idx="2">
                  <c:v>QMF8</c:v>
                </c:pt>
                <c:pt idx="3">
                  <c:v>QMG</c:v>
                </c:pt>
                <c:pt idx="4">
                  <c:v>QMF- Mat</c:v>
                </c:pt>
                <c:pt idx="5">
                  <c:v>QMF-7</c:v>
                </c:pt>
                <c:pt idx="6">
                  <c:v>QMF-Besi</c:v>
                </c:pt>
                <c:pt idx="7">
                  <c:v>QMF- Hajvali</c:v>
                </c:pt>
                <c:pt idx="8">
                  <c:v>DAT</c:v>
                </c:pt>
                <c:pt idx="9">
                  <c:v>QMF-2</c:v>
                </c:pt>
                <c:pt idx="10">
                  <c:v>QMF-3</c:v>
                </c:pt>
                <c:pt idx="11">
                  <c:v>QMF-1</c:v>
                </c:pt>
                <c:pt idx="12">
                  <c:v>QMF-4</c:v>
                </c:pt>
                <c:pt idx="13">
                  <c:v>QMF-6</c:v>
                </c:pt>
                <c:pt idx="14">
                  <c:v>QMF-5</c:v>
                </c:pt>
                <c:pt idx="15">
                  <c:v>QKMF</c:v>
                </c:pt>
              </c:strCache>
            </c:strRef>
          </c:cat>
          <c:val>
            <c:numRef>
              <c:f>Laboratoriumi!$AF$8:$AF$23</c:f>
              <c:numCache>
                <c:formatCode>0</c:formatCode>
                <c:ptCount val="16"/>
                <c:pt idx="0">
                  <c:v>4.0757575757575761</c:v>
                </c:pt>
                <c:pt idx="1">
                  <c:v>4.7727272727272725</c:v>
                </c:pt>
                <c:pt idx="2">
                  <c:v>5.0757575757575761</c:v>
                </c:pt>
                <c:pt idx="3">
                  <c:v>5.6060606060606064</c:v>
                </c:pt>
                <c:pt idx="4">
                  <c:v>5.6969696969696972</c:v>
                </c:pt>
                <c:pt idx="5">
                  <c:v>7.8484848484848406</c:v>
                </c:pt>
                <c:pt idx="6">
                  <c:v>9.3787878787878984</c:v>
                </c:pt>
                <c:pt idx="7">
                  <c:v>10.121212121212096</c:v>
                </c:pt>
                <c:pt idx="8">
                  <c:v>11.515151515151516</c:v>
                </c:pt>
                <c:pt idx="9">
                  <c:v>12.39393939393941</c:v>
                </c:pt>
                <c:pt idx="10">
                  <c:v>19.878787878787826</c:v>
                </c:pt>
                <c:pt idx="11">
                  <c:v>21.01515151515153</c:v>
                </c:pt>
                <c:pt idx="12">
                  <c:v>21.060606060606062</c:v>
                </c:pt>
                <c:pt idx="13">
                  <c:v>24.90909090909091</c:v>
                </c:pt>
                <c:pt idx="14">
                  <c:v>47.242424242424299</c:v>
                </c:pt>
                <c:pt idx="15">
                  <c:v>84.318181818181586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52955424"/>
        <c:axId val="152955984"/>
      </c:barChart>
      <c:catAx>
        <c:axId val="152955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1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955984"/>
        <c:crosses val="autoZero"/>
        <c:auto val="1"/>
        <c:lblAlgn val="ctr"/>
        <c:lblOffset val="100"/>
        <c:noMultiLvlLbl val="0"/>
      </c:catAx>
      <c:valAx>
        <c:axId val="152955984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one"/>
        <c:crossAx val="152955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1.5873015873015879E-2"/>
                  <c:y val="-6.613756613756613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6984126984126992E-2"/>
                  <c:y val="-7.40740740740740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0634920634920652E-2"/>
                  <c:y val="-8.465608465608476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4.7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 i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M.Familjare!$AI$334:$AI$336</c:f>
              <c:strCache>
                <c:ptCount val="3"/>
                <c:pt idx="0">
                  <c:v>Pacijent për Mjek Familjar </c:v>
                </c:pt>
                <c:pt idx="1">
                  <c:v>Pacijent për Specialis</c:v>
                </c:pt>
                <c:pt idx="2">
                  <c:v>Pacijent për stomatolog</c:v>
                </c:pt>
              </c:strCache>
            </c:strRef>
          </c:cat>
          <c:val>
            <c:numRef>
              <c:f>M.Familjare!$AJ$334:$AJ$336</c:f>
              <c:numCache>
                <c:formatCode>General</c:formatCode>
                <c:ptCount val="3"/>
                <c:pt idx="0">
                  <c:v>16</c:v>
                </c:pt>
                <c:pt idx="1">
                  <c:v>19</c:v>
                </c:pt>
                <c:pt idx="2">
                  <c:v>6.5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52958224"/>
        <c:axId val="152958784"/>
        <c:axId val="0"/>
      </c:bar3DChart>
      <c:catAx>
        <c:axId val="1529582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 b="1" i="1"/>
            </a:pPr>
            <a:endParaRPr lang="en-US"/>
          </a:p>
        </c:txPr>
        <c:crossAx val="152958784"/>
        <c:crosses val="autoZero"/>
        <c:auto val="1"/>
        <c:lblAlgn val="ctr"/>
        <c:lblOffset val="100"/>
        <c:noMultiLvlLbl val="0"/>
      </c:catAx>
      <c:valAx>
        <c:axId val="15295878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529582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606655100315879E-2"/>
          <c:y val="0"/>
          <c:w val="0.9668566217358423"/>
          <c:h val="0.819452594110666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FFC0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'Raport i përgjithsh.2014'!$AH$532:$AH$547</c:f>
              <c:strCache>
                <c:ptCount val="16"/>
                <c:pt idx="0">
                  <c:v>QMF 5</c:v>
                </c:pt>
                <c:pt idx="1">
                  <c:v>QKMF</c:v>
                </c:pt>
                <c:pt idx="2">
                  <c:v>QMF 6</c:v>
                </c:pt>
                <c:pt idx="3">
                  <c:v>QMF 4</c:v>
                </c:pt>
                <c:pt idx="4">
                  <c:v>QMF 2</c:v>
                </c:pt>
                <c:pt idx="5">
                  <c:v>QMF Hajvali</c:v>
                </c:pt>
                <c:pt idx="6">
                  <c:v>QMF -10</c:v>
                </c:pt>
                <c:pt idx="7">
                  <c:v>QMF 1</c:v>
                </c:pt>
                <c:pt idx="8">
                  <c:v>QMF 3</c:v>
                </c:pt>
                <c:pt idx="9">
                  <c:v>Fshatërat</c:v>
                </c:pt>
                <c:pt idx="10">
                  <c:v>QMF -7</c:v>
                </c:pt>
                <c:pt idx="11">
                  <c:v>QMF Besi </c:v>
                </c:pt>
                <c:pt idx="12">
                  <c:v>QMF -9</c:v>
                </c:pt>
                <c:pt idx="13">
                  <c:v>QMF Mati 1</c:v>
                </c:pt>
                <c:pt idx="14">
                  <c:v>QMF -8</c:v>
                </c:pt>
                <c:pt idx="15">
                  <c:v>QMF Mat</c:v>
                </c:pt>
              </c:strCache>
            </c:strRef>
          </c:cat>
          <c:val>
            <c:numRef>
              <c:f>'Raport i përgjithsh.2014'!$AI$532:$AI$547</c:f>
              <c:numCache>
                <c:formatCode>General</c:formatCode>
                <c:ptCount val="16"/>
                <c:pt idx="0">
                  <c:v>382</c:v>
                </c:pt>
                <c:pt idx="1">
                  <c:v>224</c:v>
                </c:pt>
                <c:pt idx="2">
                  <c:v>213</c:v>
                </c:pt>
                <c:pt idx="3">
                  <c:v>194</c:v>
                </c:pt>
                <c:pt idx="4">
                  <c:v>140</c:v>
                </c:pt>
                <c:pt idx="5">
                  <c:v>103</c:v>
                </c:pt>
                <c:pt idx="6">
                  <c:v>102</c:v>
                </c:pt>
                <c:pt idx="7">
                  <c:v>101</c:v>
                </c:pt>
                <c:pt idx="8">
                  <c:v>97</c:v>
                </c:pt>
                <c:pt idx="9">
                  <c:v>88</c:v>
                </c:pt>
                <c:pt idx="10">
                  <c:v>71</c:v>
                </c:pt>
                <c:pt idx="11">
                  <c:v>69</c:v>
                </c:pt>
                <c:pt idx="12">
                  <c:v>63</c:v>
                </c:pt>
                <c:pt idx="13">
                  <c:v>59</c:v>
                </c:pt>
                <c:pt idx="14">
                  <c:v>54</c:v>
                </c:pt>
                <c:pt idx="15">
                  <c:v>45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52961024"/>
        <c:axId val="152961584"/>
      </c:barChart>
      <c:dateAx>
        <c:axId val="152961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1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961584"/>
        <c:crosses val="autoZero"/>
        <c:auto val="0"/>
        <c:lblOffset val="100"/>
        <c:baseTimeUnit val="days"/>
      </c:dateAx>
      <c:valAx>
        <c:axId val="1529615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152961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b="1" dirty="0" smtClean="0"/>
                      <a:t>5</a:t>
                    </a:r>
                    <a:r>
                      <a:rPr lang="en-US" dirty="0" smtClean="0"/>
                      <a:t>7029                                       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(-8%)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7.7160493827160611E-3"/>
                  <c:y val="-4.3859649122807423E-3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3</a:t>
                    </a:r>
                    <a:r>
                      <a:rPr lang="en-US" dirty="0" smtClean="0"/>
                      <a:t>5576                                         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(-7%)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5430883639545076E-4"/>
                  <c:y val="-2.1932414698162749E-4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2</a:t>
                    </a:r>
                    <a:r>
                      <a:rPr lang="en-US" dirty="0" smtClean="0"/>
                      <a:t>0646                                     </a:t>
                    </a:r>
                    <a:r>
                      <a:rPr lang="en-US" dirty="0" smtClean="0">
                        <a:solidFill>
                          <a:srgbClr val="228024"/>
                        </a:solidFill>
                      </a:rPr>
                      <a:t>(+3%)</a:t>
                    </a:r>
                    <a:endParaRPr lang="en-US" dirty="0">
                      <a:solidFill>
                        <a:srgbClr val="228024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5431977252843658E-3"/>
                  <c:y val="1.0745570866141741E-2"/>
                </c:manualLayout>
              </c:layout>
              <c:tx>
                <c:rich>
                  <a:bodyPr/>
                  <a:lstStyle/>
                  <a:p>
                    <a:r>
                      <a:rPr lang="en-US" b="1" baseline="0" dirty="0" smtClean="0"/>
                      <a:t> </a:t>
                    </a:r>
                    <a:r>
                      <a:rPr lang="en-US" baseline="0" dirty="0" smtClean="0"/>
                      <a:t>    </a:t>
                    </a:r>
                    <a:r>
                      <a:rPr lang="en-US" dirty="0" smtClean="0"/>
                      <a:t>19464                               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(-11%)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1111111111111122E-2"/>
                  <c:y val="-2.1932414698162749E-4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1</a:t>
                    </a:r>
                    <a:r>
                      <a:rPr lang="en-US" dirty="0" smtClean="0"/>
                      <a:t>8626                                       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(-5%)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b="1" smtClean="0"/>
                      <a:t>1</a:t>
                    </a:r>
                    <a:r>
                      <a:rPr lang="en-US" smtClean="0"/>
                      <a:t>3517                                              </a:t>
                    </a:r>
                    <a:r>
                      <a:rPr lang="en-US" smtClean="0">
                        <a:solidFill>
                          <a:srgbClr val="FF0000"/>
                        </a:solidFill>
                      </a:rPr>
                      <a:t>(-30%)</a:t>
                    </a:r>
                    <a:endParaRPr lang="en-US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b="1" dirty="0" smtClean="0">
                        <a:solidFill>
                          <a:schemeClr val="tx1"/>
                        </a:solidFill>
                      </a:rPr>
                      <a:t>1</a:t>
                    </a:r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0485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                                             (-16%)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7.7160493827160108E-3"/>
                  <c:y val="-1.3157894736842203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9</a:t>
                    </a:r>
                    <a:r>
                      <a:rPr lang="en-US" dirty="0" smtClean="0"/>
                      <a:t>652                                               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(-14%)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1.5432098765432694E-3"/>
                  <c:y val="-1.7543859649123038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7</a:t>
                    </a:r>
                    <a:r>
                      <a:rPr lang="en-US" dirty="0" smtClean="0"/>
                      <a:t>148                                         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(-14%)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8.3333333333333367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6</a:t>
                    </a:r>
                    <a:r>
                      <a:rPr lang="en-US" dirty="0" smtClean="0"/>
                      <a:t>774                                         </a:t>
                    </a:r>
                    <a:r>
                      <a:rPr lang="en-US" dirty="0" smtClean="0">
                        <a:solidFill>
                          <a:srgbClr val="228024"/>
                        </a:solidFill>
                      </a:rPr>
                      <a:t>(+1%)</a:t>
                    </a:r>
                    <a:endParaRPr lang="en-US" dirty="0">
                      <a:solidFill>
                        <a:srgbClr val="228024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 b="1" dirty="0" smtClean="0"/>
                      <a:t>6</a:t>
                    </a:r>
                    <a:r>
                      <a:rPr lang="en-US" dirty="0" smtClean="0"/>
                      <a:t>746                                     </a:t>
                    </a:r>
                    <a:r>
                      <a:rPr lang="en-US" dirty="0" smtClean="0">
                        <a:solidFill>
                          <a:srgbClr val="228024"/>
                        </a:solidFill>
                      </a:rPr>
                      <a:t>(+28%)</a:t>
                    </a:r>
                    <a:endParaRPr lang="en-US" dirty="0">
                      <a:solidFill>
                        <a:srgbClr val="228024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 b="1" dirty="0" smtClean="0"/>
                      <a:t>6</a:t>
                    </a:r>
                    <a:r>
                      <a:rPr lang="en-US" dirty="0" smtClean="0"/>
                      <a:t>443                                        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(-27%)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 b="1" dirty="0" smtClean="0"/>
                      <a:t>5</a:t>
                    </a:r>
                    <a:r>
                      <a:rPr lang="en-US" dirty="0" smtClean="0"/>
                      <a:t>832                                               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(-3%)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lang="en-US" b="1" dirty="0" smtClean="0"/>
                      <a:t>4</a:t>
                    </a:r>
                    <a:r>
                      <a:rPr lang="en-US" dirty="0" smtClean="0"/>
                      <a:t>683                                             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(-10%)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tx>
                <c:rich>
                  <a:bodyPr/>
                  <a:lstStyle/>
                  <a:p>
                    <a:r>
                      <a:rPr lang="en-US" b="1" smtClean="0"/>
                      <a:t>4</a:t>
                    </a:r>
                    <a:r>
                      <a:rPr lang="en-US" smtClean="0"/>
                      <a:t>5559                                      </a:t>
                    </a:r>
                    <a:r>
                      <a:rPr lang="en-US" smtClean="0">
                        <a:solidFill>
                          <a:srgbClr val="228024"/>
                        </a:solidFill>
                      </a:rPr>
                      <a:t>(+4%</a:t>
                    </a:r>
                    <a:r>
                      <a:rPr lang="en-US" smtClean="0"/>
                      <a:t>)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lang="en-US" b="1" smtClean="0"/>
                      <a:t>4</a:t>
                    </a:r>
                    <a:r>
                      <a:rPr lang="en-US" smtClean="0"/>
                      <a:t>145                                              </a:t>
                    </a:r>
                    <a:r>
                      <a:rPr lang="en-US" smtClean="0">
                        <a:solidFill>
                          <a:srgbClr val="FF0000"/>
                        </a:solidFill>
                      </a:rPr>
                      <a:t>(-17%)</a:t>
                    </a:r>
                    <a:endParaRPr lang="en-US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tx>
                <c:rich>
                  <a:bodyPr/>
                  <a:lstStyle/>
                  <a:p>
                    <a:r>
                      <a:rPr lang="en-US" b="1" dirty="0" smtClean="0"/>
                      <a:t>3</a:t>
                    </a:r>
                    <a:r>
                      <a:rPr lang="en-US" dirty="0" smtClean="0"/>
                      <a:t>895                                       </a:t>
                    </a:r>
                    <a:r>
                      <a:rPr lang="en-US" dirty="0" smtClean="0">
                        <a:solidFill>
                          <a:srgbClr val="228024"/>
                        </a:solidFill>
                      </a:rPr>
                      <a:t>(+20%)</a:t>
                    </a:r>
                    <a:endParaRPr lang="en-US" dirty="0">
                      <a:solidFill>
                        <a:srgbClr val="228024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7"/>
              <c:tx>
                <c:rich>
                  <a:bodyPr/>
                  <a:lstStyle/>
                  <a:p>
                    <a:r>
                      <a:rPr lang="en-US" b="1" dirty="0" smtClean="0"/>
                      <a:t>3</a:t>
                    </a:r>
                    <a:r>
                      <a:rPr lang="en-US" dirty="0" smtClean="0"/>
                      <a:t>839                                        </a:t>
                    </a:r>
                    <a:r>
                      <a:rPr lang="en-US" dirty="0" smtClean="0">
                        <a:solidFill>
                          <a:srgbClr val="228024"/>
                        </a:solidFill>
                      </a:rPr>
                      <a:t>(+6%)</a:t>
                    </a:r>
                    <a:endParaRPr lang="en-US" dirty="0">
                      <a:solidFill>
                        <a:srgbClr val="228024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tx>
                <c:rich>
                  <a:bodyPr/>
                  <a:lstStyle/>
                  <a:p>
                    <a:r>
                      <a:rPr lang="en-US" b="1" dirty="0" smtClean="0"/>
                      <a:t>3</a:t>
                    </a:r>
                    <a:r>
                      <a:rPr lang="en-US" dirty="0" smtClean="0"/>
                      <a:t>533                                         </a:t>
                    </a:r>
                    <a:r>
                      <a:rPr lang="en-US" dirty="0" smtClean="0">
                        <a:solidFill>
                          <a:srgbClr val="228024"/>
                        </a:solidFill>
                      </a:rPr>
                      <a:t>(+6%)</a:t>
                    </a:r>
                    <a:endParaRPr lang="en-US" dirty="0">
                      <a:solidFill>
                        <a:srgbClr val="228024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'[raport i pergjithshem, 2015.xls]Raport i përgjithsh.2014'!$AH$533:$AH$551</c:f>
              <c:strCache>
                <c:ptCount val="19"/>
                <c:pt idx="0">
                  <c:v>QKMF</c:v>
                </c:pt>
                <c:pt idx="1">
                  <c:v>QMF 5</c:v>
                </c:pt>
                <c:pt idx="2">
                  <c:v>QMF 6</c:v>
                </c:pt>
                <c:pt idx="3">
                  <c:v>Laboratoriumi</c:v>
                </c:pt>
                <c:pt idx="4">
                  <c:v>QMF 4</c:v>
                </c:pt>
                <c:pt idx="5">
                  <c:v>Stomatologji</c:v>
                </c:pt>
                <c:pt idx="6">
                  <c:v>QMF 1</c:v>
                </c:pt>
                <c:pt idx="7">
                  <c:v>QMF 2</c:v>
                </c:pt>
                <c:pt idx="8">
                  <c:v>QMF 3</c:v>
                </c:pt>
                <c:pt idx="9">
                  <c:v>QMF Hajvali</c:v>
                </c:pt>
                <c:pt idx="10">
                  <c:v>QMF -10</c:v>
                </c:pt>
                <c:pt idx="11">
                  <c:v>Radiologji</c:v>
                </c:pt>
                <c:pt idx="12">
                  <c:v>Fshatërat</c:v>
                </c:pt>
                <c:pt idx="13">
                  <c:v>QMF -7</c:v>
                </c:pt>
                <c:pt idx="14">
                  <c:v>QMF Besi </c:v>
                </c:pt>
                <c:pt idx="15">
                  <c:v>QMF -9</c:v>
                </c:pt>
                <c:pt idx="16">
                  <c:v>QMF Mati 1</c:v>
                </c:pt>
                <c:pt idx="17">
                  <c:v>QMF Mat</c:v>
                </c:pt>
                <c:pt idx="18">
                  <c:v>QMF -8</c:v>
                </c:pt>
              </c:strCache>
            </c:strRef>
          </c:cat>
          <c:val>
            <c:numRef>
              <c:f>'[raport i pergjithshem, 2015.xls]Raport i përgjithsh.2014'!$AI$533:$AI$551</c:f>
              <c:numCache>
                <c:formatCode>General</c:formatCode>
                <c:ptCount val="19"/>
                <c:pt idx="0" formatCode="0">
                  <c:v>57029</c:v>
                </c:pt>
                <c:pt idx="1">
                  <c:v>35576</c:v>
                </c:pt>
                <c:pt idx="2">
                  <c:v>20646</c:v>
                </c:pt>
                <c:pt idx="3">
                  <c:v>19464</c:v>
                </c:pt>
                <c:pt idx="4">
                  <c:v>18626</c:v>
                </c:pt>
                <c:pt idx="5">
                  <c:v>13517</c:v>
                </c:pt>
                <c:pt idx="6">
                  <c:v>10485</c:v>
                </c:pt>
                <c:pt idx="7">
                  <c:v>9652</c:v>
                </c:pt>
                <c:pt idx="8">
                  <c:v>7148</c:v>
                </c:pt>
                <c:pt idx="9">
                  <c:v>6774</c:v>
                </c:pt>
                <c:pt idx="10">
                  <c:v>6746</c:v>
                </c:pt>
                <c:pt idx="11">
                  <c:v>6443</c:v>
                </c:pt>
                <c:pt idx="12">
                  <c:v>5832</c:v>
                </c:pt>
                <c:pt idx="13">
                  <c:v>4683</c:v>
                </c:pt>
                <c:pt idx="14">
                  <c:v>4555</c:v>
                </c:pt>
                <c:pt idx="15">
                  <c:v>4145</c:v>
                </c:pt>
                <c:pt idx="16">
                  <c:v>3895</c:v>
                </c:pt>
                <c:pt idx="17">
                  <c:v>3839</c:v>
                </c:pt>
                <c:pt idx="18">
                  <c:v>3533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87395456"/>
        <c:axId val="87396016"/>
        <c:axId val="0"/>
      </c:bar3DChart>
      <c:catAx>
        <c:axId val="87395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396016"/>
        <c:crosses val="autoZero"/>
        <c:auto val="1"/>
        <c:lblAlgn val="ctr"/>
        <c:lblOffset val="100"/>
        <c:noMultiLvlLbl val="0"/>
      </c:catAx>
      <c:valAx>
        <c:axId val="87396016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one"/>
        <c:crossAx val="87395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0232675771370821E-3"/>
          <c:y val="5.0925925925925923E-2"/>
          <c:w val="0.97572078907435511"/>
          <c:h val="0.55827974628171484"/>
        </c:manualLayout>
      </c:layout>
      <c:bar3D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Sheet1!$B$4:$B$19</c:f>
              <c:strCache>
                <c:ptCount val="16"/>
                <c:pt idx="0">
                  <c:v>QMF 2</c:v>
                </c:pt>
                <c:pt idx="1">
                  <c:v>QMF 1</c:v>
                </c:pt>
                <c:pt idx="2">
                  <c:v>QMF 5</c:v>
                </c:pt>
                <c:pt idx="3">
                  <c:v>QMF 4</c:v>
                </c:pt>
                <c:pt idx="4">
                  <c:v>QMF 6</c:v>
                </c:pt>
                <c:pt idx="5">
                  <c:v>QMF 10</c:v>
                </c:pt>
                <c:pt idx="6">
                  <c:v>QKMF MF</c:v>
                </c:pt>
                <c:pt idx="7">
                  <c:v>QMF 3</c:v>
                </c:pt>
                <c:pt idx="8">
                  <c:v>QMF 7</c:v>
                </c:pt>
                <c:pt idx="9">
                  <c:v>QMF 9</c:v>
                </c:pt>
                <c:pt idx="10">
                  <c:v>QMF Hajvali</c:v>
                </c:pt>
                <c:pt idx="11">
                  <c:v>QMF Mat 1</c:v>
                </c:pt>
                <c:pt idx="12">
                  <c:v>QMF Besi</c:v>
                </c:pt>
                <c:pt idx="13">
                  <c:v>QMF Mat</c:v>
                </c:pt>
                <c:pt idx="14">
                  <c:v>QMF 8</c:v>
                </c:pt>
                <c:pt idx="15">
                  <c:v>Fshatrat</c:v>
                </c:pt>
              </c:strCache>
            </c:strRef>
          </c:cat>
          <c:val>
            <c:numRef>
              <c:f>Sheet1!$C$4:$C$19</c:f>
              <c:numCache>
                <c:formatCode>General</c:formatCode>
                <c:ptCount val="16"/>
                <c:pt idx="0">
                  <c:v>24</c:v>
                </c:pt>
                <c:pt idx="1">
                  <c:v>20</c:v>
                </c:pt>
                <c:pt idx="2">
                  <c:v>20</c:v>
                </c:pt>
                <c:pt idx="3">
                  <c:v>19</c:v>
                </c:pt>
                <c:pt idx="4">
                  <c:v>19</c:v>
                </c:pt>
                <c:pt idx="5">
                  <c:v>17</c:v>
                </c:pt>
                <c:pt idx="6">
                  <c:v>16</c:v>
                </c:pt>
                <c:pt idx="7">
                  <c:v>16</c:v>
                </c:pt>
                <c:pt idx="8">
                  <c:v>14</c:v>
                </c:pt>
                <c:pt idx="9">
                  <c:v>13</c:v>
                </c:pt>
                <c:pt idx="10">
                  <c:v>13</c:v>
                </c:pt>
                <c:pt idx="11">
                  <c:v>12</c:v>
                </c:pt>
                <c:pt idx="12">
                  <c:v>11.5</c:v>
                </c:pt>
                <c:pt idx="13">
                  <c:v>11.5</c:v>
                </c:pt>
                <c:pt idx="14">
                  <c:v>11</c:v>
                </c:pt>
                <c:pt idx="15">
                  <c:v>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52963824"/>
        <c:axId val="152964384"/>
        <c:axId val="0"/>
      </c:bar3DChart>
      <c:catAx>
        <c:axId val="1529638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152964384"/>
        <c:crosses val="autoZero"/>
        <c:auto val="1"/>
        <c:lblAlgn val="ctr"/>
        <c:lblOffset val="100"/>
        <c:noMultiLvlLbl val="0"/>
      </c:catAx>
      <c:valAx>
        <c:axId val="15296438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529638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1.4005602240896361E-3"/>
                  <c:y val="-6.578947368421052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3625                    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(-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37%)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4808                     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(-6%)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 smtClean="0"/>
                      <a:t>4442                      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(-1%)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 smtClean="0"/>
                      <a:t>2933                             </a:t>
                    </a:r>
                    <a:r>
                      <a:rPr lang="en-US" dirty="0" smtClean="0">
                        <a:solidFill>
                          <a:srgbClr val="1A601C"/>
                        </a:solidFill>
                      </a:rPr>
                      <a:t>( </a:t>
                    </a:r>
                    <a:r>
                      <a:rPr lang="en-US" dirty="0">
                        <a:solidFill>
                          <a:srgbClr val="1A601C"/>
                        </a:solidFill>
                      </a:rPr>
                      <a:t>+3%)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 smtClean="0"/>
                      <a:t>1474                         </a:t>
                    </a:r>
                    <a:r>
                      <a:rPr lang="en-US" dirty="0">
                        <a:solidFill>
                          <a:srgbClr val="1A601C"/>
                        </a:solidFill>
                      </a:rPr>
                      <a:t>(+9%)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'[QKMF 2015.xls]M.F.'!$AK$732:$AK$736</c:f>
              <c:strCache>
                <c:ptCount val="5"/>
                <c:pt idx="0">
                  <c:v>QKMF</c:v>
                </c:pt>
                <c:pt idx="1">
                  <c:v>QMF 5</c:v>
                </c:pt>
                <c:pt idx="2">
                  <c:v>QMF 4</c:v>
                </c:pt>
                <c:pt idx="3">
                  <c:v>QMF 6</c:v>
                </c:pt>
                <c:pt idx="4">
                  <c:v>Sherbimi Shtepiak</c:v>
                </c:pt>
              </c:strCache>
            </c:strRef>
          </c:cat>
          <c:val>
            <c:numRef>
              <c:f>'[QKMF 2015.xls]M.F.'!$AL$732:$AL$736</c:f>
              <c:numCache>
                <c:formatCode>General</c:formatCode>
                <c:ptCount val="5"/>
                <c:pt idx="0">
                  <c:v>3625</c:v>
                </c:pt>
                <c:pt idx="1">
                  <c:v>4808</c:v>
                </c:pt>
                <c:pt idx="2">
                  <c:v>4442</c:v>
                </c:pt>
                <c:pt idx="3">
                  <c:v>2933</c:v>
                </c:pt>
                <c:pt idx="4">
                  <c:v>1474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53658192"/>
        <c:axId val="153658752"/>
      </c:barChart>
      <c:catAx>
        <c:axId val="153658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658752"/>
        <c:crosses val="autoZero"/>
        <c:auto val="1"/>
        <c:lblAlgn val="ctr"/>
        <c:lblOffset val="100"/>
        <c:noMultiLvlLbl val="0"/>
      </c:catAx>
      <c:valAx>
        <c:axId val="15365875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153658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2400" smtClean="0"/>
                      <a:t>5</a:t>
                    </a:r>
                    <a:r>
                      <a:rPr lang="en-US" smtClean="0"/>
                      <a:t>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2400" smtClean="0"/>
                      <a:t>4</a:t>
                    </a:r>
                    <a:r>
                      <a:rPr lang="en-US" smtClean="0"/>
                      <a:t>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2400" smtClean="0"/>
                      <a:t>4</a:t>
                    </a:r>
                    <a:r>
                      <a:rPr lang="en-US" smtClean="0"/>
                      <a:t>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3888888888889941E-3"/>
                  <c:y val="-4.1856441889381129E-17"/>
                </c:manualLayout>
              </c:layout>
              <c:tx>
                <c:rich>
                  <a:bodyPr/>
                  <a:lstStyle/>
                  <a:p>
                    <a:r>
                      <a:rPr lang="en-US" sz="2400" dirty="0" smtClean="0"/>
                      <a:t>3</a:t>
                    </a:r>
                    <a:r>
                      <a:rPr lang="en-US" dirty="0" smtClean="0"/>
                      <a:t>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mtClean="0"/>
                      <a:t>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'[QKMF 2015.xls]M.F.'!$AK$738:$AK$742</c:f>
              <c:strCache>
                <c:ptCount val="5"/>
                <c:pt idx="0">
                  <c:v>QMF 5</c:v>
                </c:pt>
                <c:pt idx="1">
                  <c:v>QMF 4</c:v>
                </c:pt>
                <c:pt idx="2">
                  <c:v>QKMF</c:v>
                </c:pt>
                <c:pt idx="3">
                  <c:v>QMF 6</c:v>
                </c:pt>
                <c:pt idx="4">
                  <c:v>Sherbimi Shtepiak</c:v>
                </c:pt>
              </c:strCache>
            </c:strRef>
          </c:cat>
          <c:val>
            <c:numRef>
              <c:f>'[QKMF 2015.xls]M.F.'!$AL$738:$AL$742</c:f>
              <c:numCache>
                <c:formatCode>General</c:formatCode>
                <c:ptCount val="5"/>
                <c:pt idx="0">
                  <c:v>73</c:v>
                </c:pt>
                <c:pt idx="1">
                  <c:v>67</c:v>
                </c:pt>
                <c:pt idx="2">
                  <c:v>55</c:v>
                </c:pt>
                <c:pt idx="3">
                  <c:v>44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53660992"/>
        <c:axId val="153661552"/>
      </c:barChart>
      <c:catAx>
        <c:axId val="153660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661552"/>
        <c:crosses val="autoZero"/>
        <c:auto val="1"/>
        <c:lblAlgn val="ctr"/>
        <c:lblOffset val="100"/>
        <c:noMultiLvlLbl val="0"/>
      </c:catAx>
      <c:valAx>
        <c:axId val="15366155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153660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bg2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1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'[Raport i radiologjise«.2015.xls]Totali'!$Y$7:$Y$11</c:f>
              <c:strCache>
                <c:ptCount val="5"/>
                <c:pt idx="0">
                  <c:v>RTG.DAT.</c:v>
                </c:pt>
                <c:pt idx="1">
                  <c:v>QKMF- Radiologji</c:v>
                </c:pt>
                <c:pt idx="2">
                  <c:v>QMF-5  Radiologji</c:v>
                </c:pt>
                <c:pt idx="3">
                  <c:v>RTG Stomatologji</c:v>
                </c:pt>
                <c:pt idx="4">
                  <c:v>QMF-4 Radiologji</c:v>
                </c:pt>
              </c:strCache>
            </c:strRef>
          </c:cat>
          <c:val>
            <c:numRef>
              <c:f>'[Raport i radiologjise«.2015.xls]Totali'!$Z$7:$Z$11</c:f>
              <c:numCache>
                <c:formatCode>0</c:formatCode>
                <c:ptCount val="5"/>
                <c:pt idx="0">
                  <c:v>30.893939393939363</c:v>
                </c:pt>
                <c:pt idx="1">
                  <c:v>22.696969696969692</c:v>
                </c:pt>
                <c:pt idx="2">
                  <c:v>21.984848484848495</c:v>
                </c:pt>
                <c:pt idx="3">
                  <c:v>21.484848484848495</c:v>
                </c:pt>
                <c:pt idx="4">
                  <c:v>11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53663792"/>
        <c:axId val="153664352"/>
        <c:axId val="0"/>
      </c:bar3DChart>
      <c:catAx>
        <c:axId val="153663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1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664352"/>
        <c:crosses val="autoZero"/>
        <c:auto val="1"/>
        <c:lblAlgn val="ctr"/>
        <c:lblOffset val="100"/>
        <c:noMultiLvlLbl val="0"/>
      </c:catAx>
      <c:valAx>
        <c:axId val="153664352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one"/>
        <c:crossAx val="153663792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4745762711864649E-3"/>
          <c:y val="0"/>
          <c:w val="0.96892655367231662"/>
          <c:h val="0.92566022809023152"/>
        </c:manualLayout>
      </c:layout>
      <c:bar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53666032"/>
        <c:axId val="153666592"/>
      </c:barChart>
      <c:catAx>
        <c:axId val="153666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666592"/>
        <c:crosses val="autoZero"/>
        <c:auto val="1"/>
        <c:lblAlgn val="ctr"/>
        <c:lblOffset val="100"/>
        <c:noMultiLvlLbl val="0"/>
      </c:catAx>
      <c:valAx>
        <c:axId val="153666592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one"/>
        <c:crossAx val="153666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0.96944444444444511"/>
          <c:h val="0.92500374953130859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'Raport i përgjithsh.2014'!$K$616:$K$622</c:f>
              <c:strCache>
                <c:ptCount val="7"/>
                <c:pt idx="0">
                  <c:v>QKMF</c:v>
                </c:pt>
                <c:pt idx="1">
                  <c:v>QMF 5</c:v>
                </c:pt>
                <c:pt idx="2">
                  <c:v>QMF 6</c:v>
                </c:pt>
                <c:pt idx="3">
                  <c:v>QMF 4</c:v>
                </c:pt>
                <c:pt idx="4">
                  <c:v>QMF 1</c:v>
                </c:pt>
                <c:pt idx="5">
                  <c:v>QMF 3</c:v>
                </c:pt>
                <c:pt idx="6">
                  <c:v>QMF MAT </c:v>
                </c:pt>
              </c:strCache>
            </c:strRef>
          </c:cat>
          <c:val>
            <c:numRef>
              <c:f>'Raport i përgjithsh.2014'!$L$616:$L$622</c:f>
              <c:numCache>
                <c:formatCode>General</c:formatCode>
                <c:ptCount val="7"/>
                <c:pt idx="0">
                  <c:v>183</c:v>
                </c:pt>
                <c:pt idx="1">
                  <c:v>101</c:v>
                </c:pt>
                <c:pt idx="2">
                  <c:v>88</c:v>
                </c:pt>
                <c:pt idx="3">
                  <c:v>77</c:v>
                </c:pt>
                <c:pt idx="4">
                  <c:v>58</c:v>
                </c:pt>
                <c:pt idx="5">
                  <c:v>18</c:v>
                </c:pt>
                <c:pt idx="6">
                  <c:v>13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53668832"/>
        <c:axId val="153669392"/>
      </c:barChart>
      <c:catAx>
        <c:axId val="153668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669392"/>
        <c:crosses val="autoZero"/>
        <c:auto val="1"/>
        <c:lblAlgn val="ctr"/>
        <c:lblOffset val="100"/>
        <c:noMultiLvlLbl val="0"/>
      </c:catAx>
      <c:valAx>
        <c:axId val="1536693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153668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7C8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'Raport i përgjithsh.2014'!$K$625:$K$631</c:f>
              <c:strCache>
                <c:ptCount val="7"/>
                <c:pt idx="0">
                  <c:v>QMF 4</c:v>
                </c:pt>
                <c:pt idx="1">
                  <c:v>QKMF</c:v>
                </c:pt>
                <c:pt idx="2">
                  <c:v>QMF 6</c:v>
                </c:pt>
                <c:pt idx="3">
                  <c:v>QMF 1</c:v>
                </c:pt>
                <c:pt idx="4">
                  <c:v>QMF 5</c:v>
                </c:pt>
                <c:pt idx="5">
                  <c:v>QMF MAT </c:v>
                </c:pt>
                <c:pt idx="6">
                  <c:v>QMF 3</c:v>
                </c:pt>
              </c:strCache>
            </c:strRef>
          </c:cat>
          <c:val>
            <c:numRef>
              <c:f>'Raport i përgjithsh.2014'!$L$625:$L$631</c:f>
              <c:numCache>
                <c:formatCode>General</c:formatCode>
                <c:ptCount val="7"/>
                <c:pt idx="0">
                  <c:v>39</c:v>
                </c:pt>
                <c:pt idx="1">
                  <c:v>31</c:v>
                </c:pt>
                <c:pt idx="2">
                  <c:v>29</c:v>
                </c:pt>
                <c:pt idx="3">
                  <c:v>29</c:v>
                </c:pt>
                <c:pt idx="4">
                  <c:v>25</c:v>
                </c:pt>
                <c:pt idx="5">
                  <c:v>13</c:v>
                </c:pt>
                <c:pt idx="6">
                  <c:v>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53671632"/>
        <c:axId val="153672192"/>
      </c:barChart>
      <c:catAx>
        <c:axId val="153671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672192"/>
        <c:crosses val="autoZero"/>
        <c:auto val="1"/>
        <c:lblAlgn val="ctr"/>
        <c:lblOffset val="100"/>
        <c:noMultiLvlLbl val="0"/>
      </c:catAx>
      <c:valAx>
        <c:axId val="1536721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153671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4.2372881355932299E-3"/>
                  <c:y val="-1.440329218106994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1299435028248589E-2"/>
                  <c:y val="-4.115226337448557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5536723163841804E-2"/>
                  <c:y val="-2.88065843621399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7.0621468926553715E-3"/>
                  <c:y val="-3.90946502057613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QMG!$AJ$211:$AJ$214</c:f>
              <c:strCache>
                <c:ptCount val="4"/>
                <c:pt idx="0">
                  <c:v>QMG</c:v>
                </c:pt>
                <c:pt idx="1">
                  <c:v>QMF 5</c:v>
                </c:pt>
                <c:pt idx="2">
                  <c:v>QMF 2</c:v>
                </c:pt>
                <c:pt idx="3">
                  <c:v>QMF 6</c:v>
                </c:pt>
              </c:strCache>
            </c:strRef>
          </c:cat>
          <c:val>
            <c:numRef>
              <c:f>QMG!$AK$211:$AK$214</c:f>
              <c:numCache>
                <c:formatCode>General</c:formatCode>
                <c:ptCount val="4"/>
                <c:pt idx="0">
                  <c:v>64</c:v>
                </c:pt>
                <c:pt idx="1">
                  <c:v>28</c:v>
                </c:pt>
                <c:pt idx="2">
                  <c:v>6</c:v>
                </c:pt>
                <c:pt idx="3">
                  <c:v>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54533792"/>
        <c:axId val="154534352"/>
        <c:axId val="0"/>
      </c:bar3DChart>
      <c:catAx>
        <c:axId val="154533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1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534352"/>
        <c:crosses val="autoZero"/>
        <c:auto val="1"/>
        <c:lblAlgn val="ctr"/>
        <c:lblOffset val="100"/>
        <c:noMultiLvlLbl val="0"/>
      </c:catAx>
      <c:valAx>
        <c:axId val="15453435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154533792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99FFCC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2400" dirty="0" smtClean="0"/>
                      <a:t>1</a:t>
                    </a:r>
                    <a:r>
                      <a:rPr lang="en-US" dirty="0" smtClean="0"/>
                      <a:t>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2400" dirty="0" smtClean="0"/>
                      <a:t>1</a:t>
                    </a:r>
                    <a:r>
                      <a:rPr lang="en-US" dirty="0" smtClean="0"/>
                      <a:t>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QMG!$AJ$211:$AJ$214</c:f>
              <c:strCache>
                <c:ptCount val="4"/>
                <c:pt idx="0">
                  <c:v>QMG</c:v>
                </c:pt>
                <c:pt idx="1">
                  <c:v>QMF 5</c:v>
                </c:pt>
                <c:pt idx="2">
                  <c:v>QMF 2</c:v>
                </c:pt>
                <c:pt idx="3">
                  <c:v>QMF 6</c:v>
                </c:pt>
              </c:strCache>
            </c:strRef>
          </c:cat>
          <c:val>
            <c:numRef>
              <c:f>QMG!$AK$211:$AK$214</c:f>
              <c:numCache>
                <c:formatCode>General</c:formatCode>
                <c:ptCount val="4"/>
                <c:pt idx="0">
                  <c:v>64</c:v>
                </c:pt>
                <c:pt idx="1">
                  <c:v>28</c:v>
                </c:pt>
                <c:pt idx="2">
                  <c:v>6</c:v>
                </c:pt>
                <c:pt idx="3">
                  <c:v>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54536592"/>
        <c:axId val="154537152"/>
        <c:axId val="0"/>
      </c:bar3DChart>
      <c:catAx>
        <c:axId val="154536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1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537152"/>
        <c:crosses val="autoZero"/>
        <c:auto val="1"/>
        <c:lblAlgn val="ctr"/>
        <c:lblOffset val="100"/>
        <c:noMultiLvlLbl val="0"/>
      </c:catAx>
      <c:valAx>
        <c:axId val="15453715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154536592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FFC0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25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14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Spec.!$AJ$396:$AJ$400</c:f>
              <c:strCache>
                <c:ptCount val="5"/>
                <c:pt idx="0">
                  <c:v>QMF 5</c:v>
                </c:pt>
                <c:pt idx="1">
                  <c:v>QKMF</c:v>
                </c:pt>
                <c:pt idx="2">
                  <c:v>QMF 4</c:v>
                </c:pt>
                <c:pt idx="3">
                  <c:v>QMF 6</c:v>
                </c:pt>
                <c:pt idx="4">
                  <c:v>QMF 3</c:v>
                </c:pt>
              </c:strCache>
            </c:strRef>
          </c:cat>
          <c:val>
            <c:numRef>
              <c:f>Spec.!$AK$396:$AK$400</c:f>
              <c:numCache>
                <c:formatCode>General</c:formatCode>
                <c:ptCount val="5"/>
                <c:pt idx="0">
                  <c:v>23</c:v>
                </c:pt>
                <c:pt idx="1">
                  <c:v>14</c:v>
                </c:pt>
                <c:pt idx="2">
                  <c:v>11</c:v>
                </c:pt>
                <c:pt idx="3">
                  <c:v>8</c:v>
                </c:pt>
                <c:pt idx="4">
                  <c:v>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54539392"/>
        <c:axId val="154539952"/>
        <c:axId val="0"/>
      </c:bar3DChart>
      <c:catAx>
        <c:axId val="154539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1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539952"/>
        <c:crosses val="autoZero"/>
        <c:auto val="1"/>
        <c:lblAlgn val="ctr"/>
        <c:lblOffset val="100"/>
        <c:noMultiLvlLbl val="0"/>
      </c:catAx>
      <c:valAx>
        <c:axId val="15453995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154539392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 i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Sheet1!$B$25:$B$38</c:f>
              <c:strCache>
                <c:ptCount val="14"/>
                <c:pt idx="0">
                  <c:v>Bardhosh</c:v>
                </c:pt>
                <c:pt idx="1">
                  <c:v>Barileve</c:v>
                </c:pt>
                <c:pt idx="2">
                  <c:v>Mramuer</c:v>
                </c:pt>
                <c:pt idx="3">
                  <c:v>Shkabaj</c:v>
                </c:pt>
                <c:pt idx="4">
                  <c:v>Llukar</c:v>
                </c:pt>
                <c:pt idx="5">
                  <c:v>Kishnicë</c:v>
                </c:pt>
                <c:pt idx="6">
                  <c:v>Keqekoll</c:v>
                </c:pt>
                <c:pt idx="7">
                  <c:v>Rimanisht</c:v>
                </c:pt>
                <c:pt idx="8">
                  <c:v>Slivove</c:v>
                </c:pt>
                <c:pt idx="9">
                  <c:v>Sharban</c:v>
                </c:pt>
                <c:pt idx="10">
                  <c:v>Koliq</c:v>
                </c:pt>
                <c:pt idx="11">
                  <c:v>Bullaj</c:v>
                </c:pt>
                <c:pt idx="12">
                  <c:v>Dabisheve</c:v>
                </c:pt>
                <c:pt idx="13">
                  <c:v>Viti</c:v>
                </c:pt>
              </c:strCache>
            </c:strRef>
          </c:cat>
          <c:val>
            <c:numRef>
              <c:f>Sheet1!$C$25:$C$38</c:f>
              <c:numCache>
                <c:formatCode>0</c:formatCode>
                <c:ptCount val="14"/>
                <c:pt idx="0">
                  <c:v>2593</c:v>
                </c:pt>
                <c:pt idx="1">
                  <c:v>806</c:v>
                </c:pt>
                <c:pt idx="2">
                  <c:v>570</c:v>
                </c:pt>
                <c:pt idx="3">
                  <c:v>513</c:v>
                </c:pt>
                <c:pt idx="4">
                  <c:v>439</c:v>
                </c:pt>
                <c:pt idx="5">
                  <c:v>201</c:v>
                </c:pt>
                <c:pt idx="6">
                  <c:v>180</c:v>
                </c:pt>
                <c:pt idx="7">
                  <c:v>146</c:v>
                </c:pt>
                <c:pt idx="8">
                  <c:v>137</c:v>
                </c:pt>
                <c:pt idx="9">
                  <c:v>130</c:v>
                </c:pt>
                <c:pt idx="10">
                  <c:v>56</c:v>
                </c:pt>
                <c:pt idx="11">
                  <c:v>24</c:v>
                </c:pt>
                <c:pt idx="12">
                  <c:v>19</c:v>
                </c:pt>
                <c:pt idx="13">
                  <c:v>18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87398256"/>
        <c:axId val="87398816"/>
        <c:axId val="0"/>
      </c:bar3DChart>
      <c:catAx>
        <c:axId val="873982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87398816"/>
        <c:crosses val="autoZero"/>
        <c:auto val="1"/>
        <c:lblAlgn val="ctr"/>
        <c:lblOffset val="100"/>
        <c:noMultiLvlLbl val="0"/>
      </c:catAx>
      <c:valAx>
        <c:axId val="87398816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one"/>
        <c:crossAx val="873982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'Raport i përgjithsh.2014'!$T$635</c:f>
              <c:strCache>
                <c:ptCount val="1"/>
              </c:strCache>
            </c:strRef>
          </c:tx>
          <c:spPr>
            <a:solidFill>
              <a:srgbClr val="FFCC9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'Raport i përgjithsh.2014'!$S$636:$S$640</c:f>
              <c:strCache>
                <c:ptCount val="5"/>
                <c:pt idx="0">
                  <c:v>QMF 5</c:v>
                </c:pt>
                <c:pt idx="1">
                  <c:v>QMF 4</c:v>
                </c:pt>
                <c:pt idx="2">
                  <c:v>QMF 6</c:v>
                </c:pt>
                <c:pt idx="3">
                  <c:v>QKMF</c:v>
                </c:pt>
                <c:pt idx="4">
                  <c:v>QMF 3</c:v>
                </c:pt>
              </c:strCache>
            </c:strRef>
          </c:cat>
          <c:val>
            <c:numRef>
              <c:f>'Raport i përgjithsh.2014'!$T$636:$T$640</c:f>
              <c:numCache>
                <c:formatCode>General</c:formatCode>
                <c:ptCount val="5"/>
                <c:pt idx="0">
                  <c:v>12</c:v>
                </c:pt>
                <c:pt idx="1">
                  <c:v>11</c:v>
                </c:pt>
                <c:pt idx="2">
                  <c:v>8</c:v>
                </c:pt>
                <c:pt idx="3">
                  <c:v>7</c:v>
                </c:pt>
                <c:pt idx="4">
                  <c:v>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54321328"/>
        <c:axId val="154321888"/>
        <c:axId val="0"/>
      </c:bar3DChart>
      <c:catAx>
        <c:axId val="1543213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 b="1"/>
            </a:pPr>
            <a:endParaRPr lang="en-US"/>
          </a:p>
        </c:txPr>
        <c:crossAx val="154321888"/>
        <c:crosses val="autoZero"/>
        <c:auto val="1"/>
        <c:lblAlgn val="ctr"/>
        <c:lblOffset val="100"/>
        <c:noMultiLvlLbl val="0"/>
      </c:catAx>
      <c:valAx>
        <c:axId val="15432188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543213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3"/>
            <c:invertIfNegative val="0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4"/>
            <c:invertIfNegative val="0"/>
            <c:bubble3D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5"/>
            <c:invertIfNegative val="0"/>
            <c:bubble3D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6"/>
            <c:invertIfNegative val="0"/>
            <c:bubble3D val="0"/>
            <c:spPr>
              <a:solidFill>
                <a:srgbClr val="EE8ADB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159/26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98/33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 smtClean="0"/>
                      <a:t>33/17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'Totali i QKMF'!$AI$318:$AI$324</c:f>
              <c:strCache>
                <c:ptCount val="7"/>
                <c:pt idx="0">
                  <c:v>Mjekesia Punes</c:v>
                </c:pt>
                <c:pt idx="1">
                  <c:v>Vaksinimi</c:v>
                </c:pt>
                <c:pt idx="2">
                  <c:v>DSM</c:v>
                </c:pt>
                <c:pt idx="3">
                  <c:v>INTERNISTI</c:v>
                </c:pt>
                <c:pt idx="4">
                  <c:v>OFTALMO.</c:v>
                </c:pt>
                <c:pt idx="5">
                  <c:v>REUMATOLOGU</c:v>
                </c:pt>
                <c:pt idx="6">
                  <c:v>ORL</c:v>
                </c:pt>
              </c:strCache>
            </c:strRef>
          </c:cat>
          <c:val>
            <c:numRef>
              <c:f>'Totali i QKMF'!$AJ$318:$AJ$324</c:f>
              <c:numCache>
                <c:formatCode>General</c:formatCode>
                <c:ptCount val="7"/>
                <c:pt idx="0">
                  <c:v>155</c:v>
                </c:pt>
                <c:pt idx="1">
                  <c:v>98</c:v>
                </c:pt>
                <c:pt idx="2">
                  <c:v>41</c:v>
                </c:pt>
                <c:pt idx="3">
                  <c:v>34</c:v>
                </c:pt>
                <c:pt idx="4">
                  <c:v>15</c:v>
                </c:pt>
                <c:pt idx="5">
                  <c:v>15</c:v>
                </c:pt>
                <c:pt idx="6">
                  <c:v>13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54324128"/>
        <c:axId val="154324688"/>
      </c:barChart>
      <c:catAx>
        <c:axId val="154324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1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324688"/>
        <c:crosses val="autoZero"/>
        <c:auto val="1"/>
        <c:lblAlgn val="ctr"/>
        <c:lblOffset val="100"/>
        <c:noMultiLvlLbl val="0"/>
      </c:catAx>
      <c:valAx>
        <c:axId val="15432468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154324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92D050"/>
            </a:solidFill>
            <a:ln w="25400" cap="flat" cmpd="sng" algn="ctr">
              <a:solidFill>
                <a:schemeClr val="accent6"/>
              </a:solidFill>
              <a:prstDash val="solid"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600" b="1" i="1" dirty="0" smtClean="0"/>
                      <a:t>15080</a:t>
                    </a:r>
                    <a:r>
                      <a:rPr lang="en-US" dirty="0" smtClean="0"/>
                      <a:t> </a:t>
                    </a:r>
                  </a:p>
                  <a:p>
                    <a:r>
                      <a:rPr lang="en-US" dirty="0" smtClean="0"/>
                      <a:t>6.8%)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8.3333333333333367E-3"/>
                  <c:y val="-5.5555555555555558E-3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i="1" dirty="0" smtClean="0"/>
                      <a:t>17147</a:t>
                    </a:r>
                    <a:endParaRPr lang="en-US" dirty="0" smtClean="0"/>
                  </a:p>
                  <a:p>
                    <a:r>
                      <a:rPr lang="en-US" dirty="0" smtClean="0"/>
                      <a:t>(7.7%)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600" b="1" i="1" dirty="0" smtClean="0"/>
                      <a:t>18921</a:t>
                    </a:r>
                    <a:endParaRPr lang="en-US" dirty="0" smtClean="0"/>
                  </a:p>
                  <a:p>
                    <a:r>
                      <a:rPr lang="en-US" dirty="0" smtClean="0"/>
                      <a:t> (8.5%)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1600" b="1" i="1" dirty="0" smtClean="0"/>
                      <a:t>17214</a:t>
                    </a:r>
                    <a:endParaRPr lang="en-US" dirty="0" smtClean="0"/>
                  </a:p>
                  <a:p>
                    <a:r>
                      <a:rPr lang="en-US" dirty="0" smtClean="0"/>
                      <a:t>(7.5%)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4.1666666666666683E-3"/>
                  <c:y val="-1.6666666666666701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i="1" dirty="0" smtClean="0"/>
                      <a:t>16723</a:t>
                    </a:r>
                    <a:endParaRPr lang="en-US" dirty="0" smtClean="0"/>
                  </a:p>
                  <a:p>
                    <a:r>
                      <a:rPr lang="en-US" dirty="0" smtClean="0"/>
                      <a:t>(7%)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2.7777777777778208E-3"/>
                  <c:y val="-9.2592592592593732E-3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i="1" dirty="0" smtClean="0"/>
                      <a:t>16782</a:t>
                    </a:r>
                    <a:endParaRPr lang="en-US" dirty="0" smtClean="0"/>
                  </a:p>
                  <a:p>
                    <a:r>
                      <a:rPr lang="en-US" dirty="0" smtClean="0"/>
                      <a:t> (7.4%)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2.7777777777778208E-3"/>
                  <c:y val="-3.7037037037037299E-3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i="1" dirty="0" smtClean="0"/>
                      <a:t>2</a:t>
                    </a:r>
                    <a:r>
                      <a:rPr lang="en-US" dirty="0" smtClean="0"/>
                      <a:t>2631</a:t>
                    </a:r>
                  </a:p>
                  <a:p>
                    <a:r>
                      <a:rPr lang="en-US" dirty="0" smtClean="0"/>
                      <a:t> (8.5%)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1.3888888888889024E-3"/>
                  <c:y val="-1.1111111111111125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i="1" dirty="0" smtClean="0"/>
                      <a:t>2</a:t>
                    </a:r>
                    <a:r>
                      <a:rPr lang="en-US" dirty="0" smtClean="0"/>
                      <a:t>22446</a:t>
                    </a:r>
                  </a:p>
                  <a:p>
                    <a:r>
                      <a:rPr lang="en-US" dirty="0" smtClean="0"/>
                      <a:t> (9%)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8.3333333333333367E-3"/>
                  <c:y val="-1.1111111111111125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i="1" dirty="0" smtClean="0"/>
                      <a:t>2</a:t>
                    </a:r>
                    <a:r>
                      <a:rPr lang="en-US" dirty="0" smtClean="0"/>
                      <a:t>2837</a:t>
                    </a:r>
                  </a:p>
                  <a:p>
                    <a:r>
                      <a:rPr lang="en-US" dirty="0" smtClean="0"/>
                      <a:t>(10%)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8.3333333333334546E-3"/>
                  <c:y val="-1.1111111111111125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i="1" dirty="0" smtClean="0"/>
                      <a:t>2</a:t>
                    </a:r>
                    <a:r>
                      <a:rPr lang="en-US" dirty="0" smtClean="0"/>
                      <a:t>4151</a:t>
                    </a:r>
                  </a:p>
                  <a:p>
                    <a:r>
                      <a:rPr lang="en-US" dirty="0" smtClean="0"/>
                      <a:t> (11%)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6.9444444444445993E-3"/>
                  <c:y val="-1.4814814814814815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i="1" dirty="0" smtClean="0"/>
                      <a:t>28772</a:t>
                    </a:r>
                    <a:r>
                      <a:rPr lang="en-US" dirty="0" smtClean="0"/>
                      <a:t> </a:t>
                    </a:r>
                  </a:p>
                  <a:p>
                    <a:r>
                      <a:rPr lang="en-US" dirty="0" smtClean="0"/>
                      <a:t>(13%)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 i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Sheet1!$D$60:$N$60</c:f>
              <c:strCache>
                <c:ptCount val="11"/>
                <c:pt idx="0">
                  <c:v>&lt; 1 vjet</c:v>
                </c:pt>
                <c:pt idx="1">
                  <c:v>1-5</c:v>
                </c:pt>
                <c:pt idx="2">
                  <c:v>6-9</c:v>
                </c:pt>
                <c:pt idx="3">
                  <c:v>10-14</c:v>
                </c:pt>
                <c:pt idx="4">
                  <c:v>15-19</c:v>
                </c:pt>
                <c:pt idx="5">
                  <c:v>20-24</c:v>
                </c:pt>
                <c:pt idx="6">
                  <c:v>25-34</c:v>
                </c:pt>
                <c:pt idx="7">
                  <c:v>35-44</c:v>
                </c:pt>
                <c:pt idx="8">
                  <c:v>45-54</c:v>
                </c:pt>
                <c:pt idx="9">
                  <c:v>55-64</c:v>
                </c:pt>
                <c:pt idx="10">
                  <c:v>65+ vjet</c:v>
                </c:pt>
              </c:strCache>
            </c:strRef>
          </c:cat>
          <c:val>
            <c:numRef>
              <c:f>Sheet1!$D$61:$N$61</c:f>
              <c:numCache>
                <c:formatCode>0;[Red]0</c:formatCode>
                <c:ptCount val="11"/>
                <c:pt idx="0">
                  <c:v>16495</c:v>
                </c:pt>
                <c:pt idx="1">
                  <c:v>20014</c:v>
                </c:pt>
                <c:pt idx="2">
                  <c:v>21075</c:v>
                </c:pt>
                <c:pt idx="3">
                  <c:v>20379</c:v>
                </c:pt>
                <c:pt idx="4">
                  <c:v>18121</c:v>
                </c:pt>
                <c:pt idx="5">
                  <c:v>20813</c:v>
                </c:pt>
                <c:pt idx="6">
                  <c:v>21974</c:v>
                </c:pt>
                <c:pt idx="7">
                  <c:v>22596</c:v>
                </c:pt>
                <c:pt idx="8">
                  <c:v>24427</c:v>
                </c:pt>
                <c:pt idx="9">
                  <c:v>27645</c:v>
                </c:pt>
                <c:pt idx="10">
                  <c:v>32144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54326928"/>
        <c:axId val="154327488"/>
        <c:axId val="0"/>
      </c:bar3DChart>
      <c:catAx>
        <c:axId val="1543269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800" b="1" i="1"/>
            </a:pPr>
            <a:endParaRPr lang="en-US"/>
          </a:p>
        </c:txPr>
        <c:crossAx val="154327488"/>
        <c:crosses val="autoZero"/>
        <c:auto val="1"/>
        <c:lblAlgn val="ctr"/>
        <c:lblOffset val="100"/>
        <c:noMultiLvlLbl val="0"/>
      </c:catAx>
      <c:valAx>
        <c:axId val="154327488"/>
        <c:scaling>
          <c:orientation val="minMax"/>
        </c:scaling>
        <c:delete val="1"/>
        <c:axPos val="l"/>
        <c:numFmt formatCode="0;[Red]0" sourceLinked="1"/>
        <c:majorTickMark val="out"/>
        <c:minorTickMark val="none"/>
        <c:tickLblPos val="none"/>
        <c:crossAx val="1543269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1.4619883040935677E-2"/>
                  <c:y val="-7.74647887323943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754385964912282E-2"/>
                  <c:y val="-5.86854460093896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 i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Sheet1!$A$13:$A$14</c:f>
              <c:strCache>
                <c:ptCount val="2"/>
                <c:pt idx="0">
                  <c:v> Spec. të stomatologjisë</c:v>
                </c:pt>
                <c:pt idx="1">
                  <c:v>Dr. Stomatolgjisë</c:v>
                </c:pt>
              </c:strCache>
            </c:strRef>
          </c:cat>
          <c:val>
            <c:numRef>
              <c:f>Sheet1!$B$13:$B$14</c:f>
              <c:numCache>
                <c:formatCode>General</c:formatCode>
                <c:ptCount val="2"/>
                <c:pt idx="0">
                  <c:v>7209</c:v>
                </c:pt>
                <c:pt idx="1">
                  <c:v>6308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54329728"/>
        <c:axId val="154330288"/>
        <c:axId val="0"/>
      </c:bar3DChart>
      <c:catAx>
        <c:axId val="1543297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 b="1" i="1"/>
            </a:pPr>
            <a:endParaRPr lang="en-US"/>
          </a:p>
        </c:txPr>
        <c:crossAx val="154330288"/>
        <c:crosses val="autoZero"/>
        <c:auto val="1"/>
        <c:lblAlgn val="ctr"/>
        <c:lblOffset val="100"/>
        <c:noMultiLvlLbl val="0"/>
      </c:catAx>
      <c:valAx>
        <c:axId val="15433028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543297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2.8273809523809552E-2"/>
                  <c:y val="-6.12745098039215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3.5714285714285712E-2"/>
                  <c:y val="-7.59803921568627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 i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Sheet1!$A$16:$A$17</c:f>
              <c:strCache>
                <c:ptCount val="2"/>
                <c:pt idx="0">
                  <c:v> Spec. të stomatologjisë</c:v>
                </c:pt>
                <c:pt idx="1">
                  <c:v>Dr. Stomatolgjisë</c:v>
                </c:pt>
              </c:strCache>
            </c:strRef>
          </c:cat>
          <c:val>
            <c:numRef>
              <c:f>Sheet1!$B$16:$B$17</c:f>
              <c:numCache>
                <c:formatCode>0.0</c:formatCode>
                <c:ptCount val="2"/>
                <c:pt idx="0">
                  <c:v>4.749011857707508</c:v>
                </c:pt>
                <c:pt idx="1">
                  <c:v>4.5512265512265495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54332528"/>
        <c:axId val="154333088"/>
        <c:axId val="0"/>
      </c:bar3DChart>
      <c:catAx>
        <c:axId val="1543325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 b="1" i="1"/>
            </a:pPr>
            <a:endParaRPr lang="en-US"/>
          </a:p>
        </c:txPr>
        <c:crossAx val="154333088"/>
        <c:crosses val="autoZero"/>
        <c:auto val="1"/>
        <c:lblAlgn val="ctr"/>
        <c:lblOffset val="100"/>
        <c:noMultiLvlLbl val="0"/>
      </c:catAx>
      <c:valAx>
        <c:axId val="154333088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one"/>
        <c:crossAx val="1543325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FF9900"/>
            </a:solidFill>
          </c:spPr>
          <c:invertIfNegative val="0"/>
          <c:dLbls>
            <c:dLbl>
              <c:idx val="0"/>
              <c:layout>
                <c:manualLayout>
                  <c:x val="7.0621468926553689E-3"/>
                  <c:y val="-2.35042735042735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9774011299435044E-2"/>
                  <c:y val="-1.282051282051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8.4745762711864476E-3"/>
                  <c:y val="-2.35042735042735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2711864406779662E-2"/>
                  <c:y val="-2.13675213675212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9.8870056497175167E-3"/>
                  <c:y val="-1.70940170940171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5.6497175141243987E-3"/>
                  <c:y val="-2.56410256410256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 i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Sheet1!$A$3:$A$8</c:f>
              <c:strCache>
                <c:ptCount val="6"/>
                <c:pt idx="0">
                  <c:v>Spec. i Paradontologjisë me mjekim oral</c:v>
                </c:pt>
                <c:pt idx="1">
                  <c:v>Spec. i Pedodoncisë e Stomatologji Preventive </c:v>
                </c:pt>
                <c:pt idx="2">
                  <c:v>Spec. i Protetikës</c:v>
                </c:pt>
                <c:pt idx="3">
                  <c:v>Spec. i Kirurgjisë Orale</c:v>
                </c:pt>
                <c:pt idx="4">
                  <c:v>Spec. i Ortopedisë së nofullave</c:v>
                </c:pt>
                <c:pt idx="5">
                  <c:v>Spec. Stomatologji së fëmijëve</c:v>
                </c:pt>
              </c:strCache>
            </c:strRef>
          </c:cat>
          <c:val>
            <c:numRef>
              <c:f>Sheet1!$B$3:$B$8</c:f>
              <c:numCache>
                <c:formatCode>General</c:formatCode>
                <c:ptCount val="6"/>
                <c:pt idx="0">
                  <c:v>3700</c:v>
                </c:pt>
                <c:pt idx="1">
                  <c:v>1021</c:v>
                </c:pt>
                <c:pt idx="2">
                  <c:v>972</c:v>
                </c:pt>
                <c:pt idx="3">
                  <c:v>773</c:v>
                </c:pt>
                <c:pt idx="4">
                  <c:v>531</c:v>
                </c:pt>
                <c:pt idx="5">
                  <c:v>212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54335328"/>
        <c:axId val="154335888"/>
        <c:axId val="0"/>
      </c:bar3DChart>
      <c:catAx>
        <c:axId val="1543353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154335888"/>
        <c:crosses val="autoZero"/>
        <c:auto val="1"/>
        <c:lblAlgn val="ctr"/>
        <c:lblOffset val="100"/>
        <c:noMultiLvlLbl val="0"/>
      </c:catAx>
      <c:valAx>
        <c:axId val="15433588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543353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FF99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'[raporti i s.ngj.2015.xlsx]Sheet1'!$W$7:$W$16</c:f>
              <c:strCache>
                <c:ptCount val="10"/>
                <c:pt idx="0">
                  <c:v>IPTR</c:v>
                </c:pt>
                <c:pt idx="1">
                  <c:v>Sari</c:v>
                </c:pt>
                <c:pt idx="2">
                  <c:v>Diarret akute</c:v>
                </c:pt>
                <c:pt idx="3">
                  <c:v>Varicella</c:v>
                </c:pt>
                <c:pt idx="4">
                  <c:v>Dyshim në influencë (ILI)</c:v>
                </c:pt>
                <c:pt idx="5">
                  <c:v>Rubeolla</c:v>
                </c:pt>
                <c:pt idx="6">
                  <c:v>Parotiti epidemik</c:v>
                </c:pt>
                <c:pt idx="7">
                  <c:v>Scarlatina</c:v>
                </c:pt>
                <c:pt idx="8">
                  <c:v>SST</c:v>
                </c:pt>
                <c:pt idx="9">
                  <c:v>Tularemia</c:v>
                </c:pt>
              </c:strCache>
            </c:strRef>
          </c:cat>
          <c:val>
            <c:numRef>
              <c:f>'[raporti i s.ngj.2015.xlsx]Sheet1'!$X$7:$X$16</c:f>
              <c:numCache>
                <c:formatCode>General</c:formatCode>
                <c:ptCount val="10"/>
                <c:pt idx="0">
                  <c:v>607</c:v>
                </c:pt>
                <c:pt idx="1">
                  <c:v>0</c:v>
                </c:pt>
                <c:pt idx="2">
                  <c:v>1927</c:v>
                </c:pt>
                <c:pt idx="3">
                  <c:v>233</c:v>
                </c:pt>
                <c:pt idx="4">
                  <c:v>4933</c:v>
                </c:pt>
                <c:pt idx="5">
                  <c:v>6</c:v>
                </c:pt>
                <c:pt idx="6">
                  <c:v>207</c:v>
                </c:pt>
                <c:pt idx="7">
                  <c:v>1</c:v>
                </c:pt>
                <c:pt idx="8">
                  <c:v>3</c:v>
                </c:pt>
                <c:pt idx="9">
                  <c:v>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51525872"/>
        <c:axId val="151526432"/>
        <c:axId val="0"/>
      </c:bar3DChart>
      <c:catAx>
        <c:axId val="151525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1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526432"/>
        <c:crosses val="autoZero"/>
        <c:auto val="1"/>
        <c:lblAlgn val="ctr"/>
        <c:lblOffset val="100"/>
        <c:noMultiLvlLbl val="0"/>
      </c:catAx>
      <c:valAx>
        <c:axId val="1515264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151525872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-3.1944444444444546E-2"/>
                  <c:y val="-0.1538595966643412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142</a:t>
                    </a:r>
                    <a:r>
                      <a:rPr lang="en-US" dirty="0" smtClean="0"/>
                      <a:t>/</a:t>
                    </a:r>
                    <a:r>
                      <a:rPr lang="en-US" sz="1600" dirty="0" smtClean="0"/>
                      <a:t>346</a:t>
                    </a:r>
                    <a:r>
                      <a:rPr lang="en-US" dirty="0" smtClean="0"/>
                      <a:t> </a:t>
                    </a:r>
                    <a:r>
                      <a:rPr lang="en-US" sz="1050" dirty="0" smtClean="0"/>
                      <a:t>(2014)</a:t>
                    </a:r>
                    <a:endParaRPr lang="en-US" sz="105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59</a:t>
                    </a:r>
                    <a:r>
                      <a:rPr lang="en-US" dirty="0" smtClean="0"/>
                      <a:t>/</a:t>
                    </a:r>
                    <a:r>
                      <a:rPr lang="en-US" sz="1200" dirty="0" smtClean="0"/>
                      <a:t>84  (2014)</a:t>
                    </a:r>
                    <a:endParaRPr lang="en-US" sz="12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 i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N.N!$M$15:$M$16</c:f>
              <c:strCache>
                <c:ptCount val="2"/>
                <c:pt idx="0">
                  <c:v>SEMUNDJE MASOVIKE -JO NGJITESE</c:v>
                </c:pt>
                <c:pt idx="1">
                  <c:v>SEMUNDJE MALINJE</c:v>
                </c:pt>
              </c:strCache>
            </c:strRef>
          </c:cat>
          <c:val>
            <c:numRef>
              <c:f>N.N!$N$15:$N$16</c:f>
              <c:numCache>
                <c:formatCode>General</c:formatCode>
                <c:ptCount val="2"/>
                <c:pt idx="0">
                  <c:v>230</c:v>
                </c:pt>
                <c:pt idx="1">
                  <c:v>47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51528672"/>
        <c:axId val="151529232"/>
      </c:barChart>
      <c:catAx>
        <c:axId val="15152867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400" b="1" i="1"/>
            </a:pPr>
            <a:endParaRPr lang="en-US"/>
          </a:p>
        </c:txPr>
        <c:crossAx val="151529232"/>
        <c:crosses val="autoZero"/>
        <c:auto val="1"/>
        <c:lblAlgn val="ctr"/>
        <c:lblOffset val="100"/>
        <c:noMultiLvlLbl val="0"/>
      </c:catAx>
      <c:valAx>
        <c:axId val="1515292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one"/>
        <c:crossAx val="1515286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noFill/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tx1"/>
                        </a:solidFill>
                      </a:rPr>
                      <a:t>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tx1"/>
                        </a:solidFill>
                      </a:rPr>
                      <a:t>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1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'[raporti i s. jo ngjitese 2015.xlsx]Sheet1'!$A$3:$A$17</c:f>
              <c:strCache>
                <c:ptCount val="15"/>
                <c:pt idx="0">
                  <c:v>QKMF</c:v>
                </c:pt>
                <c:pt idx="1">
                  <c:v>QMF 1</c:v>
                </c:pt>
                <c:pt idx="2">
                  <c:v>QMF 2</c:v>
                </c:pt>
                <c:pt idx="3">
                  <c:v>QMF 3</c:v>
                </c:pt>
                <c:pt idx="4">
                  <c:v>QMF 4</c:v>
                </c:pt>
                <c:pt idx="5">
                  <c:v>QMF 5</c:v>
                </c:pt>
                <c:pt idx="6">
                  <c:v>QMF 6</c:v>
                </c:pt>
                <c:pt idx="7">
                  <c:v>QMF 7</c:v>
                </c:pt>
                <c:pt idx="8">
                  <c:v>QMF 8</c:v>
                </c:pt>
                <c:pt idx="9">
                  <c:v>QMF 9</c:v>
                </c:pt>
                <c:pt idx="10">
                  <c:v>QMF 10</c:v>
                </c:pt>
                <c:pt idx="11">
                  <c:v>QMF Hajvali</c:v>
                </c:pt>
                <c:pt idx="12">
                  <c:v>QMF Besi</c:v>
                </c:pt>
                <c:pt idx="13">
                  <c:v>QMF Mat</c:v>
                </c:pt>
                <c:pt idx="14">
                  <c:v>QMF Mat 1</c:v>
                </c:pt>
              </c:strCache>
            </c:strRef>
          </c:cat>
          <c:val>
            <c:numRef>
              <c:f>'[raporti i s. jo ngjitese 2015.xlsx]Sheet1'!$B$3:$B$17</c:f>
              <c:numCache>
                <c:formatCode>General</c:formatCode>
                <c:ptCount val="15"/>
                <c:pt idx="0">
                  <c:v>39</c:v>
                </c:pt>
                <c:pt idx="1">
                  <c:v>6</c:v>
                </c:pt>
                <c:pt idx="2">
                  <c:v>9</c:v>
                </c:pt>
                <c:pt idx="3">
                  <c:v>2</c:v>
                </c:pt>
                <c:pt idx="4">
                  <c:v>1</c:v>
                </c:pt>
                <c:pt idx="5">
                  <c:v>33</c:v>
                </c:pt>
                <c:pt idx="6">
                  <c:v>1</c:v>
                </c:pt>
                <c:pt idx="7">
                  <c:v>0</c:v>
                </c:pt>
                <c:pt idx="8">
                  <c:v>29</c:v>
                </c:pt>
                <c:pt idx="9">
                  <c:v>17</c:v>
                </c:pt>
                <c:pt idx="10">
                  <c:v>3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51531472"/>
        <c:axId val="151532032"/>
      </c:barChart>
      <c:catAx>
        <c:axId val="1515314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1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532032"/>
        <c:crosses val="autoZero"/>
        <c:auto val="1"/>
        <c:lblAlgn val="ctr"/>
        <c:lblOffset val="100"/>
        <c:noMultiLvlLbl val="0"/>
      </c:catAx>
      <c:valAx>
        <c:axId val="1515320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one"/>
        <c:crossAx val="151531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Sheet3!$B$2</c:f>
              <c:strCache>
                <c:ptCount val="1"/>
                <c:pt idx="0">
                  <c:v>F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 i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Sheet3!$A$3:$A$9</c:f>
              <c:strCache>
                <c:ptCount val="7"/>
                <c:pt idx="0">
                  <c:v>Tumoret </c:v>
                </c:pt>
                <c:pt idx="1">
                  <c:v>Diabetis mellitus</c:v>
                </c:pt>
                <c:pt idx="2">
                  <c:v>Gjendjet patologjike të paklasifikuara</c:v>
                </c:pt>
                <c:pt idx="3">
                  <c:v>Çregullimet psiqike</c:v>
                </c:pt>
                <c:pt idx="4">
                  <c:v>Sëmundjet e sistemit nervor</c:v>
                </c:pt>
                <c:pt idx="5">
                  <c:v>Sëmundjet e sistemit të qarkullimit të gjakut</c:v>
                </c:pt>
                <c:pt idx="6">
                  <c:v>Sëmundjet e organeve të frymëmarrjes</c:v>
                </c:pt>
              </c:strCache>
            </c:strRef>
          </c:cat>
          <c:val>
            <c:numRef>
              <c:f>Sheet3!$B$3:$B$9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4</c:v>
                </c:pt>
                <c:pt idx="3">
                  <c:v>1</c:v>
                </c:pt>
                <c:pt idx="4">
                  <c:v>0</c:v>
                </c:pt>
                <c:pt idx="5">
                  <c:v>2</c:v>
                </c:pt>
                <c:pt idx="6">
                  <c:v>3</c:v>
                </c:pt>
              </c:numCache>
            </c:numRef>
          </c:val>
        </c:ser>
        <c:ser>
          <c:idx val="1"/>
          <c:order val="1"/>
          <c:tx>
            <c:strRef>
              <c:f>Sheet3!$C$2</c:f>
              <c:strCache>
                <c:ptCount val="1"/>
                <c:pt idx="0">
                  <c:v>M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 i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Sheet3!$A$3:$A$9</c:f>
              <c:strCache>
                <c:ptCount val="7"/>
                <c:pt idx="0">
                  <c:v>Tumoret </c:v>
                </c:pt>
                <c:pt idx="1">
                  <c:v>Diabetis mellitus</c:v>
                </c:pt>
                <c:pt idx="2">
                  <c:v>Gjendjet patologjike të paklasifikuara</c:v>
                </c:pt>
                <c:pt idx="3">
                  <c:v>Çregullimet psiqike</c:v>
                </c:pt>
                <c:pt idx="4">
                  <c:v>Sëmundjet e sistemit nervor</c:v>
                </c:pt>
                <c:pt idx="5">
                  <c:v>Sëmundjet e sistemit të qarkullimit të gjakut</c:v>
                </c:pt>
                <c:pt idx="6">
                  <c:v>Sëmundjet e organeve të frymëmarrjes</c:v>
                </c:pt>
              </c:strCache>
            </c:strRef>
          </c:cat>
          <c:val>
            <c:numRef>
              <c:f>Sheet3!$C$3:$C$9</c:f>
              <c:numCache>
                <c:formatCode>General</c:formatCode>
                <c:ptCount val="7"/>
                <c:pt idx="0">
                  <c:v>7</c:v>
                </c:pt>
                <c:pt idx="1">
                  <c:v>0</c:v>
                </c:pt>
                <c:pt idx="2">
                  <c:v>3</c:v>
                </c:pt>
                <c:pt idx="3">
                  <c:v>1</c:v>
                </c:pt>
                <c:pt idx="4">
                  <c:v>3</c:v>
                </c:pt>
                <c:pt idx="5">
                  <c:v>0</c:v>
                </c:pt>
                <c:pt idx="6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51534832"/>
        <c:axId val="151535392"/>
        <c:axId val="0"/>
      </c:bar3DChart>
      <c:catAx>
        <c:axId val="1515348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 b="1" i="1"/>
            </a:pPr>
            <a:endParaRPr lang="en-US"/>
          </a:p>
        </c:txPr>
        <c:crossAx val="151535392"/>
        <c:crosses val="autoZero"/>
        <c:auto val="1"/>
        <c:lblAlgn val="ctr"/>
        <c:lblOffset val="100"/>
        <c:noMultiLvlLbl val="0"/>
      </c:catAx>
      <c:valAx>
        <c:axId val="15153539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51534832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3200" b="1" i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9050"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/>
                <a:lightRig rig="threePt" dir="t"/>
              </a:scene3d>
              <a:sp3d prstMaterial="flat">
                <a:contourClr>
                  <a:schemeClr val="accent4">
                    <a:lumMod val="75000"/>
                  </a:schemeClr>
                </a:contourClr>
              </a:sp3d>
            </c:spPr>
          </c:dPt>
          <c:dPt>
            <c:idx val="1"/>
            <c:bubble3D val="0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</c:dPt>
          <c:dLbls>
            <c:dLbl>
              <c:idx val="0"/>
              <c:layout>
                <c:manualLayout>
                  <c:x val="-2.8006917567507495E-2"/>
                  <c:y val="-0.28743474773986655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1" u="none" strike="noStrike" kern="1200" baseline="0">
                        <a:solidFill>
                          <a:schemeClr val="accent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defRPr>
                    </a:pPr>
                    <a:r>
                      <a:rPr lang="en-US" sz="2000" b="1" i="1" cap="none" spc="0" dirty="0" err="1" smtClean="0">
                        <a:ln/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rPr>
                      <a:t>Qytet</a:t>
                    </a:r>
                    <a:r>
                      <a:rPr lang="en-US" sz="2000" b="1" i="1" cap="none" spc="0" dirty="0" smtClean="0">
                        <a:ln/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rPr>
                      <a:t>  97.6%</a:t>
                    </a:r>
                    <a:endParaRPr lang="en-US" sz="2000" b="1" i="1" cap="none" spc="0" dirty="0">
                      <a:ln/>
                      <a:solidFill>
                        <a:srgbClr val="FF0000"/>
                      </a:solidFill>
                      <a:effectLst/>
                      <a:latin typeface="Cambria" panose="02040503050406030204" pitchFamily="18" charset="0"/>
                    </a:endParaRPr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1" u="none" strike="noStrike" kern="1200" baseline="0">
                      <a:solidFill>
                        <a:schemeClr val="accent1"/>
                      </a:solidFill>
                      <a:effectLst/>
                      <a:latin typeface="Cambria" panose="02040503050406030204" pitchFamily="18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5039492415143049"/>
                  <c:y val="9.74925634295713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1" u="none" strike="noStrike" kern="1200" cap="none" spc="0" baseline="0">
                        <a:ln/>
                        <a:solidFill>
                          <a:schemeClr val="accent4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defRPr>
                    </a:pPr>
                    <a:r>
                      <a:rPr lang="en-US" sz="2000" b="1" i="1" cap="none" spc="0" dirty="0" err="1" smtClean="0">
                        <a:ln/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rPr>
                      <a:t>Fshatëra</a:t>
                    </a:r>
                    <a:r>
                      <a:rPr lang="en-US" sz="2000" b="1" i="1" cap="none" spc="0" dirty="0" smtClean="0">
                        <a:ln/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rPr>
                      <a:t> </a:t>
                    </a:r>
                    <a:r>
                      <a:rPr lang="en-US" sz="2000" b="1" i="1" cap="none" spc="0" dirty="0" smtClean="0">
                        <a:ln/>
                        <a:solidFill>
                          <a:schemeClr val="accent4"/>
                        </a:solidFill>
                        <a:effectLst/>
                        <a:latin typeface="Cambria" panose="02040503050406030204" pitchFamily="18" charset="0"/>
                      </a:rPr>
                      <a:t>   </a:t>
                    </a:r>
                    <a:r>
                      <a:rPr lang="en-US" sz="2000" b="1" i="1" cap="none" spc="0" dirty="0" smtClean="0">
                        <a:ln/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rPr>
                      <a:t>2.4%</a:t>
                    </a:r>
                    <a:endParaRPr lang="en-US" sz="2000" b="1" i="1" cap="none" spc="0" dirty="0">
                      <a:ln/>
                      <a:solidFill>
                        <a:srgbClr val="FF0000"/>
                      </a:solidFill>
                      <a:effectLst/>
                      <a:latin typeface="Cambria" panose="02040503050406030204" pitchFamily="18" charset="0"/>
                    </a:endParaRPr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1" u="none" strike="noStrike" kern="1200" cap="none" spc="0" baseline="0">
                      <a:ln/>
                      <a:solidFill>
                        <a:schemeClr val="accent4"/>
                      </a:solidFill>
                      <a:effectLst/>
                      <a:latin typeface="Cambria" panose="02040503050406030204" pitchFamily="18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ysClr val="window" lastClr="FFFFFF">
                  <a:alpha val="90000"/>
                </a:sysClr>
              </a:solidFill>
              <a:ln w="12700" cap="flat" cmpd="sng" algn="ctr">
                <a:solidFill>
                  <a:srgbClr val="4F81BD"/>
                </a:solidFill>
                <a:round/>
              </a:ln>
              <a:effectLst>
                <a:outerShdw blurRad="50800" dist="38100" dir="2700000" algn="tl" rotWithShape="0">
                  <a:srgbClr val="4F81BD">
                    <a:lumMod val="75000"/>
                    <a:alpha val="40000"/>
                  </a:srgbClr>
                </a:outerShdw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1" u="none" strike="noStrike" kern="1200" baseline="0">
                    <a:solidFill>
                      <a:schemeClr val="accent1"/>
                    </a:solidFill>
                    <a:effectLst/>
                    <a:latin typeface="Cambria" panose="020405030504060302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'RAPORT i pergjithshëm QKMF'!$F$50:$F$51</c:f>
              <c:strCache>
                <c:ptCount val="2"/>
                <c:pt idx="0">
                  <c:v>Qytet</c:v>
                </c:pt>
                <c:pt idx="1">
                  <c:v>Fshatërat</c:v>
                </c:pt>
              </c:strCache>
            </c:strRef>
          </c:cat>
          <c:val>
            <c:numRef>
              <c:f>'RAPORT i pergjithshëm QKMF'!$G$50:$G$51</c:f>
              <c:numCache>
                <c:formatCode>General</c:formatCode>
                <c:ptCount val="2"/>
                <c:pt idx="0" formatCode="0">
                  <c:v>97</c:v>
                </c:pt>
                <c:pt idx="1">
                  <c:v>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872512730780452E-2"/>
          <c:y val="2.5635498687664127E-2"/>
          <c:w val="0.93333546447719673"/>
          <c:h val="0.71771620734908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'Raport i përgjithsh.2013'!$W$548</c:f>
              <c:strCache>
                <c:ptCount val="1"/>
                <c:pt idx="0">
                  <c:v>Fëmijë të maturnën 2 vjet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noFill/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7.6452620146619755E-3"/>
                  <c:y val="-3.408815216623558E-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99%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82%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 smtClean="0"/>
                      <a:t>75%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 smtClean="0"/>
                      <a:t>71%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 smtClean="0"/>
                      <a:t>70%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 smtClean="0"/>
                      <a:t>62%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 smtClean="0"/>
                      <a:t>61%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dirty="0" smtClean="0"/>
                      <a:t>59%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dirty="0" smtClean="0"/>
                      <a:t>53%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1.7094017094017103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8.5470085470085496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 dirty="0" smtClean="0"/>
                      <a:t>38%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 smtClean="0"/>
                      <a:t>36%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lang="en-US" dirty="0" smtClean="0"/>
                      <a:t>25%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tx>
                <c:rich>
                  <a:bodyPr/>
                  <a:lstStyle/>
                  <a:p>
                    <a:r>
                      <a:rPr lang="en-US" dirty="0" smtClean="0"/>
                      <a:t>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1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'Raport i përgjithsh.2013'!$V$549:$V$563</c:f>
              <c:strCache>
                <c:ptCount val="15"/>
                <c:pt idx="0">
                  <c:v>QMF -7</c:v>
                </c:pt>
                <c:pt idx="1">
                  <c:v>QMF Mat</c:v>
                </c:pt>
                <c:pt idx="2">
                  <c:v>QMF 3</c:v>
                </c:pt>
                <c:pt idx="3">
                  <c:v>QMF Mati 1</c:v>
                </c:pt>
                <c:pt idx="4">
                  <c:v>QMF Hajvali</c:v>
                </c:pt>
                <c:pt idx="5">
                  <c:v>QMF 4</c:v>
                </c:pt>
                <c:pt idx="6">
                  <c:v>QMF 5</c:v>
                </c:pt>
                <c:pt idx="7">
                  <c:v>QMF 2</c:v>
                </c:pt>
                <c:pt idx="8">
                  <c:v>QKMF</c:v>
                </c:pt>
                <c:pt idx="9">
                  <c:v>QMF 1</c:v>
                </c:pt>
                <c:pt idx="10">
                  <c:v>QMF -10</c:v>
                </c:pt>
                <c:pt idx="11">
                  <c:v>QMF Besi </c:v>
                </c:pt>
                <c:pt idx="12">
                  <c:v>QMF 6</c:v>
                </c:pt>
                <c:pt idx="13">
                  <c:v>QMF -9</c:v>
                </c:pt>
                <c:pt idx="14">
                  <c:v>QMF -8</c:v>
                </c:pt>
              </c:strCache>
            </c:strRef>
          </c:cat>
          <c:val>
            <c:numRef>
              <c:f>'Raport i përgjithsh.2013'!$W$549:$W$563</c:f>
              <c:numCache>
                <c:formatCode>0</c:formatCode>
                <c:ptCount val="15"/>
                <c:pt idx="0">
                  <c:v>99</c:v>
                </c:pt>
                <c:pt idx="1">
                  <c:v>82</c:v>
                </c:pt>
                <c:pt idx="2">
                  <c:v>78</c:v>
                </c:pt>
                <c:pt idx="3">
                  <c:v>71</c:v>
                </c:pt>
                <c:pt idx="4">
                  <c:v>70</c:v>
                </c:pt>
                <c:pt idx="5">
                  <c:v>62</c:v>
                </c:pt>
                <c:pt idx="6">
                  <c:v>61</c:v>
                </c:pt>
                <c:pt idx="7">
                  <c:v>59</c:v>
                </c:pt>
                <c:pt idx="8">
                  <c:v>53</c:v>
                </c:pt>
                <c:pt idx="9">
                  <c:v>53</c:v>
                </c:pt>
                <c:pt idx="10">
                  <c:v>42</c:v>
                </c:pt>
                <c:pt idx="11">
                  <c:v>38</c:v>
                </c:pt>
                <c:pt idx="12">
                  <c:v>36</c:v>
                </c:pt>
                <c:pt idx="13">
                  <c:v>25</c:v>
                </c:pt>
                <c:pt idx="14">
                  <c:v>4</c:v>
                </c:pt>
              </c:numCache>
            </c:numRef>
          </c:val>
        </c:ser>
        <c:ser>
          <c:idx val="1"/>
          <c:order val="1"/>
          <c:tx>
            <c:strRef>
              <c:f>'Raport i përgjithsh.2013'!$X$548</c:f>
              <c:strCache>
                <c:ptCount val="1"/>
                <c:pt idx="0">
                  <c:v>Fëmijë të maturnën 2-5 vjet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noFill/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3.0581039755351682E-3"/>
                  <c:y val="8.771929824561403E-3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9</a:t>
                    </a:r>
                    <a:r>
                      <a:rPr lang="en-US" dirty="0" smtClean="0"/>
                      <a:t>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0703363914373088E-2"/>
                  <c:y val="2.1929824561403143E-3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6</a:t>
                    </a:r>
                    <a:r>
                      <a:rPr lang="en-US" dirty="0" smtClean="0"/>
                      <a:t>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b="1" dirty="0" smtClean="0"/>
                      <a:t>5</a:t>
                    </a:r>
                    <a:r>
                      <a:rPr lang="en-US" dirty="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b="1" dirty="0" smtClean="0"/>
                      <a:t>5</a:t>
                    </a:r>
                    <a:r>
                      <a:rPr lang="en-US" dirty="0" smtClean="0"/>
                      <a:t>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b="1" dirty="0" smtClean="0"/>
                      <a:t>4</a:t>
                    </a:r>
                    <a:r>
                      <a:rPr lang="en-US" dirty="0" smtClean="0"/>
                      <a:t>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b="1" dirty="0" smtClean="0"/>
                      <a:t>1</a:t>
                    </a:r>
                    <a:r>
                      <a:rPr lang="en-US" dirty="0" smtClean="0"/>
                      <a:t>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b="1" dirty="0" smtClean="0"/>
                      <a:t>4</a:t>
                    </a:r>
                    <a:r>
                      <a:rPr lang="en-US" dirty="0" smtClean="0"/>
                      <a:t>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9.9715099715100026E-3"/>
                  <c:y val="1.354166666666668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1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b="1" dirty="0" smtClean="0">
                        <a:solidFill>
                          <a:schemeClr val="tx1"/>
                        </a:solidFill>
                      </a:rPr>
                      <a:t>5</a:t>
                    </a:r>
                    <a:r>
                      <a:rPr lang="en-US" sz="1200" dirty="0" smtClean="0">
                        <a:solidFill>
                          <a:schemeClr val="tx1"/>
                        </a:solidFill>
                      </a:rPr>
                      <a:t>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1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3319088319088317E-2"/>
                      <c:h val="5.0531332020997376E-2"/>
                    </c:manualLayout>
                  </c15:layout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b="1" dirty="0" smtClean="0"/>
                      <a:t>3</a:t>
                    </a:r>
                    <a:r>
                      <a:rPr lang="en-US" dirty="0" smtClean="0"/>
                      <a:t>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 b="1" dirty="0" smtClean="0">
                        <a:solidFill>
                          <a:schemeClr val="tx1"/>
                        </a:solidFill>
                      </a:rPr>
                      <a:t>4</a:t>
                    </a:r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 b="1" dirty="0" smtClean="0"/>
                      <a:t>1</a:t>
                    </a:r>
                    <a:r>
                      <a:rPr lang="en-US" dirty="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 b="1" dirty="0" smtClean="0"/>
                      <a:t>1</a:t>
                    </a:r>
                    <a:r>
                      <a:rPr lang="en-US" dirty="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lang="en-US" b="1" dirty="0" smtClean="0"/>
                      <a:t>1</a:t>
                    </a:r>
                    <a:r>
                      <a:rPr lang="en-US" dirty="0" smtClean="0"/>
                      <a:t>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tx>
                <c:rich>
                  <a:bodyPr/>
                  <a:lstStyle/>
                  <a:p>
                    <a:r>
                      <a:rPr lang="en-US" b="1" dirty="0" smtClean="0"/>
                      <a:t>2</a:t>
                    </a:r>
                    <a:r>
                      <a:rPr lang="en-US" dirty="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1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'Raport i përgjithsh.2013'!$V$549:$V$563</c:f>
              <c:strCache>
                <c:ptCount val="15"/>
                <c:pt idx="0">
                  <c:v>QMF -7</c:v>
                </c:pt>
                <c:pt idx="1">
                  <c:v>QMF Mat</c:v>
                </c:pt>
                <c:pt idx="2">
                  <c:v>QMF 3</c:v>
                </c:pt>
                <c:pt idx="3">
                  <c:v>QMF Mati 1</c:v>
                </c:pt>
                <c:pt idx="4">
                  <c:v>QMF Hajvali</c:v>
                </c:pt>
                <c:pt idx="5">
                  <c:v>QMF 4</c:v>
                </c:pt>
                <c:pt idx="6">
                  <c:v>QMF 5</c:v>
                </c:pt>
                <c:pt idx="7">
                  <c:v>QMF 2</c:v>
                </c:pt>
                <c:pt idx="8">
                  <c:v>QKMF</c:v>
                </c:pt>
                <c:pt idx="9">
                  <c:v>QMF 1</c:v>
                </c:pt>
                <c:pt idx="10">
                  <c:v>QMF -10</c:v>
                </c:pt>
                <c:pt idx="11">
                  <c:v>QMF Besi </c:v>
                </c:pt>
                <c:pt idx="12">
                  <c:v>QMF 6</c:v>
                </c:pt>
                <c:pt idx="13">
                  <c:v>QMF -9</c:v>
                </c:pt>
                <c:pt idx="14">
                  <c:v>QMF -8</c:v>
                </c:pt>
              </c:strCache>
            </c:strRef>
          </c:cat>
          <c:val>
            <c:numRef>
              <c:f>'Raport i përgjithsh.2013'!$X$549:$X$563</c:f>
              <c:numCache>
                <c:formatCode>General</c:formatCode>
                <c:ptCount val="15"/>
                <c:pt idx="0">
                  <c:v>98</c:v>
                </c:pt>
                <c:pt idx="1">
                  <c:v>69</c:v>
                </c:pt>
                <c:pt idx="2">
                  <c:v>5</c:v>
                </c:pt>
                <c:pt idx="3">
                  <c:v>0</c:v>
                </c:pt>
                <c:pt idx="4">
                  <c:v>56</c:v>
                </c:pt>
                <c:pt idx="5">
                  <c:v>49</c:v>
                </c:pt>
                <c:pt idx="6">
                  <c:v>18</c:v>
                </c:pt>
                <c:pt idx="7">
                  <c:v>49</c:v>
                </c:pt>
                <c:pt idx="8">
                  <c:v>50</c:v>
                </c:pt>
                <c:pt idx="9">
                  <c:v>32</c:v>
                </c:pt>
                <c:pt idx="10">
                  <c:v>46</c:v>
                </c:pt>
                <c:pt idx="11">
                  <c:v>1</c:v>
                </c:pt>
                <c:pt idx="12">
                  <c:v>1</c:v>
                </c:pt>
                <c:pt idx="13">
                  <c:v>12</c:v>
                </c:pt>
                <c:pt idx="14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51538192"/>
        <c:axId val="151538752"/>
      </c:barChart>
      <c:catAx>
        <c:axId val="151538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538752"/>
        <c:crosses val="autoZero"/>
        <c:auto val="1"/>
        <c:lblAlgn val="ctr"/>
        <c:lblOffset val="100"/>
        <c:noMultiLvlLbl val="0"/>
      </c:catAx>
      <c:valAx>
        <c:axId val="151538752"/>
        <c:scaling>
          <c:orientation val="minMax"/>
        </c:scaling>
        <c:delete val="0"/>
        <c:axPos val="l"/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538192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6569626044450867"/>
          <c:y val="4.4383892802873429E-2"/>
          <c:w val="0.73430378894945758"/>
          <c:h val="6.08656496062992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1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Cambria" panose="02040503050406030204" pitchFamily="18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'Raport i përgjithsh. MF-Ped.'!$H$91</c:f>
              <c:strCache>
                <c:ptCount val="1"/>
                <c:pt idx="0">
                  <c:v>Fëmijë të maturnën 2 vjet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1.1494252873563218E-2"/>
                  <c:y val="-3.333333333333334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12%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0114942528735601E-2"/>
                  <c:y val="-4.2222222222222244E-2"/>
                </c:manualLayout>
              </c:layout>
              <c:tx>
                <c:rich>
                  <a:bodyPr/>
                  <a:lstStyle/>
                  <a:p>
                    <a:r>
                      <a:rPr lang="en-US" sz="2400" smtClean="0"/>
                      <a:t>3</a:t>
                    </a:r>
                    <a:r>
                      <a:rPr lang="en-US" smtClean="0"/>
                      <a:t>8%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1494252873563218E-2"/>
                  <c:y val="-3.1111111111111128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26%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 i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'Raport i përgjithsh. MF-Ped.'!$G$92:$G$94</c:f>
              <c:strCache>
                <c:ptCount val="3"/>
                <c:pt idx="0">
                  <c:v>MF</c:v>
                </c:pt>
                <c:pt idx="1">
                  <c:v>Pediatri</c:v>
                </c:pt>
                <c:pt idx="2">
                  <c:v>Vaksinimi</c:v>
                </c:pt>
              </c:strCache>
            </c:strRef>
          </c:cat>
          <c:val>
            <c:numRef>
              <c:f>'Raport i përgjithsh. MF-Ped.'!$H$92:$H$94</c:f>
              <c:numCache>
                <c:formatCode>0</c:formatCode>
                <c:ptCount val="3"/>
                <c:pt idx="0">
                  <c:v>12.472531635977878</c:v>
                </c:pt>
                <c:pt idx="1">
                  <c:v>37.902553610669102</c:v>
                </c:pt>
                <c:pt idx="2">
                  <c:v>26.028642873380281</c:v>
                </c:pt>
              </c:numCache>
            </c:numRef>
          </c:val>
        </c:ser>
        <c:ser>
          <c:idx val="1"/>
          <c:order val="1"/>
          <c:tx>
            <c:strRef>
              <c:f>'Raport i përgjithsh. MF-Ped.'!$I$91</c:f>
              <c:strCache>
                <c:ptCount val="1"/>
                <c:pt idx="0">
                  <c:v>Fëmijë të maturnën 2-5 vjet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1.5804597701149451E-2"/>
                  <c:y val="-3.333333333333334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6%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5862068965517241E-2"/>
                  <c:y val="-3.1111111111111128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17%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3103448275860993E-3"/>
                  <c:y val="-3.1111111111111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 i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'Raport i përgjithsh. MF-Ped.'!$G$92:$G$94</c:f>
              <c:strCache>
                <c:ptCount val="3"/>
                <c:pt idx="0">
                  <c:v>MF</c:v>
                </c:pt>
                <c:pt idx="1">
                  <c:v>Pediatri</c:v>
                </c:pt>
                <c:pt idx="2">
                  <c:v>Vaksinimi</c:v>
                </c:pt>
              </c:strCache>
            </c:strRef>
          </c:cat>
          <c:val>
            <c:numRef>
              <c:f>'Raport i përgjithsh. MF-Ped.'!$I$92:$I$94</c:f>
              <c:numCache>
                <c:formatCode>0</c:formatCode>
                <c:ptCount val="3"/>
                <c:pt idx="0">
                  <c:v>6.2059558990679671</c:v>
                </c:pt>
                <c:pt idx="1">
                  <c:v>17.390315980904749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56163824"/>
        <c:axId val="156164384"/>
        <c:axId val="0"/>
      </c:bar3DChart>
      <c:catAx>
        <c:axId val="1561638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400" b="1" i="1"/>
            </a:pPr>
            <a:endParaRPr lang="en-US"/>
          </a:p>
        </c:txPr>
        <c:crossAx val="156164384"/>
        <c:crosses val="autoZero"/>
        <c:auto val="1"/>
        <c:lblAlgn val="ctr"/>
        <c:lblOffset val="100"/>
        <c:noMultiLvlLbl val="0"/>
      </c:catAx>
      <c:valAx>
        <c:axId val="156164384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one"/>
        <c:crossAx val="156163824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2400" b="1" i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FFC000"/>
            </a:solidFill>
            <a:ln w="9525" cap="flat" cmpd="sng" algn="ctr">
              <a:solidFill>
                <a:schemeClr val="accent1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3.8580246913580245E-2"/>
                  <c:y val="-9.7897699769714144E-2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i="1" dirty="0" smtClean="0"/>
                      <a:t>196 </a:t>
                    </a:r>
                    <a:r>
                      <a:rPr lang="en-US" sz="2400" b="1" i="1" baseline="0" dirty="0" smtClean="0"/>
                      <a:t> (1.4 </a:t>
                    </a:r>
                    <a:r>
                      <a:rPr lang="en-US" sz="2400" b="1" i="1" dirty="0" smtClean="0"/>
                      <a:t>%)</a:t>
                    </a:r>
                    <a:endParaRPr lang="en-US" sz="2400" b="1" i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3.2407407407407517E-2"/>
                  <c:y val="-0.10291809462969941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i="1" dirty="0" smtClean="0"/>
                      <a:t>12796                (97 %)</a:t>
                    </a:r>
                    <a:endParaRPr lang="en-US" sz="2400" b="1" i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1604938271605027E-2"/>
                  <c:y val="-7.0285528039794737E-2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i="1" dirty="0" smtClean="0"/>
                      <a:t>205                     (1.6%)</a:t>
                    </a:r>
                    <a:endParaRPr lang="en-US" sz="2400" b="1" i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 i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'Raport i përgj.-M.F.-Ped.-Vaks.'!$R$1201:$R$1203</c:f>
              <c:strCache>
                <c:ptCount val="3"/>
                <c:pt idx="0">
                  <c:v>Nene peshe</c:v>
                </c:pt>
                <c:pt idx="1">
                  <c:v>Mesatar</c:v>
                </c:pt>
                <c:pt idx="2">
                  <c:v>Mbipeshe</c:v>
                </c:pt>
              </c:strCache>
            </c:strRef>
          </c:cat>
          <c:val>
            <c:numRef>
              <c:f>'Raport i përgj.-M.F.-Ped.-Vaks.'!$S$1201:$S$1203</c:f>
              <c:numCache>
                <c:formatCode>General</c:formatCode>
                <c:ptCount val="3"/>
                <c:pt idx="0">
                  <c:v>190</c:v>
                </c:pt>
                <c:pt idx="1">
                  <c:v>10747</c:v>
                </c:pt>
                <c:pt idx="2">
                  <c:v>156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56166624"/>
        <c:axId val="156167184"/>
        <c:axId val="0"/>
      </c:bar3DChart>
      <c:catAx>
        <c:axId val="1561666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800" b="1" i="1"/>
            </a:pPr>
            <a:endParaRPr lang="en-US"/>
          </a:p>
        </c:txPr>
        <c:crossAx val="156167184"/>
        <c:crosses val="autoZero"/>
        <c:auto val="1"/>
        <c:lblAlgn val="ctr"/>
        <c:lblOffset val="100"/>
        <c:noMultiLvlLbl val="0"/>
      </c:catAx>
      <c:valAx>
        <c:axId val="15616718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561666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Sheet1!$D$8</c:f>
              <c:strCache>
                <c:ptCount val="1"/>
                <c:pt idx="0">
                  <c:v>Te planifikuar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1.4619883040935672E-2"/>
                  <c:y val="-1.89873417721518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4619883040935672E-3"/>
                  <c:y val="-1.89873417721518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5.847953216374162E-3"/>
                  <c:y val="-2.10970464135021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6081871345029239E-2"/>
                  <c:y val="-2.10970464135021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1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Sheet1!$E$7:$H$7</c:f>
              <c:strCache>
                <c:ptCount val="4"/>
                <c:pt idx="0">
                  <c:v>Polyo</c:v>
                </c:pt>
                <c:pt idx="1">
                  <c:v>DTP-HIB-HEP.B</c:v>
                </c:pt>
                <c:pt idx="2">
                  <c:v>BCG</c:v>
                </c:pt>
                <c:pt idx="3">
                  <c:v>MMR</c:v>
                </c:pt>
              </c:strCache>
            </c:strRef>
          </c:cat>
          <c:val>
            <c:numRef>
              <c:f>Sheet1!$E$8:$H$8</c:f>
              <c:numCache>
                <c:formatCode>General</c:formatCode>
                <c:ptCount val="4"/>
                <c:pt idx="0">
                  <c:v>1035</c:v>
                </c:pt>
                <c:pt idx="1">
                  <c:v>1035</c:v>
                </c:pt>
                <c:pt idx="2">
                  <c:v>931</c:v>
                </c:pt>
                <c:pt idx="3">
                  <c:v>1011</c:v>
                </c:pt>
              </c:numCache>
            </c:numRef>
          </c:val>
        </c:ser>
        <c:ser>
          <c:idx val="1"/>
          <c:order val="1"/>
          <c:tx>
            <c:strRef>
              <c:f>Sheet1!$D$9</c:f>
              <c:strCache>
                <c:ptCount val="1"/>
                <c:pt idx="0">
                  <c:v>Te vaksionuar 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1.3157894736842079E-2"/>
                  <c:y val="-1.47679324894515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4853801169590642E-2"/>
                  <c:y val="-1.47679324894515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9005847953216266E-2"/>
                  <c:y val="-1.6877637130801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3.2163742690058589E-2"/>
                  <c:y val="-1.6877637130801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1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Sheet1!$E$7:$H$7</c:f>
              <c:strCache>
                <c:ptCount val="4"/>
                <c:pt idx="0">
                  <c:v>Polyo</c:v>
                </c:pt>
                <c:pt idx="1">
                  <c:v>DTP-HIB-HEP.B</c:v>
                </c:pt>
                <c:pt idx="2">
                  <c:v>BCG</c:v>
                </c:pt>
                <c:pt idx="3">
                  <c:v>MMR</c:v>
                </c:pt>
              </c:strCache>
            </c:strRef>
          </c:cat>
          <c:val>
            <c:numRef>
              <c:f>Sheet1!$E$9:$H$9</c:f>
              <c:numCache>
                <c:formatCode>General</c:formatCode>
                <c:ptCount val="4"/>
                <c:pt idx="0">
                  <c:v>933</c:v>
                </c:pt>
                <c:pt idx="1">
                  <c:v>933</c:v>
                </c:pt>
                <c:pt idx="2">
                  <c:v>931</c:v>
                </c:pt>
                <c:pt idx="3">
                  <c:v>788</c:v>
                </c:pt>
              </c:numCache>
            </c:numRef>
          </c:val>
        </c:ser>
        <c:ser>
          <c:idx val="2"/>
          <c:order val="2"/>
          <c:tx>
            <c:strRef>
              <c:f>Sheet1!$D$10</c:f>
              <c:strCache>
                <c:ptCount val="1"/>
                <c:pt idx="0">
                  <c:v>Perfshirja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485380116959067E-2"/>
                  <c:y val="-1.47679324894516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9239766081871291E-2"/>
                  <c:y val="-2.7426160337552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9239766081871343E-2"/>
                  <c:y val="-1.47679324894516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3.5087719298245723E-2"/>
                  <c:y val="-2.7426160337552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Sheet1!$E$7:$H$7</c:f>
              <c:strCache>
                <c:ptCount val="4"/>
                <c:pt idx="0">
                  <c:v>Polyo</c:v>
                </c:pt>
                <c:pt idx="1">
                  <c:v>DTP-HIB-HEP.B</c:v>
                </c:pt>
                <c:pt idx="2">
                  <c:v>BCG</c:v>
                </c:pt>
                <c:pt idx="3">
                  <c:v>MMR</c:v>
                </c:pt>
              </c:strCache>
            </c:strRef>
          </c:cat>
          <c:val>
            <c:numRef>
              <c:f>Sheet1!$E$10:$H$10</c:f>
              <c:numCache>
                <c:formatCode>0%</c:formatCode>
                <c:ptCount val="4"/>
                <c:pt idx="0">
                  <c:v>0.91</c:v>
                </c:pt>
                <c:pt idx="1">
                  <c:v>0.91</c:v>
                </c:pt>
                <c:pt idx="2">
                  <c:v>1</c:v>
                </c:pt>
                <c:pt idx="3">
                  <c:v>0.78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56170544"/>
        <c:axId val="156171104"/>
        <c:axId val="0"/>
      </c:bar3DChart>
      <c:catAx>
        <c:axId val="156170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1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171104"/>
        <c:crosses val="autoZero"/>
        <c:auto val="1"/>
        <c:lblAlgn val="ctr"/>
        <c:lblOffset val="100"/>
        <c:noMultiLvlLbl val="0"/>
      </c:catAx>
      <c:valAx>
        <c:axId val="1561711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6170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1.3888888888888947E-2"/>
                  <c:y val="-4.166666666666666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2869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1111111111111125E-2"/>
                  <c:y val="-2.850877192982460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4475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0833333333333412E-2"/>
                  <c:y val="-2.192982456140354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3888888888888947E-2"/>
                  <c:y val="-1.754385964912290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199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8055555555555561E-2"/>
                  <c:y val="-3.728070175438599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302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 i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Sheet1!$B$33:$B$37</c:f>
              <c:strCache>
                <c:ptCount val="5"/>
                <c:pt idx="0">
                  <c:v>Dhembe te bllombuar</c:v>
                </c:pt>
                <c:pt idx="1">
                  <c:v>Intervenime kirurgjike</c:v>
                </c:pt>
                <c:pt idx="2">
                  <c:v>Punët protetike</c:v>
                </c:pt>
                <c:pt idx="3">
                  <c:v>Ortodoncia</c:v>
                </c:pt>
                <c:pt idx="4">
                  <c:v>Mjekimi I indeve te buta te zgavres se gojes</c:v>
                </c:pt>
              </c:strCache>
            </c:strRef>
          </c:cat>
          <c:val>
            <c:numRef>
              <c:f>Sheet1!$C$33:$C$37</c:f>
              <c:numCache>
                <c:formatCode>General</c:formatCode>
                <c:ptCount val="5"/>
                <c:pt idx="0">
                  <c:v>4203</c:v>
                </c:pt>
                <c:pt idx="1">
                  <c:v>5598</c:v>
                </c:pt>
                <c:pt idx="2">
                  <c:v>52</c:v>
                </c:pt>
                <c:pt idx="3">
                  <c:v>1078</c:v>
                </c:pt>
                <c:pt idx="4">
                  <c:v>1029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56173344"/>
        <c:axId val="156173904"/>
        <c:axId val="0"/>
      </c:bar3DChart>
      <c:catAx>
        <c:axId val="1561733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 b="1" i="1"/>
            </a:pPr>
            <a:endParaRPr lang="en-US"/>
          </a:p>
        </c:txPr>
        <c:crossAx val="156173904"/>
        <c:crosses val="autoZero"/>
        <c:auto val="1"/>
        <c:lblAlgn val="ctr"/>
        <c:lblOffset val="100"/>
        <c:noMultiLvlLbl val="0"/>
      </c:catAx>
      <c:valAx>
        <c:axId val="15617390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561733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dk1">
                    <a:tint val="50000"/>
                    <a:satMod val="300000"/>
                  </a:schemeClr>
                </a:gs>
                <a:gs pos="35000">
                  <a:schemeClr val="dk1">
                    <a:tint val="37000"/>
                    <a:satMod val="300000"/>
                  </a:schemeClr>
                </a:gs>
                <a:gs pos="100000">
                  <a:schemeClr val="dk1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3">
                      <a:tint val="50000"/>
                      <a:satMod val="300000"/>
                    </a:schemeClr>
                  </a:gs>
                  <a:gs pos="35000">
                    <a:schemeClr val="accent3">
                      <a:tint val="37000"/>
                      <a:satMod val="300000"/>
                    </a:schemeClr>
                  </a:gs>
                  <a:gs pos="100000">
                    <a:schemeClr val="accent3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3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3"/>
            <c:invertIfNegative val="0"/>
            <c:bubble3D val="0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Lbls>
            <c:dLbl>
              <c:idx val="0"/>
              <c:layout>
                <c:manualLayout>
                  <c:x val="2.4011299435028249E-2"/>
                  <c:y val="-4.166666666666672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6949152542372881E-2"/>
                  <c:y val="-2.462121212121235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4011299435028249E-2"/>
                  <c:y val="-3.030303030303031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2711864406779662E-2"/>
                  <c:y val="-3.409090909090911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 i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Sheet1!$C$29:$C$32</c:f>
              <c:strCache>
                <c:ptCount val="4"/>
                <c:pt idx="0">
                  <c:v> INFERMJER/E </c:v>
                </c:pt>
                <c:pt idx="1">
                  <c:v>TEK. RTG</c:v>
                </c:pt>
                <c:pt idx="2">
                  <c:v>TEK. STOMATOLOGJIK</c:v>
                </c:pt>
                <c:pt idx="3">
                  <c:v>LABORANT</c:v>
                </c:pt>
              </c:strCache>
            </c:strRef>
          </c:cat>
          <c:val>
            <c:numRef>
              <c:f>Sheet1!$D$29:$D$32</c:f>
              <c:numCache>
                <c:formatCode>General</c:formatCode>
                <c:ptCount val="4"/>
                <c:pt idx="0">
                  <c:v>15</c:v>
                </c:pt>
                <c:pt idx="1">
                  <c:v>17</c:v>
                </c:pt>
                <c:pt idx="2">
                  <c:v>9</c:v>
                </c:pt>
                <c:pt idx="3">
                  <c:v>27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56176144"/>
        <c:axId val="156176704"/>
        <c:axId val="0"/>
      </c:bar3DChart>
      <c:catAx>
        <c:axId val="1561761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156176704"/>
        <c:crosses val="autoZero"/>
        <c:auto val="1"/>
        <c:lblAlgn val="ctr"/>
        <c:lblOffset val="100"/>
        <c:noMultiLvlLbl val="0"/>
      </c:catAx>
      <c:valAx>
        <c:axId val="15617670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561761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442260109608533E-2"/>
          <c:y val="2.2197682606746999E-4"/>
          <c:w val="0.96495420151334221"/>
          <c:h val="0.814995766277997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Laboratoriumi!$AB$7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4.1666671223389348E-3"/>
                  <c:y val="-2.0833333333333376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269</a:t>
                    </a:r>
                    <a:r>
                      <a:rPr lang="en-US" dirty="0" smtClean="0"/>
                      <a:t>                                      </a:t>
                    </a:r>
                    <a:r>
                      <a:rPr lang="en-US" sz="1400" dirty="0" smtClean="0">
                        <a:solidFill>
                          <a:srgbClr val="FF0000"/>
                        </a:solidFill>
                      </a:rPr>
                      <a:t>(-</a:t>
                    </a:r>
                    <a:r>
                      <a:rPr lang="en-US" sz="1400" dirty="0">
                        <a:solidFill>
                          <a:srgbClr val="FF0000"/>
                        </a:solidFill>
                      </a:rPr>
                      <a:t>51%)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5.5555561631185704E-3"/>
                  <c:y val="4.166666666666668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315</a:t>
                    </a:r>
                    <a:r>
                      <a:rPr lang="en-US" dirty="0" smtClean="0"/>
                      <a:t>                                  </a:t>
                    </a:r>
                    <a:r>
                      <a:rPr lang="en-US" sz="1400" dirty="0" smtClean="0">
                        <a:solidFill>
                          <a:srgbClr val="FF0000"/>
                        </a:solidFill>
                      </a:rPr>
                      <a:t>(-</a:t>
                    </a:r>
                    <a:r>
                      <a:rPr lang="en-US" sz="1400" dirty="0">
                        <a:solidFill>
                          <a:srgbClr val="FF0000"/>
                        </a:solidFill>
                      </a:rPr>
                      <a:t>67%)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1.001024262211125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335        </a:t>
                    </a:r>
                    <a:r>
                      <a:rPr lang="en-US" dirty="0" smtClean="0"/>
                      <a:t>                                </a:t>
                    </a:r>
                    <a:r>
                      <a:rPr lang="en-US" sz="1400" dirty="0" smtClean="0">
                        <a:solidFill>
                          <a:srgbClr val="FF0000"/>
                        </a:solidFill>
                      </a:rPr>
                      <a:t>(-53</a:t>
                    </a:r>
                    <a:r>
                      <a:rPr lang="en-US" sz="1400" dirty="0">
                        <a:solidFill>
                          <a:srgbClr val="FF0000"/>
                        </a:solidFill>
                      </a:rPr>
                      <a:t>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388889040779643E-3"/>
                  <c:y val="1.041666666666666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370</a:t>
                    </a:r>
                    <a:r>
                      <a:rPr lang="en-US" dirty="0" smtClean="0"/>
                      <a:t>                                      </a:t>
                    </a:r>
                    <a:r>
                      <a:rPr lang="en-US" sz="1400" dirty="0" smtClean="0">
                        <a:solidFill>
                          <a:srgbClr val="FF0000"/>
                        </a:solidFill>
                      </a:rPr>
                      <a:t>(-</a:t>
                    </a:r>
                    <a:r>
                      <a:rPr lang="en-US" sz="1400" dirty="0">
                        <a:solidFill>
                          <a:srgbClr val="FF0000"/>
                        </a:solidFill>
                      </a:rPr>
                      <a:t>27%)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2.7777780815593416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376</a:t>
                    </a:r>
                    <a:r>
                      <a:rPr lang="en-US" dirty="0" smtClean="0"/>
                      <a:t>                                      </a:t>
                    </a:r>
                    <a:r>
                      <a:rPr lang="en-US" sz="1400" dirty="0" smtClean="0">
                        <a:solidFill>
                          <a:srgbClr val="FF0000"/>
                        </a:solidFill>
                      </a:rPr>
                      <a:t>(-12</a:t>
                    </a:r>
                    <a:r>
                      <a:rPr lang="en-US" sz="1400" dirty="0">
                        <a:solidFill>
                          <a:srgbClr val="FF0000"/>
                        </a:solidFill>
                      </a:rPr>
                      <a:t>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2.7777780815592852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518</a:t>
                    </a:r>
                    <a:r>
                      <a:rPr lang="en-US" dirty="0" smtClean="0"/>
                      <a:t>                              </a:t>
                    </a:r>
                    <a:r>
                      <a:rPr lang="en-US" sz="1400" dirty="0" smtClean="0">
                        <a:solidFill>
                          <a:srgbClr val="FF0000"/>
                        </a:solidFill>
                      </a:rPr>
                      <a:t>(-</a:t>
                    </a:r>
                    <a:r>
                      <a:rPr lang="en-US" sz="1400" dirty="0">
                        <a:solidFill>
                          <a:srgbClr val="FF0000"/>
                        </a:solidFill>
                      </a:rPr>
                      <a:t>42%)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1.388889040779643E-3"/>
                  <c:y val="1.377024518276671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619</a:t>
                    </a:r>
                    <a:r>
                      <a:rPr lang="en-US" dirty="0" smtClean="0"/>
                      <a:t>                                         </a:t>
                    </a:r>
                    <a:r>
                      <a:rPr lang="en-US" sz="1400" dirty="0" smtClean="0">
                        <a:solidFill>
                          <a:srgbClr val="FF0000"/>
                        </a:solidFill>
                      </a:rPr>
                      <a:t>(-</a:t>
                    </a:r>
                    <a:r>
                      <a:rPr lang="en-US" sz="1400" dirty="0">
                        <a:solidFill>
                          <a:srgbClr val="FF0000"/>
                        </a:solidFill>
                      </a:rPr>
                      <a:t>18%)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5.0925343201343558E-17"/>
                  <c:y val="-4.166666666666668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668</a:t>
                    </a:r>
                    <a:r>
                      <a:rPr lang="en-US" dirty="0" smtClean="0"/>
                      <a:t>                                      </a:t>
                    </a:r>
                    <a:r>
                      <a:rPr lang="en-US" sz="1400" dirty="0" smtClean="0">
                        <a:solidFill>
                          <a:srgbClr val="FF0000"/>
                        </a:solidFill>
                      </a:rPr>
                      <a:t>(-</a:t>
                    </a:r>
                    <a:r>
                      <a:rPr lang="en-US" sz="1400" dirty="0">
                        <a:solidFill>
                          <a:srgbClr val="FF0000"/>
                        </a:solidFill>
                      </a:rPr>
                      <a:t>25%)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6.9444452038982104E-3"/>
                  <c:y val="-2.0832533128480892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760      </a:t>
                    </a:r>
                    <a:r>
                      <a:rPr lang="en-US" dirty="0" smtClean="0"/>
                      <a:t>                                  </a:t>
                    </a:r>
                    <a:r>
                      <a:rPr lang="en-US" sz="1400" dirty="0" smtClean="0">
                        <a:solidFill>
                          <a:srgbClr val="FF0000"/>
                        </a:solidFill>
                      </a:rPr>
                      <a:t>(-</a:t>
                    </a:r>
                    <a:r>
                      <a:rPr lang="en-US" sz="1400" dirty="0">
                        <a:solidFill>
                          <a:srgbClr val="FF0000"/>
                        </a:solidFill>
                      </a:rPr>
                      <a:t>38%)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1.3888890407796421E-2"/>
                  <c:y val="4.065040650406505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818      </a:t>
                    </a:r>
                    <a:r>
                      <a:rPr lang="en-US" dirty="0" smtClean="0"/>
                      <a:t>                                                      </a:t>
                    </a:r>
                    <a:r>
                      <a:rPr lang="en-US" sz="1400" dirty="0" smtClean="0">
                        <a:solidFill>
                          <a:srgbClr val="FF0000"/>
                        </a:solidFill>
                      </a:rPr>
                      <a:t>(-</a:t>
                    </a:r>
                    <a:r>
                      <a:rPr lang="en-US" sz="1400" dirty="0">
                        <a:solidFill>
                          <a:srgbClr val="FF0000"/>
                        </a:solidFill>
                      </a:rPr>
                      <a:t>30%)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1312      </a:t>
                    </a:r>
                    <a:r>
                      <a:rPr lang="en-US" dirty="0" smtClean="0"/>
                      <a:t>                     </a:t>
                    </a:r>
                    <a:r>
                      <a:rPr lang="en-US" sz="1400" dirty="0" smtClean="0">
                        <a:solidFill>
                          <a:srgbClr val="FF0000"/>
                        </a:solidFill>
                      </a:rPr>
                      <a:t>(-</a:t>
                    </a:r>
                    <a:r>
                      <a:rPr lang="en-US" sz="1400" dirty="0">
                        <a:solidFill>
                          <a:srgbClr val="FF0000"/>
                        </a:solidFill>
                      </a:rPr>
                      <a:t>9%)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2.7777780815592852E-3"/>
                  <c:y val="6.2500000000000082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1387  </a:t>
                    </a:r>
                    <a:r>
                      <a:rPr lang="en-US" dirty="0" smtClean="0"/>
                      <a:t>                                   </a:t>
                    </a:r>
                    <a:r>
                      <a:rPr lang="en-US" sz="1400" dirty="0" smtClean="0">
                        <a:solidFill>
                          <a:srgbClr val="FF0000"/>
                        </a:solidFill>
                      </a:rPr>
                      <a:t>(-</a:t>
                    </a:r>
                    <a:r>
                      <a:rPr lang="en-US" sz="1400" dirty="0">
                        <a:solidFill>
                          <a:srgbClr val="FF0000"/>
                        </a:solidFill>
                      </a:rPr>
                      <a:t>12)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1.2500001367016803E-2"/>
                  <c:y val="-2.0325203252033281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1390 </a:t>
                    </a:r>
                    <a:r>
                      <a:rPr lang="en-US" dirty="0" smtClean="0"/>
                      <a:t>                          </a:t>
                    </a:r>
                    <a:r>
                      <a:rPr lang="en-US" sz="1400" dirty="0" smtClean="0">
                        <a:solidFill>
                          <a:srgbClr val="FF0000"/>
                        </a:solidFill>
                      </a:rPr>
                      <a:t>(-</a:t>
                    </a:r>
                    <a:r>
                      <a:rPr lang="en-US" sz="1400" dirty="0">
                        <a:solidFill>
                          <a:srgbClr val="FF0000"/>
                        </a:solidFill>
                      </a:rPr>
                      <a:t>12)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1.9444446570914979E-2"/>
                  <c:y val="-4.065040650406505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1644 </a:t>
                    </a:r>
                    <a:r>
                      <a:rPr lang="en-US" dirty="0" smtClean="0"/>
                      <a:t>                            </a:t>
                    </a:r>
                    <a:r>
                      <a:rPr lang="en-US" sz="1400" dirty="0" smtClean="0">
                        <a:solidFill>
                          <a:srgbClr val="FF0000"/>
                        </a:solidFill>
                      </a:rPr>
                      <a:t>(-</a:t>
                    </a:r>
                    <a:r>
                      <a:rPr lang="en-US" sz="1400" dirty="0">
                        <a:solidFill>
                          <a:srgbClr val="FF0000"/>
                        </a:solidFill>
                      </a:rPr>
                      <a:t>11)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3118       </a:t>
                    </a:r>
                    <a:r>
                      <a:rPr lang="en-US" dirty="0" smtClean="0"/>
                      <a:t>                           </a:t>
                    </a:r>
                    <a:r>
                      <a:rPr lang="en-US" sz="1400" dirty="0">
                        <a:solidFill>
                          <a:srgbClr val="FF0000"/>
                        </a:solidFill>
                      </a:rPr>
                      <a:t>(-6%)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tx1"/>
                        </a:solidFill>
                      </a:rPr>
                      <a:t>5565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Laboratoriumi!$AA$8:$AA$23</c:f>
              <c:strCache>
                <c:ptCount val="16"/>
                <c:pt idx="0">
                  <c:v>QMF -Mati 1</c:v>
                </c:pt>
                <c:pt idx="1">
                  <c:v>QMF9</c:v>
                </c:pt>
                <c:pt idx="2">
                  <c:v>QMF8</c:v>
                </c:pt>
                <c:pt idx="3">
                  <c:v>QMG</c:v>
                </c:pt>
                <c:pt idx="4">
                  <c:v>QMF- Mat</c:v>
                </c:pt>
                <c:pt idx="5">
                  <c:v>QMF-7</c:v>
                </c:pt>
                <c:pt idx="6">
                  <c:v>QMF-Besi</c:v>
                </c:pt>
                <c:pt idx="7">
                  <c:v>QMF- Hajvali</c:v>
                </c:pt>
                <c:pt idx="8">
                  <c:v>DAT</c:v>
                </c:pt>
                <c:pt idx="9">
                  <c:v>QMF-2</c:v>
                </c:pt>
                <c:pt idx="10">
                  <c:v>QMF-3</c:v>
                </c:pt>
                <c:pt idx="11">
                  <c:v>QMF-1</c:v>
                </c:pt>
                <c:pt idx="12">
                  <c:v>QMF-4</c:v>
                </c:pt>
                <c:pt idx="13">
                  <c:v>QMF-6</c:v>
                </c:pt>
                <c:pt idx="14">
                  <c:v>QMF-5</c:v>
                </c:pt>
                <c:pt idx="15">
                  <c:v>QKMF</c:v>
                </c:pt>
              </c:strCache>
            </c:strRef>
          </c:cat>
          <c:val>
            <c:numRef>
              <c:f>Laboratoriumi!$AB$8:$AB$23</c:f>
              <c:numCache>
                <c:formatCode>General</c:formatCode>
                <c:ptCount val="16"/>
                <c:pt idx="0">
                  <c:v>269</c:v>
                </c:pt>
                <c:pt idx="1">
                  <c:v>315</c:v>
                </c:pt>
                <c:pt idx="2">
                  <c:v>335</c:v>
                </c:pt>
                <c:pt idx="3">
                  <c:v>370</c:v>
                </c:pt>
                <c:pt idx="4">
                  <c:v>376</c:v>
                </c:pt>
                <c:pt idx="5">
                  <c:v>518</c:v>
                </c:pt>
                <c:pt idx="6">
                  <c:v>619</c:v>
                </c:pt>
                <c:pt idx="7">
                  <c:v>668</c:v>
                </c:pt>
                <c:pt idx="8">
                  <c:v>760</c:v>
                </c:pt>
                <c:pt idx="9">
                  <c:v>818</c:v>
                </c:pt>
                <c:pt idx="10">
                  <c:v>1312</c:v>
                </c:pt>
                <c:pt idx="11">
                  <c:v>1387</c:v>
                </c:pt>
                <c:pt idx="12">
                  <c:v>1390</c:v>
                </c:pt>
                <c:pt idx="13">
                  <c:v>1644</c:v>
                </c:pt>
                <c:pt idx="14">
                  <c:v>3118</c:v>
                </c:pt>
                <c:pt idx="15">
                  <c:v>5565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50939120"/>
        <c:axId val="150939680"/>
      </c:barChart>
      <c:catAx>
        <c:axId val="150939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939680"/>
        <c:crosses val="autoZero"/>
        <c:auto val="1"/>
        <c:lblAlgn val="ctr"/>
        <c:lblOffset val="100"/>
        <c:noMultiLvlLbl val="0"/>
      </c:catAx>
      <c:valAx>
        <c:axId val="1509396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150939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6876202974628171"/>
          <c:y val="4.417671381221179E-2"/>
          <c:w val="0.83123797025371871"/>
          <c:h val="0.95582328618778922"/>
        </c:manualLayout>
      </c:layout>
      <c:bar3DChart>
        <c:barDir val="bar"/>
        <c:grouping val="clustered"/>
        <c:varyColors val="0"/>
        <c:ser>
          <c:idx val="0"/>
          <c:order val="0"/>
          <c:spPr>
            <a:solidFill>
              <a:srgbClr val="FF9900"/>
            </a:solidFill>
          </c:spPr>
          <c:invertIfNegative val="0"/>
          <c:dLbls>
            <c:dLbl>
              <c:idx val="0"/>
              <c:layout>
                <c:manualLayout>
                  <c:x val="-0.05"/>
                  <c:y val="-3.815261647418279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38558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(-20%)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18168 </a:t>
                    </a:r>
                    <a:r>
                      <a:rPr lang="en-US" dirty="0" smtClean="0">
                        <a:solidFill>
                          <a:srgbClr val="228024"/>
                        </a:solidFill>
                      </a:rPr>
                      <a:t>(0)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 smtClean="0"/>
                      <a:t>14630 </a:t>
                    </a:r>
                    <a:r>
                      <a:rPr lang="en-US" dirty="0" smtClean="0">
                        <a:solidFill>
                          <a:srgbClr val="228024"/>
                        </a:solidFill>
                      </a:rPr>
                      <a:t>(+14%)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 smtClean="0"/>
                      <a:t>9714 </a:t>
                    </a:r>
                    <a:r>
                      <a:rPr lang="en-US" dirty="0" smtClean="0">
                        <a:solidFill>
                          <a:srgbClr val="228024"/>
                        </a:solidFill>
                      </a:rPr>
                      <a:t>(+12%)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 smtClean="0"/>
                      <a:t>8965 </a:t>
                    </a:r>
                    <a:r>
                      <a:rPr lang="en-US" dirty="0" smtClean="0">
                        <a:solidFill>
                          <a:srgbClr val="228024"/>
                        </a:solidFill>
                      </a:rPr>
                      <a:t>(+7%)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 smtClean="0"/>
                      <a:t>7274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(-18%)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 smtClean="0"/>
                      <a:t>5067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(-5 %)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dirty="0" smtClean="0"/>
                      <a:t>4430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(-13%)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dirty="0" smtClean="0"/>
                      <a:t>3343 </a:t>
                    </a:r>
                    <a:r>
                      <a:rPr lang="en-US" dirty="0" smtClean="0">
                        <a:solidFill>
                          <a:srgbClr val="00B050"/>
                        </a:solidFill>
                      </a:rPr>
                      <a:t>(+8%)</a:t>
                    </a:r>
                    <a:endParaRPr lang="en-US" dirty="0">
                      <a:solidFill>
                        <a:srgbClr val="00B05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dirty="0" smtClean="0"/>
                      <a:t>3301 </a:t>
                    </a:r>
                    <a:r>
                      <a:rPr lang="en-US" dirty="0" smtClean="0">
                        <a:solidFill>
                          <a:srgbClr val="00B050"/>
                        </a:solidFill>
                      </a:rPr>
                      <a:t>( +24%)</a:t>
                    </a:r>
                    <a:endParaRPr lang="en-US" dirty="0">
                      <a:solidFill>
                        <a:srgbClr val="00B05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 dirty="0" smtClean="0"/>
                      <a:t>3162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(-8%)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 dirty="0" smtClean="0"/>
                      <a:t>2615 </a:t>
                    </a:r>
                    <a:r>
                      <a:rPr lang="en-US" dirty="0" smtClean="0">
                        <a:solidFill>
                          <a:srgbClr val="00B050"/>
                        </a:solidFill>
                      </a:rPr>
                      <a:t>( +37%)</a:t>
                    </a:r>
                    <a:endParaRPr lang="en-US" dirty="0">
                      <a:solidFill>
                        <a:srgbClr val="00B05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 dirty="0" smtClean="0"/>
                      <a:t>2376 </a:t>
                    </a:r>
                    <a:r>
                      <a:rPr lang="en-US" dirty="0" smtClean="0">
                        <a:solidFill>
                          <a:srgbClr val="00B050"/>
                        </a:solidFill>
                      </a:rPr>
                      <a:t>(+46%)</a:t>
                    </a:r>
                    <a:endParaRPr lang="en-US" dirty="0">
                      <a:solidFill>
                        <a:srgbClr val="00B05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lang="en-US" dirty="0" smtClean="0"/>
                      <a:t>1951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(-8%)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tx>
                <c:rich>
                  <a:bodyPr/>
                  <a:lstStyle/>
                  <a:p>
                    <a:r>
                      <a:rPr lang="en-US" dirty="0" smtClean="0"/>
                      <a:t>1618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(-8%)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lang="en-US" dirty="0" smtClean="0"/>
                      <a:t>1582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(-34%)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tx>
                <c:rich>
                  <a:bodyPr/>
                  <a:lstStyle/>
                  <a:p>
                    <a:r>
                      <a:rPr lang="en-US" smtClean="0"/>
                      <a:t>1470</a:t>
                    </a:r>
                    <a:r>
                      <a:rPr lang="en-US" smtClean="0">
                        <a:solidFill>
                          <a:srgbClr val="FF0000"/>
                        </a:solidFill>
                      </a:rPr>
                      <a:t>(-38%)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 i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Sheet1!$A$60:$A$76</c:f>
              <c:strCache>
                <c:ptCount val="17"/>
                <c:pt idx="0">
                  <c:v>QKMF</c:v>
                </c:pt>
                <c:pt idx="1">
                  <c:v>QMF 5</c:v>
                </c:pt>
                <c:pt idx="2">
                  <c:v> Stomatologji</c:v>
                </c:pt>
                <c:pt idx="3">
                  <c:v>QMF 4</c:v>
                </c:pt>
                <c:pt idx="4">
                  <c:v>QMF 6</c:v>
                </c:pt>
                <c:pt idx="5">
                  <c:v>QMF 2</c:v>
                </c:pt>
                <c:pt idx="6">
                  <c:v>QMF3</c:v>
                </c:pt>
                <c:pt idx="7">
                  <c:v>QMF 1</c:v>
                </c:pt>
                <c:pt idx="8">
                  <c:v>Fshatra</c:v>
                </c:pt>
                <c:pt idx="9">
                  <c:v>QMF 10</c:v>
                </c:pt>
                <c:pt idx="10">
                  <c:v>QMF Hajvali</c:v>
                </c:pt>
                <c:pt idx="11">
                  <c:v>QMF Mat</c:v>
                </c:pt>
                <c:pt idx="12">
                  <c:v>QMF Mati 1</c:v>
                </c:pt>
                <c:pt idx="13">
                  <c:v>QMF9</c:v>
                </c:pt>
                <c:pt idx="14">
                  <c:v>QMF 8</c:v>
                </c:pt>
                <c:pt idx="15">
                  <c:v>QMF 7</c:v>
                </c:pt>
                <c:pt idx="16">
                  <c:v>QMF Besi</c:v>
                </c:pt>
              </c:strCache>
            </c:strRef>
          </c:cat>
          <c:val>
            <c:numRef>
              <c:f>Sheet1!$B$60:$B$76</c:f>
              <c:numCache>
                <c:formatCode>General</c:formatCode>
                <c:ptCount val="17"/>
                <c:pt idx="0">
                  <c:v>38558</c:v>
                </c:pt>
                <c:pt idx="1">
                  <c:v>18168</c:v>
                </c:pt>
                <c:pt idx="2">
                  <c:v>14630</c:v>
                </c:pt>
                <c:pt idx="3">
                  <c:v>9714</c:v>
                </c:pt>
                <c:pt idx="4">
                  <c:v>8965</c:v>
                </c:pt>
                <c:pt idx="5">
                  <c:v>7274</c:v>
                </c:pt>
                <c:pt idx="6">
                  <c:v>5067</c:v>
                </c:pt>
                <c:pt idx="7">
                  <c:v>4430</c:v>
                </c:pt>
                <c:pt idx="8">
                  <c:v>3343</c:v>
                </c:pt>
                <c:pt idx="9">
                  <c:v>3301</c:v>
                </c:pt>
                <c:pt idx="10">
                  <c:v>3162</c:v>
                </c:pt>
                <c:pt idx="11">
                  <c:v>2615</c:v>
                </c:pt>
                <c:pt idx="12">
                  <c:v>2376</c:v>
                </c:pt>
                <c:pt idx="13">
                  <c:v>1951</c:v>
                </c:pt>
                <c:pt idx="14">
                  <c:v>1618</c:v>
                </c:pt>
                <c:pt idx="15">
                  <c:v>1582</c:v>
                </c:pt>
                <c:pt idx="16">
                  <c:v>1470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50941920"/>
        <c:axId val="150942480"/>
        <c:axId val="0"/>
      </c:bar3DChart>
      <c:catAx>
        <c:axId val="15094192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 b="1" i="1"/>
            </a:pPr>
            <a:endParaRPr lang="en-US"/>
          </a:p>
        </c:txPr>
        <c:crossAx val="150942480"/>
        <c:crosses val="autoZero"/>
        <c:auto val="1"/>
        <c:lblAlgn val="l"/>
        <c:lblOffset val="100"/>
        <c:noMultiLvlLbl val="0"/>
      </c:catAx>
      <c:valAx>
        <c:axId val="1509424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509419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Totali!$Z$5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37                         </a:t>
                    </a:r>
                    <a:r>
                      <a:rPr lang="en-US" sz="1600" dirty="0" smtClean="0">
                        <a:solidFill>
                          <a:srgbClr val="FF0000"/>
                        </a:solidFill>
                      </a:rPr>
                      <a:t>(- 89%)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1418                            </a:t>
                    </a:r>
                    <a:r>
                      <a:rPr lang="en-US" sz="1600" dirty="0" smtClean="0">
                        <a:solidFill>
                          <a:srgbClr val="FF0000"/>
                        </a:solidFill>
                      </a:rPr>
                      <a:t>(-34%)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 smtClean="0"/>
                      <a:t>1451                     </a:t>
                    </a:r>
                    <a:r>
                      <a:rPr lang="en-US" sz="1600" dirty="0" smtClean="0">
                        <a:solidFill>
                          <a:srgbClr val="1A601C"/>
                        </a:solidFill>
                      </a:rPr>
                      <a:t>(+21%)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 smtClean="0"/>
                      <a:t>1498                      </a:t>
                    </a:r>
                    <a:r>
                      <a:rPr lang="en-US" sz="1600" dirty="0" smtClean="0">
                        <a:solidFill>
                          <a:srgbClr val="FF0000"/>
                        </a:solidFill>
                      </a:rPr>
                      <a:t>(-20%)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 smtClean="0"/>
                      <a:t>2039                     </a:t>
                    </a:r>
                    <a:r>
                      <a:rPr lang="en-US" sz="1600" dirty="0" smtClean="0">
                        <a:solidFill>
                          <a:srgbClr val="FF0000"/>
                        </a:solidFill>
                      </a:rPr>
                      <a:t>(-39%)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1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Totali!$Y$6:$Y$10</c:f>
              <c:strCache>
                <c:ptCount val="5"/>
                <c:pt idx="0">
                  <c:v>QMF-4 Radiologji</c:v>
                </c:pt>
                <c:pt idx="1">
                  <c:v>RTG Stomatologji</c:v>
                </c:pt>
                <c:pt idx="2">
                  <c:v>QMF-5  Radiologji</c:v>
                </c:pt>
                <c:pt idx="3">
                  <c:v>QKMF- Radiologji</c:v>
                </c:pt>
                <c:pt idx="4">
                  <c:v>RTG.DAT.</c:v>
                </c:pt>
              </c:strCache>
            </c:strRef>
          </c:cat>
          <c:val>
            <c:numRef>
              <c:f>Totali!$Z$6:$Z$10</c:f>
              <c:numCache>
                <c:formatCode>General</c:formatCode>
                <c:ptCount val="5"/>
                <c:pt idx="0">
                  <c:v>37</c:v>
                </c:pt>
                <c:pt idx="1">
                  <c:v>1418</c:v>
                </c:pt>
                <c:pt idx="2">
                  <c:v>1451</c:v>
                </c:pt>
                <c:pt idx="3">
                  <c:v>1498</c:v>
                </c:pt>
                <c:pt idx="4">
                  <c:v>2039</c:v>
                </c:pt>
              </c:numCache>
            </c:numRef>
          </c:val>
        </c:ser>
        <c:ser>
          <c:idx val="1"/>
          <c:order val="1"/>
          <c:tx>
            <c:strRef>
              <c:f>Totali!$AA$5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1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Totali!$Y$6:$Y$10</c:f>
              <c:strCache>
                <c:ptCount val="5"/>
                <c:pt idx="0">
                  <c:v>QMF-4 Radiologji</c:v>
                </c:pt>
                <c:pt idx="1">
                  <c:v>RTG Stomatologji</c:v>
                </c:pt>
                <c:pt idx="2">
                  <c:v>QMF-5  Radiologji</c:v>
                </c:pt>
                <c:pt idx="3">
                  <c:v>QKMF- Radiologji</c:v>
                </c:pt>
                <c:pt idx="4">
                  <c:v>RTG.DAT.</c:v>
                </c:pt>
              </c:strCache>
            </c:strRef>
          </c:cat>
          <c:val>
            <c:numRef>
              <c:f>Totali!$AA$6:$AA$10</c:f>
              <c:numCache>
                <c:formatCode>General</c:formatCode>
                <c:ptCount val="5"/>
                <c:pt idx="0">
                  <c:v>343</c:v>
                </c:pt>
                <c:pt idx="1">
                  <c:v>2141</c:v>
                </c:pt>
                <c:pt idx="2">
                  <c:v>1196</c:v>
                </c:pt>
                <c:pt idx="3">
                  <c:v>1865</c:v>
                </c:pt>
                <c:pt idx="4">
                  <c:v>3330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50945280"/>
        <c:axId val="150945840"/>
      </c:barChart>
      <c:catAx>
        <c:axId val="150945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1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945840"/>
        <c:crosses val="autoZero"/>
        <c:auto val="1"/>
        <c:lblAlgn val="ctr"/>
        <c:lblOffset val="100"/>
        <c:noMultiLvlLbl val="0"/>
      </c:catAx>
      <c:valAx>
        <c:axId val="15094584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150945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1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'Raport i përgjithsh.2014'!$I$634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16"/>
              <c:layout>
                <c:manualLayout>
                  <c:x val="-1.3043478260869589E-2"/>
                  <c:y val="2.6041672006576998E-3"/>
                </c:manualLayout>
              </c:layout>
              <c:spPr/>
              <c:txPr>
                <a:bodyPr/>
                <a:lstStyle/>
                <a:p>
                  <a:pPr>
                    <a:defRPr sz="1800" b="1">
                      <a:solidFill>
                        <a:srgbClr val="228024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rgbClr val="228024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'Raport i përgjithsh.2014'!$H$635:$H$653</c:f>
              <c:strCache>
                <c:ptCount val="19"/>
                <c:pt idx="0">
                  <c:v>QMF10</c:v>
                </c:pt>
                <c:pt idx="1">
                  <c:v>QKMF</c:v>
                </c:pt>
                <c:pt idx="2">
                  <c:v>QMF 2</c:v>
                </c:pt>
                <c:pt idx="3">
                  <c:v>QMF Hajvali</c:v>
                </c:pt>
                <c:pt idx="4">
                  <c:v>QMF Mat</c:v>
                </c:pt>
                <c:pt idx="5">
                  <c:v>QMF 5</c:v>
                </c:pt>
                <c:pt idx="6">
                  <c:v>QMF 6</c:v>
                </c:pt>
                <c:pt idx="7">
                  <c:v>QMF7</c:v>
                </c:pt>
                <c:pt idx="8">
                  <c:v>QMF9</c:v>
                </c:pt>
                <c:pt idx="9">
                  <c:v>Radiologji</c:v>
                </c:pt>
                <c:pt idx="10">
                  <c:v>QMF8</c:v>
                </c:pt>
                <c:pt idx="11">
                  <c:v>Laborator</c:v>
                </c:pt>
                <c:pt idx="12">
                  <c:v>QMF 3</c:v>
                </c:pt>
                <c:pt idx="13">
                  <c:v>QMF Besi </c:v>
                </c:pt>
                <c:pt idx="14">
                  <c:v>QMF 1</c:v>
                </c:pt>
                <c:pt idx="15">
                  <c:v>QMF 4</c:v>
                </c:pt>
                <c:pt idx="16">
                  <c:v>QMF Mati I</c:v>
                </c:pt>
                <c:pt idx="17">
                  <c:v>Fshatërat</c:v>
                </c:pt>
                <c:pt idx="18">
                  <c:v>Stomatologji</c:v>
                </c:pt>
              </c:strCache>
            </c:strRef>
          </c:cat>
          <c:val>
            <c:numRef>
              <c:f>'Raport i përgjithsh.2014'!$I$635:$I$653</c:f>
              <c:numCache>
                <c:formatCode>General</c:formatCode>
                <c:ptCount val="19"/>
                <c:pt idx="0">
                  <c:v>28</c:v>
                </c:pt>
                <c:pt idx="1">
                  <c:v>27</c:v>
                </c:pt>
                <c:pt idx="2">
                  <c:v>26</c:v>
                </c:pt>
                <c:pt idx="3">
                  <c:v>26</c:v>
                </c:pt>
                <c:pt idx="4">
                  <c:v>26</c:v>
                </c:pt>
                <c:pt idx="5">
                  <c:v>25</c:v>
                </c:pt>
                <c:pt idx="6">
                  <c:v>25</c:v>
                </c:pt>
                <c:pt idx="7">
                  <c:v>24</c:v>
                </c:pt>
                <c:pt idx="8">
                  <c:v>24</c:v>
                </c:pt>
                <c:pt idx="9">
                  <c:v>24</c:v>
                </c:pt>
                <c:pt idx="10">
                  <c:v>23</c:v>
                </c:pt>
                <c:pt idx="11">
                  <c:v>21</c:v>
                </c:pt>
                <c:pt idx="12">
                  <c:v>20</c:v>
                </c:pt>
                <c:pt idx="13">
                  <c:v>20</c:v>
                </c:pt>
                <c:pt idx="14">
                  <c:v>19</c:v>
                </c:pt>
                <c:pt idx="15">
                  <c:v>18</c:v>
                </c:pt>
                <c:pt idx="16">
                  <c:v>16</c:v>
                </c:pt>
                <c:pt idx="17">
                  <c:v>15</c:v>
                </c:pt>
                <c:pt idx="18">
                  <c:v>14</c:v>
                </c:pt>
              </c:numCache>
            </c:numRef>
          </c:val>
        </c:ser>
        <c:ser>
          <c:idx val="1"/>
          <c:order val="1"/>
          <c:tx>
            <c:strRef>
              <c:f>'Raport i përgjithsh.2014'!$J$634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8.695652173913055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1594202898550725E-2"/>
                  <c:y val="-5.20833440131528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7.2463768115942125E-3"/>
                  <c:y val="-2.60416720065765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014492753623188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449275362318840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0144927536231882E-2"/>
                  <c:y val="7.81250160197293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1.1594202898550725E-2"/>
                  <c:y val="-5.20833440131524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1.594202898550726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1.0144927536231937E-2"/>
                  <c:y val="-2.60416720065765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5.797101449275362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8.6956521739130557E-3"/>
                  <c:y val="7.81250160197293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1.1594202898550725E-2"/>
                  <c:y val="5.20833440131534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1.5942028985507263E-2"/>
                  <c:y val="-2.60416720065765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1.0144927536231882E-2"/>
                  <c:y val="5.20833440131534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layout>
                <c:manualLayout>
                  <c:x val="1.44927536231883E-2"/>
                  <c:y val="-2.60416720065765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layout>
                <c:manualLayout>
                  <c:x val="1.739130434782620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7"/>
              <c:layout>
                <c:manualLayout>
                  <c:x val="1.0144927536231882E-2"/>
                  <c:y val="-5.20833440131528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layout>
                <c:manualLayout>
                  <c:x val="1.304347826086948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'Raport i përgjithsh.2014'!$H$635:$H$653</c:f>
              <c:strCache>
                <c:ptCount val="19"/>
                <c:pt idx="0">
                  <c:v>QMF10</c:v>
                </c:pt>
                <c:pt idx="1">
                  <c:v>QKMF</c:v>
                </c:pt>
                <c:pt idx="2">
                  <c:v>QMF 2</c:v>
                </c:pt>
                <c:pt idx="3">
                  <c:v>QMF Hajvali</c:v>
                </c:pt>
                <c:pt idx="4">
                  <c:v>QMF Mat</c:v>
                </c:pt>
                <c:pt idx="5">
                  <c:v>QMF 5</c:v>
                </c:pt>
                <c:pt idx="6">
                  <c:v>QMF 6</c:v>
                </c:pt>
                <c:pt idx="7">
                  <c:v>QMF7</c:v>
                </c:pt>
                <c:pt idx="8">
                  <c:v>QMF9</c:v>
                </c:pt>
                <c:pt idx="9">
                  <c:v>Radiologji</c:v>
                </c:pt>
                <c:pt idx="10">
                  <c:v>QMF8</c:v>
                </c:pt>
                <c:pt idx="11">
                  <c:v>Laborator</c:v>
                </c:pt>
                <c:pt idx="12">
                  <c:v>QMF 3</c:v>
                </c:pt>
                <c:pt idx="13">
                  <c:v>QMF Besi </c:v>
                </c:pt>
                <c:pt idx="14">
                  <c:v>QMF 1</c:v>
                </c:pt>
                <c:pt idx="15">
                  <c:v>QMF 4</c:v>
                </c:pt>
                <c:pt idx="16">
                  <c:v>QMF Mati I</c:v>
                </c:pt>
                <c:pt idx="17">
                  <c:v>Fshatërat</c:v>
                </c:pt>
                <c:pt idx="18">
                  <c:v>Stomatologji</c:v>
                </c:pt>
              </c:strCache>
            </c:strRef>
          </c:cat>
          <c:val>
            <c:numRef>
              <c:f>'Raport i përgjithsh.2014'!$J$635:$J$653</c:f>
              <c:numCache>
                <c:formatCode>General</c:formatCode>
                <c:ptCount val="19"/>
                <c:pt idx="0">
                  <c:v>21</c:v>
                </c:pt>
                <c:pt idx="1">
                  <c:v>20</c:v>
                </c:pt>
                <c:pt idx="2">
                  <c:v>22</c:v>
                </c:pt>
                <c:pt idx="3">
                  <c:v>19</c:v>
                </c:pt>
                <c:pt idx="4">
                  <c:v>19</c:v>
                </c:pt>
                <c:pt idx="5">
                  <c:v>20</c:v>
                </c:pt>
                <c:pt idx="6">
                  <c:v>18</c:v>
                </c:pt>
                <c:pt idx="7">
                  <c:v>17</c:v>
                </c:pt>
                <c:pt idx="8">
                  <c:v>13</c:v>
                </c:pt>
                <c:pt idx="9">
                  <c:v>10</c:v>
                </c:pt>
                <c:pt idx="10">
                  <c:v>20</c:v>
                </c:pt>
                <c:pt idx="11">
                  <c:v>16</c:v>
                </c:pt>
                <c:pt idx="12">
                  <c:v>13</c:v>
                </c:pt>
                <c:pt idx="13">
                  <c:v>16</c:v>
                </c:pt>
                <c:pt idx="14">
                  <c:v>13</c:v>
                </c:pt>
                <c:pt idx="15">
                  <c:v>10</c:v>
                </c:pt>
                <c:pt idx="16">
                  <c:v>18</c:v>
                </c:pt>
                <c:pt idx="17">
                  <c:v>9</c:v>
                </c:pt>
                <c:pt idx="18">
                  <c:v>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50948640"/>
        <c:axId val="150949200"/>
        <c:axId val="0"/>
      </c:bar3DChart>
      <c:catAx>
        <c:axId val="1509486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150949200"/>
        <c:crosses val="autoZero"/>
        <c:auto val="1"/>
        <c:lblAlgn val="ctr"/>
        <c:lblOffset val="100"/>
        <c:noMultiLvlLbl val="0"/>
      </c:catAx>
      <c:valAx>
        <c:axId val="15094920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50948640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24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 i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Sheet1!$A$3:$A$7</c:f>
              <c:strCache>
                <c:ptCount val="5"/>
                <c:pt idx="0">
                  <c:v>Mjekesia Punes</c:v>
                </c:pt>
                <c:pt idx="1">
                  <c:v>QMG</c:v>
                </c:pt>
                <c:pt idx="2">
                  <c:v>DSM</c:v>
                </c:pt>
                <c:pt idx="3">
                  <c:v>Mjekesia Familjare</c:v>
                </c:pt>
                <c:pt idx="4">
                  <c:v>Specialistika</c:v>
                </c:pt>
              </c:strCache>
            </c:strRef>
          </c:cat>
          <c:val>
            <c:numRef>
              <c:f>Sheet1!$B$3:$B$7</c:f>
              <c:numCache>
                <c:formatCode>General</c:formatCode>
                <c:ptCount val="5"/>
                <c:pt idx="0">
                  <c:v>70</c:v>
                </c:pt>
                <c:pt idx="1">
                  <c:v>63</c:v>
                </c:pt>
                <c:pt idx="2">
                  <c:v>20</c:v>
                </c:pt>
                <c:pt idx="3">
                  <c:v>22</c:v>
                </c:pt>
                <c:pt idx="4">
                  <c:v>19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50951440"/>
        <c:axId val="150952000"/>
        <c:axId val="0"/>
      </c:bar3DChart>
      <c:catAx>
        <c:axId val="1509514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 b="1" i="1"/>
            </a:pPr>
            <a:endParaRPr lang="en-US"/>
          </a:p>
        </c:txPr>
        <c:crossAx val="150952000"/>
        <c:crosses val="autoZero"/>
        <c:auto val="1"/>
        <c:lblAlgn val="ctr"/>
        <c:lblOffset val="100"/>
        <c:noMultiLvlLbl val="0"/>
      </c:catAx>
      <c:valAx>
        <c:axId val="15095200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509514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19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0.06296</cdr:y>
    </cdr:from>
    <cdr:to>
      <cdr:x>1</cdr:x>
      <cdr:y>0.0963</cdr:y>
    </cdr:to>
    <cdr:sp macro="" textlink="">
      <cdr:nvSpPr>
        <cdr:cNvPr id="2" name="Title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54043" y="431800"/>
          <a:ext cx="92202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91440" tIns="45720" rIns="91440" bIns="45720" rtlCol="0" anchor="ctr">
          <a:normAutofit fontScale="90000"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 xmlns:a="http://schemas.openxmlformats.org/drawingml/2006/main">
          <a:lvl1pPr algn="ctr" defTabSz="914400" rtl="0" eaLnBrk="1" latinLnBrk="0" hangingPunct="1">
            <a:spcBef>
              <a:spcPct val="0"/>
            </a:spcBef>
            <a:buNone/>
            <a:defRPr sz="4400" kern="1200">
              <a:solidFill>
                <a:schemeClr val="tx1"/>
              </a:solidFill>
              <a:latin typeface="+mj-lt"/>
              <a:ea typeface="+mj-ea"/>
              <a:cs typeface="+mj-cs"/>
            </a:defRPr>
          </a:lvl1pPr>
        </a:lstStyle>
        <a:p xmlns:a="http://schemas.openxmlformats.org/drawingml/2006/main">
          <a:r>
            <a:rPr lang="en-US" sz="2200" b="1" dirty="0" err="1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rPr>
            <a:t>Vizitat</a:t>
          </a:r>
          <a:r>
            <a:rPr lang="en-US" sz="22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rPr>
            <a:t> </a:t>
          </a:r>
          <a:r>
            <a:rPr lang="en-US" sz="2200" b="1" dirty="0" err="1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rPr>
            <a:t>mjek߰sore</a:t>
          </a:r>
          <a:r>
            <a:rPr lang="en-US" sz="22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rPr>
            <a:t> </a:t>
          </a:r>
          <a:r>
            <a:rPr lang="en-US" sz="2200" b="1" dirty="0" err="1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rPr>
            <a:t>sipas</a:t>
          </a:r>
          <a:r>
            <a:rPr lang="en-US" sz="22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rPr>
            <a:t> </a:t>
          </a:r>
          <a:r>
            <a:rPr lang="en-US" sz="2200" b="1" dirty="0" err="1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rPr>
            <a:t>grupmoshave</a:t>
          </a:r>
          <a:r>
            <a:rPr lang="en-US" sz="22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rPr>
            <a:t/>
          </a:r>
          <a:br>
            <a:rPr lang="en-US" sz="22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rPr>
          </a:br>
          <a:r>
            <a:rPr lang="en-US" sz="2200" b="1" dirty="0" err="1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rPr>
            <a:t>tremujori</a:t>
          </a:r>
          <a:r>
            <a:rPr lang="en-US" sz="22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rPr>
            <a:t> I </a:t>
          </a:r>
          <a:r>
            <a:rPr lang="en-US" sz="2200" b="1" dirty="0" err="1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rPr>
            <a:t>parË</a:t>
          </a:r>
          <a:r>
            <a:rPr lang="en-US" sz="22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rPr>
            <a:t>, </a:t>
          </a:r>
          <a:r>
            <a:rPr lang="en-US" sz="2200" b="1" dirty="0" err="1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rPr>
            <a:t>qkmf</a:t>
          </a:r>
          <a:r>
            <a:rPr lang="en-US" sz="22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rPr>
            <a:t> PRISHTINË –2015</a:t>
          </a:r>
          <a:r>
            <a:rPr lang="en-US" sz="22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/>
          </a:r>
          <a:br>
            <a:rPr lang="en-US" sz="22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</a:br>
          <a:endParaRPr lang="en-US" sz="2200" b="1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0.01695</cdr:x>
      <cdr:y>0</cdr:y>
    </cdr:from>
    <cdr:to>
      <cdr:x>1</cdr:x>
      <cdr:y>0.06885</cdr:y>
    </cdr:to>
    <cdr:sp macro="" textlink="">
      <cdr:nvSpPr>
        <cdr:cNvPr id="2" name="Title 4"/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304800" y="0"/>
          <a:ext cx="8839200" cy="4616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square" lIns="91440" tIns="45720" rIns="91440" bIns="45720" rtlCol="0" anchor="ctr">
          <a:sp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rgbClr val="C0504D">
                <a:shade val="75000"/>
              </a:srgbClr>
            </a:contourClr>
          </a:sp3d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2400" b="1" dirty="0" err="1" smtClean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rPr>
            <a:t>Mesatarja</a:t>
          </a:r>
          <a:r>
            <a:rPr lang="en-US" sz="2400" b="1" dirty="0" smtClean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rPr>
            <a:t> </a:t>
          </a:r>
          <a:r>
            <a:rPr lang="en-US" sz="2400" b="1" dirty="0" err="1" smtClean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rPr>
            <a:t>ditore</a:t>
          </a:r>
          <a:r>
            <a:rPr lang="en-US" sz="2400" b="1" dirty="0" smtClean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rPr>
            <a:t> e </a:t>
          </a:r>
          <a:r>
            <a:rPr lang="en-US" sz="2400" b="1" dirty="0" err="1" smtClean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rPr>
            <a:t>shËrbimeve</a:t>
          </a:r>
          <a:r>
            <a:rPr lang="en-US" sz="2400" b="1" dirty="0" smtClean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rPr>
            <a:t> </a:t>
          </a:r>
          <a:r>
            <a:rPr lang="en-US" sz="2400" b="1" dirty="0" err="1" smtClean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rPr>
            <a:t>kuadrit</a:t>
          </a:r>
          <a:r>
            <a:rPr lang="en-US" sz="2400" b="1" dirty="0" smtClean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rPr>
            <a:t> </a:t>
          </a:r>
          <a:r>
            <a:rPr lang="en-US" sz="2400" b="1" dirty="0" err="1" smtClean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rPr>
            <a:t>tË</a:t>
          </a:r>
          <a:r>
            <a:rPr lang="en-US" sz="2400" b="1" dirty="0" smtClean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rPr>
            <a:t> </a:t>
          </a:r>
          <a:r>
            <a:rPr lang="en-US" sz="2400" b="1" dirty="0" err="1" smtClean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rPr>
            <a:t>mesËm</a:t>
          </a:r>
          <a:endParaRPr lang="en-US" sz="2400" b="1" dirty="0">
            <a:ln w="11430"/>
            <a:gradFill>
              <a:gsLst>
                <a:gs pos="0">
                  <a:srgbClr val="C0504D">
                    <a:tint val="70000"/>
                    <a:satMod val="245000"/>
                  </a:srgbClr>
                </a:gs>
                <a:gs pos="75000">
                  <a:srgbClr val="C0504D">
                    <a:tint val="90000"/>
                    <a:shade val="60000"/>
                    <a:satMod val="240000"/>
                  </a:srgbClr>
                </a:gs>
                <a:gs pos="100000">
                  <a:srgbClr val="C0504D">
                    <a:tint val="100000"/>
                    <a:shade val="50000"/>
                    <a:satMod val="240000"/>
                  </a:srgb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q-A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1984F-500D-403A-B680-3DE118C5A4D6}" type="datetimeFigureOut">
              <a:rPr lang="sq-AL" smtClean="0"/>
              <a:pPr/>
              <a:t>2015-05-08</a:t>
            </a:fld>
            <a:endParaRPr lang="sq-A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q-A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571295-066A-4A8C-B491-74D29CDC10FC}" type="slidenum">
              <a:rPr lang="sq-AL" smtClean="0"/>
              <a:pPr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1422709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71295-066A-4A8C-B491-74D29CDC10FC}" type="slidenum">
              <a:rPr lang="sq-AL" smtClean="0"/>
              <a:pPr/>
              <a:t>13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3344407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952E-6609-43C7-B100-075D8BE98CA0}" type="datetimeFigureOut">
              <a:rPr lang="sq-AL" smtClean="0"/>
              <a:pPr/>
              <a:t>2015-05-08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347D-F50A-417C-BD7D-B671814D7FC9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952E-6609-43C7-B100-075D8BE98CA0}" type="datetimeFigureOut">
              <a:rPr lang="sq-AL" smtClean="0"/>
              <a:pPr/>
              <a:t>2015-05-08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347D-F50A-417C-BD7D-B671814D7FC9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952E-6609-43C7-B100-075D8BE98CA0}" type="datetimeFigureOut">
              <a:rPr lang="sq-AL" smtClean="0"/>
              <a:pPr/>
              <a:t>2015-05-08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347D-F50A-417C-BD7D-B671814D7FC9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952E-6609-43C7-B100-075D8BE98CA0}" type="datetimeFigureOut">
              <a:rPr lang="sq-AL" smtClean="0"/>
              <a:pPr/>
              <a:t>2015-05-08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347D-F50A-417C-BD7D-B671814D7FC9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952E-6609-43C7-B100-075D8BE98CA0}" type="datetimeFigureOut">
              <a:rPr lang="sq-AL" smtClean="0"/>
              <a:pPr/>
              <a:t>2015-05-08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347D-F50A-417C-BD7D-B671814D7FC9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952E-6609-43C7-B100-075D8BE98CA0}" type="datetimeFigureOut">
              <a:rPr lang="sq-AL" smtClean="0"/>
              <a:pPr/>
              <a:t>2015-05-08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347D-F50A-417C-BD7D-B671814D7FC9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952E-6609-43C7-B100-075D8BE98CA0}" type="datetimeFigureOut">
              <a:rPr lang="sq-AL" smtClean="0"/>
              <a:pPr/>
              <a:t>2015-05-08</a:t>
            </a:fld>
            <a:endParaRPr lang="sq-A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347D-F50A-417C-BD7D-B671814D7FC9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952E-6609-43C7-B100-075D8BE98CA0}" type="datetimeFigureOut">
              <a:rPr lang="sq-AL" smtClean="0"/>
              <a:pPr/>
              <a:t>2015-05-08</a:t>
            </a:fld>
            <a:endParaRPr lang="sq-A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347D-F50A-417C-BD7D-B671814D7FC9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952E-6609-43C7-B100-075D8BE98CA0}" type="datetimeFigureOut">
              <a:rPr lang="sq-AL" smtClean="0"/>
              <a:pPr/>
              <a:t>2015-05-08</a:t>
            </a:fld>
            <a:endParaRPr lang="sq-A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347D-F50A-417C-BD7D-B671814D7FC9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952E-6609-43C7-B100-075D8BE98CA0}" type="datetimeFigureOut">
              <a:rPr lang="sq-AL" smtClean="0"/>
              <a:pPr/>
              <a:t>2015-05-08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347D-F50A-417C-BD7D-B671814D7FC9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952E-6609-43C7-B100-075D8BE98CA0}" type="datetimeFigureOut">
              <a:rPr lang="sq-AL" smtClean="0"/>
              <a:pPr/>
              <a:t>2015-05-08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347D-F50A-417C-BD7D-B671814D7FC9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C952E-6609-43C7-B100-075D8BE98CA0}" type="datetimeFigureOut">
              <a:rPr lang="sq-AL" smtClean="0"/>
              <a:pPr/>
              <a:t>2015-05-08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B347D-F50A-417C-BD7D-B671814D7FC9}" type="slidenum">
              <a:rPr lang="sq-AL" smtClean="0"/>
              <a:pPr/>
              <a:t>‹#›</a:t>
            </a:fld>
            <a:endParaRPr lang="sq-A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4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774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134" y="99895"/>
            <a:ext cx="2992065" cy="871036"/>
          </a:xfrm>
          <a:prstGeom prst="rect">
            <a:avLst/>
          </a:prstGeom>
          <a:solidFill>
            <a:schemeClr val="tx2"/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itle 4"/>
          <p:cNvSpPr>
            <a:spLocks noGrp="1"/>
          </p:cNvSpPr>
          <p:nvPr>
            <p:ph type="title"/>
          </p:nvPr>
        </p:nvSpPr>
        <p:spPr>
          <a:xfrm>
            <a:off x="233464" y="2209800"/>
            <a:ext cx="8229600" cy="156966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2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Raport</a:t>
            </a:r>
            <a:r>
              <a:rPr lang="en-US" sz="32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I </a:t>
            </a:r>
            <a:r>
              <a:rPr lang="en-US" sz="32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sherbimeve</a:t>
            </a:r>
            <a:r>
              <a:rPr lang="en-US" sz="32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shendetesore</a:t>
            </a:r>
            <a:r>
              <a:rPr lang="en-US" sz="32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/>
            </a:r>
            <a:br>
              <a:rPr lang="en-US" sz="32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32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tremujori</a:t>
            </a:r>
            <a:r>
              <a:rPr lang="en-US" sz="32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I </a:t>
            </a:r>
            <a:r>
              <a:rPr lang="en-US" sz="32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parË</a:t>
            </a:r>
            <a:r>
              <a:rPr lang="en-US" sz="32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                                           QKMF, PRISHTINË –2015</a:t>
            </a:r>
            <a:endParaRPr lang="en-US" sz="3200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48264" y="60960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b="1" i="1" dirty="0" err="1">
                <a:ln/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Përgatiti</a:t>
            </a:r>
            <a:r>
              <a:rPr lang="en-US" b="1" i="1" dirty="0">
                <a:ln/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:</a:t>
            </a:r>
          </a:p>
          <a:p>
            <a:pPr algn="r"/>
            <a:r>
              <a:rPr lang="en-US" b="1" i="1" dirty="0" err="1">
                <a:ln/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Dr.Teuta</a:t>
            </a:r>
            <a:r>
              <a:rPr lang="en-US" b="1" i="1" dirty="0">
                <a:ln/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b="1" i="1" dirty="0" err="1">
                <a:ln/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Hoxha</a:t>
            </a:r>
            <a:endParaRPr lang="en-US" b="1" i="1" dirty="0">
              <a:ln/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547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0" y="65001"/>
            <a:ext cx="9144000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Participimit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( %)nr-55859</a:t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(56.5%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duhet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te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participojne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)                                                                     ( 51%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participojnË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)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881979291"/>
              </p:ext>
            </p:extLst>
          </p:nvPr>
        </p:nvGraphicFramePr>
        <p:xfrm>
          <a:off x="228600" y="1295400"/>
          <a:ext cx="8763000" cy="5257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588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Participimit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( %)nr-55859</a:t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(56.5%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duhet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te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participojne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)                                                                     ( 51%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participojnË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)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0" y="1371600"/>
          <a:ext cx="89916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/>
            </a:r>
            <a:b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1"/>
            <a:ext cx="9067800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TRAJTIMI I PACIJENTEVE JASHTE KPSH                                                       (nr.=28879)</a:t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3773786"/>
              </p:ext>
            </p:extLst>
          </p:nvPr>
        </p:nvGraphicFramePr>
        <p:xfrm>
          <a:off x="152400" y="1200330"/>
          <a:ext cx="8839200" cy="54290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0" y="-192398"/>
            <a:ext cx="9144000" cy="156966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/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Hapja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e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Kartelave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shendetesore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/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(nr=4106)</a:t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622368"/>
              </p:ext>
            </p:extLst>
          </p:nvPr>
        </p:nvGraphicFramePr>
        <p:xfrm>
          <a:off x="0" y="685800"/>
          <a:ext cx="9144000" cy="617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4473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0" y="184666"/>
            <a:ext cx="8991600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Raport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I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analizave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laboratorike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/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(nr.=222735), 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2409611"/>
              </p:ext>
            </p:extLst>
          </p:nvPr>
        </p:nvGraphicFramePr>
        <p:xfrm>
          <a:off x="0" y="1015663"/>
          <a:ext cx="9144000" cy="5842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317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Raport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I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I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vlerave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patologjike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te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analizave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laboratorike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/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(nr.=32871),    16.6%                                                                                        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8666077"/>
              </p:ext>
            </p:extLst>
          </p:nvPr>
        </p:nvGraphicFramePr>
        <p:xfrm>
          <a:off x="0" y="990600"/>
          <a:ext cx="91440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304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554111825"/>
              </p:ext>
            </p:extLst>
          </p:nvPr>
        </p:nvGraphicFramePr>
        <p:xfrm>
          <a:off x="0" y="1371600"/>
          <a:ext cx="91440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527050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analizave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laboratorik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/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rezultatet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patologjike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   </a:t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   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tremujori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I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parË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 QKMF, PRISHTINË –2015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961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340779177"/>
              </p:ext>
            </p:extLst>
          </p:nvPr>
        </p:nvGraphicFramePr>
        <p:xfrm>
          <a:off x="0" y="990600"/>
          <a:ext cx="9144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152400"/>
            <a:ext cx="9144000" cy="64633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RAPORT </a:t>
            </a:r>
            <a:r>
              <a:rPr lang="en-US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ditor</a:t>
            </a: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I  viz. </a:t>
            </a:r>
            <a:r>
              <a:rPr lang="en-US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te</a:t>
            </a: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pacijenteve</a:t>
            </a: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nË</a:t>
            </a: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</a:t>
            </a:r>
            <a:r>
              <a:rPr lang="en-US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qkmf</a:t>
            </a: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</a:p>
          <a:p>
            <a:pPr algn="ctr"/>
            <a:r>
              <a:rPr lang="en-US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tremujori</a:t>
            </a: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I </a:t>
            </a:r>
            <a:r>
              <a:rPr lang="en-US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parË</a:t>
            </a: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, PRISHTINË –2015</a:t>
            </a: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0" y="27696"/>
            <a:ext cx="9144000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Mesatarja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ditore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e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vizitave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mjkesore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9742154"/>
              </p:ext>
            </p:extLst>
          </p:nvPr>
        </p:nvGraphicFramePr>
        <p:xfrm>
          <a:off x="228600" y="990600"/>
          <a:ext cx="83058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7222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/>
          <p:cNvSpPr txBox="1">
            <a:spLocks noGrp="1"/>
          </p:cNvSpPr>
          <p:nvPr>
            <p:ph type="title"/>
          </p:nvPr>
        </p:nvSpPr>
        <p:spPr>
          <a:xfrm>
            <a:off x="0" y="304800"/>
            <a:ext cx="9220200" cy="120032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Mesatarja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ditore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e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pacienteve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per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diagnostifikim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laboratorik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/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3290663"/>
              </p:ext>
            </p:extLst>
          </p:nvPr>
        </p:nvGraphicFramePr>
        <p:xfrm>
          <a:off x="152400" y="2057400"/>
          <a:ext cx="89154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719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376454"/>
              </p:ext>
            </p:extLst>
          </p:nvPr>
        </p:nvGraphicFramePr>
        <p:xfrm>
          <a:off x="0" y="0"/>
          <a:ext cx="9144000" cy="6857995"/>
        </p:xfrm>
        <a:graphic>
          <a:graphicData uri="http://schemas.openxmlformats.org/drawingml/2006/table">
            <a:tbl>
              <a:tblPr/>
              <a:tblGrid>
                <a:gridCol w="315310"/>
                <a:gridCol w="1317297"/>
                <a:gridCol w="1545021"/>
                <a:gridCol w="1583558"/>
                <a:gridCol w="1334814"/>
                <a:gridCol w="1303283"/>
                <a:gridCol w="1744717"/>
              </a:tblGrid>
              <a:tr h="226900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Tremujori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i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parë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shërbimeve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shëndetsore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QKMF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Prishtinë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2015</a:t>
                      </a:r>
                    </a:p>
                  </a:txBody>
                  <a:tcPr marL="6183" marR="6183" marT="61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24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QMF</a:t>
                      </a:r>
                    </a:p>
                  </a:txBody>
                  <a:tcPr marL="6183" marR="6183" marT="61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Viz. mjek</a:t>
                      </a:r>
                    </a:p>
                  </a:txBody>
                  <a:tcPr marL="6183" marR="6183" marT="61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Shërbimet tjera shëndetësore shëndetësore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Shërbimet laboratorike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Shërbimet radiologjike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Totali</a:t>
                      </a:r>
                    </a:p>
                  </a:txBody>
                  <a:tcPr marL="6183" marR="6183" marT="61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39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Nr.</a:t>
                      </a:r>
                    </a:p>
                  </a:txBody>
                  <a:tcPr marL="6183" marR="6183" marT="61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Shërbimet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shëndetësore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183" marR="6183" marT="61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18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183" marR="6183" marT="61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QKMF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80"/>
                          </a:solidFill>
                          <a:latin typeface="Arial"/>
                        </a:rPr>
                        <a:t>57029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38558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74860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3804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174251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18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6183" marR="6183" marT="61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QMF 1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80"/>
                          </a:solidFill>
                          <a:latin typeface="Arial"/>
                        </a:rPr>
                        <a:t>10485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4430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13927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28842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18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6183" marR="6183" marT="61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QMF 2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80"/>
                          </a:solidFill>
                          <a:latin typeface="Arial"/>
                        </a:rPr>
                        <a:t>9652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7274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6232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23158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18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6183" marR="6183" marT="61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QMF 3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80"/>
                          </a:solidFill>
                          <a:latin typeface="Arial"/>
                        </a:rPr>
                        <a:t>7148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80"/>
                          </a:solidFill>
                          <a:latin typeface="Arial"/>
                        </a:rPr>
                        <a:t>5067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12516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24731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18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6183" marR="6183" marT="61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QMF 4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80"/>
                          </a:solidFill>
                          <a:latin typeface="Arial"/>
                        </a:rPr>
                        <a:t>18626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9714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9575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38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37953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18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6183" marR="6183" marT="61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QMF 5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80"/>
                          </a:solidFill>
                          <a:latin typeface="Arial"/>
                        </a:rPr>
                        <a:t>35576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18168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25646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1860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81250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18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6183" marR="6183" marT="61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QMF 6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80"/>
                          </a:solidFill>
                          <a:latin typeface="Arial"/>
                        </a:rPr>
                        <a:t>20646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8965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14242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8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43853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18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6183" marR="6183" marT="61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QMF7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80"/>
                          </a:solidFill>
                          <a:latin typeface="Arial"/>
                        </a:rPr>
                        <a:t>4683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1582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1472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7737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18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6183" marR="6183" marT="61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QMF8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80"/>
                          </a:solidFill>
                          <a:latin typeface="Arial"/>
                        </a:rPr>
                        <a:t>3533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1618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2211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7362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18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6183" marR="6183" marT="61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QMF9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80"/>
                          </a:solidFill>
                          <a:latin typeface="Arial"/>
                        </a:rPr>
                        <a:t>4145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1951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1924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8020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18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6183" marR="6183" marT="61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QMF10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80"/>
                          </a:solidFill>
                          <a:latin typeface="Arial"/>
                        </a:rPr>
                        <a:t>6746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3301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10047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18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6183" marR="6183" marT="61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QMF Hajvali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6774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80"/>
                          </a:solidFill>
                          <a:latin typeface="Arial"/>
                        </a:rPr>
                        <a:t>3162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4094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14030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18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6183" marR="6183" marT="61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QMF Besi 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4555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80"/>
                          </a:solidFill>
                          <a:latin typeface="Arial"/>
                        </a:rPr>
                        <a:t>1470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5564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11589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18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6183" marR="6183" marT="61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QMF Mat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3839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80"/>
                          </a:solidFill>
                          <a:latin typeface="Arial"/>
                        </a:rPr>
                        <a:t>2615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2305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8759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18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6183" marR="6183" marT="61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QMF Mati I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3895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80"/>
                          </a:solidFill>
                          <a:latin typeface="Arial"/>
                        </a:rPr>
                        <a:t>2376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802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7073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18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6183" marR="6183" marT="61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Stomatologji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13517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80"/>
                          </a:solidFill>
                          <a:latin typeface="Arial"/>
                        </a:rPr>
                        <a:t>14630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1418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29565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18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6183" marR="6183" marT="61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Laborator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19464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8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8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8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19464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18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6183" marR="6183" marT="61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Radiologji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6443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8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6443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18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6183" marR="6183" marT="61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Fshatërat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5832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80"/>
                          </a:solidFill>
                          <a:latin typeface="Arial"/>
                        </a:rPr>
                        <a:t>3343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8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9175</a:t>
                      </a: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184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Totali</a:t>
                      </a:r>
                    </a:p>
                  </a:txBody>
                  <a:tcPr marL="6183" marR="6183" marT="61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242588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128224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175370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7120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553302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6183" marR="6183" marT="6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3" y="381000"/>
            <a:ext cx="9220200" cy="22860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Mesatarja</a:t>
            </a: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</a:t>
            </a:r>
            <a:r>
              <a:rPr lang="en-US" sz="2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ditor</a:t>
            </a: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I  </a:t>
            </a:r>
            <a:r>
              <a:rPr lang="en-US" sz="2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viz.t</a:t>
            </a:r>
            <a:r>
              <a:rPr lang="en-US" sz="2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Ë</a:t>
            </a:r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pacijenteve</a:t>
            </a: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pËr</a:t>
            </a: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mjek</a:t>
            </a: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b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2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tremujori</a:t>
            </a: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I </a:t>
            </a:r>
            <a:r>
              <a:rPr lang="en-US" sz="2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parË</a:t>
            </a: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, </a:t>
            </a:r>
            <a:r>
              <a:rPr lang="en-US" sz="2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qkmf</a:t>
            </a: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PRISHTINË –2015</a:t>
            </a: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en-US" sz="2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659034203"/>
              </p:ext>
            </p:extLst>
          </p:nvPr>
        </p:nvGraphicFramePr>
        <p:xfrm>
          <a:off x="0" y="990600"/>
          <a:ext cx="9144000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0" y="-58078"/>
            <a:ext cx="9144000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Mesatarja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ditore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e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vizitave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mjekesore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-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mjekesia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familjare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/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2225019"/>
              </p:ext>
            </p:extLst>
          </p:nvPr>
        </p:nvGraphicFramePr>
        <p:xfrm>
          <a:off x="152400" y="1295400"/>
          <a:ext cx="89916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1431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3" y="381000"/>
            <a:ext cx="9220200" cy="22860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Mesatarja</a:t>
            </a: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</a:t>
            </a:r>
            <a:r>
              <a:rPr lang="en-US" sz="2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ditor</a:t>
            </a: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I  </a:t>
            </a:r>
            <a:r>
              <a:rPr lang="en-US" sz="2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viz.t</a:t>
            </a:r>
            <a:r>
              <a:rPr lang="en-US" sz="2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Ë</a:t>
            </a:r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pacijenteve</a:t>
            </a: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pËr</a:t>
            </a: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mjek</a:t>
            </a: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familjar</a:t>
            </a: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/>
            </a:r>
            <a:b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sipas</a:t>
            </a: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qmf</a:t>
            </a: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b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endParaRPr lang="en-US" sz="2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3" name="Chart 2"/>
          <p:cNvGraphicFramePr/>
          <p:nvPr/>
        </p:nvGraphicFramePr>
        <p:xfrm>
          <a:off x="152400" y="914400"/>
          <a:ext cx="8763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viz. </a:t>
            </a:r>
            <a:r>
              <a:rPr lang="en-US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mjkËsore</a:t>
            </a:r>
            <a:r>
              <a:rPr lang="en-US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- </a:t>
            </a:r>
            <a:r>
              <a:rPr lang="en-US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ndËrimin</a:t>
            </a:r>
            <a:r>
              <a:rPr lang="en-US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e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natËs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/>
            </a:r>
            <a:br>
              <a:rPr lang="en-US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dhe</a:t>
            </a:r>
            <a:r>
              <a:rPr lang="en-US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shËrbimit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shtËpijak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/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9886900"/>
              </p:ext>
            </p:extLst>
          </p:nvPr>
        </p:nvGraphicFramePr>
        <p:xfrm>
          <a:off x="76200" y="990600"/>
          <a:ext cx="90678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7858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457200" y="245973"/>
            <a:ext cx="8229600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Mesatarja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ditore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e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ndrimit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tË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natËs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dhe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shËrbimit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shtËpijak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/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6309094"/>
              </p:ext>
            </p:extLst>
          </p:nvPr>
        </p:nvGraphicFramePr>
        <p:xfrm>
          <a:off x="0" y="1219200"/>
          <a:ext cx="91440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4110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609600" y="76200"/>
            <a:ext cx="8229600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Mesatarja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ditore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e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pacienteve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per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diagnostifikim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radiologjik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8262694"/>
              </p:ext>
            </p:extLst>
          </p:nvPr>
        </p:nvGraphicFramePr>
        <p:xfrm>
          <a:off x="0" y="907197"/>
          <a:ext cx="9144000" cy="5798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731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/>
          <p:cNvSpPr txBox="1">
            <a:spLocks/>
          </p:cNvSpPr>
          <p:nvPr/>
        </p:nvSpPr>
        <p:spPr>
          <a:xfrm>
            <a:off x="-25940" y="24319"/>
            <a:ext cx="9144000" cy="83099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Mesatarja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ditore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e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vizitave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mjekËsore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-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pediatrisË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/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2133268"/>
              </p:ext>
            </p:extLst>
          </p:nvPr>
        </p:nvGraphicFramePr>
        <p:xfrm>
          <a:off x="43070" y="685800"/>
          <a:ext cx="8991600" cy="5842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6626715"/>
              </p:ext>
            </p:extLst>
          </p:nvPr>
        </p:nvGraphicFramePr>
        <p:xfrm>
          <a:off x="76200" y="855316"/>
          <a:ext cx="9067800" cy="60026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754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 txBox="1">
            <a:spLocks/>
          </p:cNvSpPr>
          <p:nvPr/>
        </p:nvSpPr>
        <p:spPr>
          <a:xfrm>
            <a:off x="-25940" y="24319"/>
            <a:ext cx="9144000" cy="83099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Mesatarja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ditore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e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vizitave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mjekËsore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–PËR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pediatËr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2446929"/>
              </p:ext>
            </p:extLst>
          </p:nvPr>
        </p:nvGraphicFramePr>
        <p:xfrm>
          <a:off x="34047" y="855316"/>
          <a:ext cx="8965660" cy="60026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030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 txBox="1">
            <a:spLocks/>
          </p:cNvSpPr>
          <p:nvPr/>
        </p:nvSpPr>
        <p:spPr>
          <a:xfrm>
            <a:off x="0" y="76200"/>
            <a:ext cx="9144000" cy="83099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Mesatarja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ditore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e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vizitave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mjekesore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-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Gjinekologjise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6259861"/>
              </p:ext>
            </p:extLst>
          </p:nvPr>
        </p:nvGraphicFramePr>
        <p:xfrm>
          <a:off x="76200" y="685800"/>
          <a:ext cx="8991600" cy="617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0717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 txBox="1">
            <a:spLocks/>
          </p:cNvSpPr>
          <p:nvPr/>
        </p:nvSpPr>
        <p:spPr>
          <a:xfrm>
            <a:off x="0" y="76200"/>
            <a:ext cx="9144000" cy="83099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Mesatarja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ditore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e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vizitave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mjekËsore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– PËR 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Gjinekolog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5621585"/>
              </p:ext>
            </p:extLst>
          </p:nvPr>
        </p:nvGraphicFramePr>
        <p:xfrm>
          <a:off x="76200" y="685800"/>
          <a:ext cx="8991600" cy="617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1358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495233250"/>
              </p:ext>
            </p:extLst>
          </p:nvPr>
        </p:nvGraphicFramePr>
        <p:xfrm>
          <a:off x="304800" y="838200"/>
          <a:ext cx="8458200" cy="5791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4"/>
          <p:cNvSpPr txBox="1">
            <a:spLocks/>
          </p:cNvSpPr>
          <p:nvPr/>
        </p:nvSpPr>
        <p:spPr>
          <a:xfrm>
            <a:off x="0" y="-14331"/>
            <a:ext cx="9296400" cy="120032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Raport</a:t>
            </a:r>
            <a:r>
              <a:rPr kumimoji="0" lang="en-US" sz="24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 I </a:t>
            </a:r>
            <a:r>
              <a:rPr kumimoji="0" lang="en-US" sz="2400" b="1" i="0" u="none" strike="noStrike" kern="1200" cap="none" spc="0" normalizeH="0" baseline="0" noProof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shËrbimeve</a:t>
            </a:r>
            <a:r>
              <a:rPr kumimoji="0" lang="en-US" sz="24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shËndetËsore</a:t>
            </a:r>
            <a:r>
              <a:rPr kumimoji="0" lang="en-US" sz="24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 2015</a:t>
            </a:r>
            <a:br>
              <a:rPr kumimoji="0" lang="en-US" sz="24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(nr.=553302)</a:t>
            </a:r>
            <a:br>
              <a:rPr kumimoji="0" lang="en-US" sz="24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</a:br>
            <a:endParaRPr kumimoji="0" lang="en-US" sz="2400" b="1" i="0" u="none" strike="noStrike" kern="1200" cap="none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2447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 txBox="1">
            <a:spLocks/>
          </p:cNvSpPr>
          <p:nvPr/>
        </p:nvSpPr>
        <p:spPr>
          <a:xfrm>
            <a:off x="-76200" y="184666"/>
            <a:ext cx="9144000" cy="83099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Mesatarja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ditore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e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vizitave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mjekesore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-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dermatologjise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8545244"/>
              </p:ext>
            </p:extLst>
          </p:nvPr>
        </p:nvGraphicFramePr>
        <p:xfrm>
          <a:off x="152400" y="1295400"/>
          <a:ext cx="89154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210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 txBox="1">
            <a:spLocks/>
          </p:cNvSpPr>
          <p:nvPr/>
        </p:nvSpPr>
        <p:spPr>
          <a:xfrm>
            <a:off x="228600" y="152400"/>
            <a:ext cx="8839200" cy="863263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Mesatarja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ditore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e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vizitave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mjekesore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-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PËr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dermatolog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152400" y="1143001"/>
          <a:ext cx="88392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 txBox="1">
            <a:spLocks/>
          </p:cNvSpPr>
          <p:nvPr/>
        </p:nvSpPr>
        <p:spPr>
          <a:xfrm>
            <a:off x="-76200" y="369332"/>
            <a:ext cx="9144000" cy="46166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Mesatarja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ditore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e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vizitave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mjekËsore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–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specialistike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9620517"/>
              </p:ext>
            </p:extLst>
          </p:nvPr>
        </p:nvGraphicFramePr>
        <p:xfrm>
          <a:off x="152400" y="1219200"/>
          <a:ext cx="88392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221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418828345"/>
              </p:ext>
            </p:extLst>
          </p:nvPr>
        </p:nvGraphicFramePr>
        <p:xfrm>
          <a:off x="0" y="27562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686800" cy="563562"/>
          </a:xfrm>
        </p:spPr>
        <p:txBody>
          <a:bodyPr>
            <a:normAutofit fontScale="90000"/>
          </a:bodyPr>
          <a:lstStyle/>
          <a:p>
            <a:r>
              <a:rPr lang="en-US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Vizitat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</a:t>
            </a:r>
            <a:r>
              <a:rPr lang="en-US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stomatologjike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Ë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sh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Ë</a:t>
            </a:r>
            <a:r>
              <a:rPr lang="en-US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ndetin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oral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en-US" sz="2800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228600" y="990600"/>
          <a:ext cx="86868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686800" cy="563562"/>
          </a:xfrm>
        </p:spPr>
        <p:txBody>
          <a:bodyPr>
            <a:normAutofit fontScale="90000"/>
          </a:bodyPr>
          <a:lstStyle/>
          <a:p>
            <a:r>
              <a:rPr lang="en-US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Mesatarja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ditore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e </a:t>
            </a:r>
            <a:r>
              <a:rPr lang="en-US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Vizitav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</a:t>
            </a:r>
            <a:r>
              <a:rPr lang="en-US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stomatologjike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Ë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sh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Ë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ndetin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oral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en-US" sz="2800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304800" y="1143000"/>
          <a:ext cx="85344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686800" cy="563562"/>
          </a:xfrm>
        </p:spPr>
        <p:txBody>
          <a:bodyPr>
            <a:normAutofit fontScale="90000"/>
          </a:bodyPr>
          <a:lstStyle/>
          <a:p>
            <a:r>
              <a:rPr lang="en-US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Vizitat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</a:t>
            </a:r>
            <a:r>
              <a:rPr lang="en-US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stomatologjike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Ë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sh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Ë</a:t>
            </a:r>
            <a:r>
              <a:rPr lang="en-US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ndetin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oral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en-US" sz="2800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52400" y="685800"/>
          <a:ext cx="8991600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PARAQITJA E SËMUNDJEVE NGJIT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Ë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SE</a:t>
            </a:r>
            <a:b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N=7926</a:t>
            </a:r>
            <a:endParaRPr lang="en-US" sz="2800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7624523"/>
              </p:ext>
            </p:extLst>
          </p:nvPr>
        </p:nvGraphicFramePr>
        <p:xfrm>
          <a:off x="0" y="1371600"/>
          <a:ext cx="89154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7740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378269481"/>
              </p:ext>
            </p:extLst>
          </p:nvPr>
        </p:nvGraphicFramePr>
        <p:xfrm>
          <a:off x="0" y="838200"/>
          <a:ext cx="9144000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0" y="-19455"/>
            <a:ext cx="9144000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PARAQITJA E S</a:t>
            </a:r>
            <a:r>
              <a:rPr 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j-lt"/>
              </a:rPr>
              <a:t>Ë</a:t>
            </a:r>
            <a:r>
              <a:rPr lang="en-US" sz="2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MUNDJEVE JO NGJIT</a:t>
            </a:r>
            <a:r>
              <a:rPr 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j-lt"/>
              </a:rPr>
              <a:t>Ë</a:t>
            </a:r>
            <a:r>
              <a:rPr lang="en-US" sz="2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SE</a:t>
            </a:r>
          </a:p>
          <a:p>
            <a:pPr algn="ctr"/>
            <a:r>
              <a:rPr lang="en-US" sz="2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      </a:t>
            </a:r>
            <a:endParaRPr lang="en-US" sz="2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4786120"/>
              </p:ext>
            </p:extLst>
          </p:nvPr>
        </p:nvGraphicFramePr>
        <p:xfrm>
          <a:off x="0" y="762000"/>
          <a:ext cx="9067800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-110698"/>
            <a:ext cx="9144000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PARAQITJA E S</a:t>
            </a:r>
            <a:r>
              <a:rPr 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Ë</a:t>
            </a:r>
            <a:r>
              <a:rPr lang="en-US" sz="2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MUNDJEVE JO NGJIT</a:t>
            </a:r>
            <a:r>
              <a:rPr 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Ë</a:t>
            </a:r>
            <a:r>
              <a:rPr lang="en-US" sz="2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SE</a:t>
            </a:r>
          </a:p>
          <a:p>
            <a:pPr algn="ctr"/>
            <a:r>
              <a:rPr lang="en-US" sz="2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    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tremujori</a:t>
            </a:r>
            <a:r>
              <a:rPr lang="en-US" sz="2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I 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parË</a:t>
            </a:r>
            <a:r>
              <a:rPr lang="en-US" sz="2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 QKMF, PRISHTINË –2015</a:t>
            </a:r>
            <a:endParaRPr lang="en-US" sz="2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6712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4921312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-19409"/>
            <a:ext cx="9144000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Raport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I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vizitave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mjekËsor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(nr.=242588)</a:t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3349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99515"/>
              </p:ext>
            </p:extLst>
          </p:nvPr>
        </p:nvGraphicFramePr>
        <p:xfrm>
          <a:off x="0" y="0"/>
          <a:ext cx="9144000" cy="72020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6800"/>
                <a:gridCol w="5562600"/>
                <a:gridCol w="2514600"/>
              </a:tblGrid>
              <a:tr h="3874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>
                          <a:effectLst/>
                        </a:rPr>
                        <a:t>Grupi</a:t>
                      </a:r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smtClean="0">
                          <a:effectLst/>
                        </a:rPr>
                        <a:t>x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9" marR="6939" marT="6939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1" u="none" strike="noStrike" dirty="0" err="1">
                          <a:effectLst/>
                        </a:rPr>
                        <a:t>Sëmundjet</a:t>
                      </a:r>
                      <a:r>
                        <a:rPr lang="en-US" sz="1800" b="1" i="1" u="none" strike="noStrike" dirty="0">
                          <a:effectLst/>
                        </a:rPr>
                        <a:t> e </a:t>
                      </a:r>
                      <a:r>
                        <a:rPr lang="en-US" sz="1800" b="1" i="1" u="none" strike="noStrike" dirty="0" err="1" smtClean="0">
                          <a:effectLst/>
                        </a:rPr>
                        <a:t>sistemit</a:t>
                      </a:r>
                      <a:r>
                        <a:rPr lang="en-US" sz="1800" b="1" i="1" u="none" strike="noStrike" dirty="0" smtClean="0">
                          <a:effectLst/>
                        </a:rPr>
                        <a:t> </a:t>
                      </a:r>
                      <a:r>
                        <a:rPr lang="en-US" sz="1800" b="1" i="1" u="none" strike="noStrike" dirty="0" err="1" smtClean="0">
                          <a:effectLst/>
                        </a:rPr>
                        <a:t>te</a:t>
                      </a:r>
                      <a:r>
                        <a:rPr lang="en-US" sz="1800" b="1" i="1" u="none" strike="noStrike" dirty="0" smtClean="0">
                          <a:effectLst/>
                        </a:rPr>
                        <a:t> </a:t>
                      </a:r>
                      <a:r>
                        <a:rPr lang="en-US" sz="1800" b="1" i="1" u="none" strike="noStrike" dirty="0" err="1" smtClean="0">
                          <a:effectLst/>
                        </a:rPr>
                        <a:t>organaeve</a:t>
                      </a:r>
                      <a:r>
                        <a:rPr lang="en-US" sz="1800" b="1" i="1" u="none" strike="noStrike" dirty="0" smtClean="0">
                          <a:effectLst/>
                        </a:rPr>
                        <a:t> </a:t>
                      </a:r>
                      <a:r>
                        <a:rPr lang="en-US" sz="1800" b="1" i="1" u="none" strike="noStrike" dirty="0" err="1" smtClean="0">
                          <a:effectLst/>
                        </a:rPr>
                        <a:t>te</a:t>
                      </a:r>
                      <a:r>
                        <a:rPr lang="en-US" sz="1800" b="1" i="1" u="none" strike="noStrike" dirty="0" smtClean="0">
                          <a:effectLst/>
                        </a:rPr>
                        <a:t> </a:t>
                      </a:r>
                      <a:r>
                        <a:rPr lang="en-US" sz="1800" b="1" i="1" u="none" strike="noStrike" dirty="0" err="1" smtClean="0">
                          <a:effectLst/>
                        </a:rPr>
                        <a:t>frymarjes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46191</a:t>
                      </a:r>
                      <a:endParaRPr lang="en-US" sz="24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9" marR="6939" marT="6939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874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>
                          <a:effectLst/>
                        </a:rPr>
                        <a:t>Grupi</a:t>
                      </a:r>
                      <a:r>
                        <a:rPr lang="en-US" sz="1800" u="none" strike="noStrike" dirty="0">
                          <a:effectLst/>
                        </a:rPr>
                        <a:t> IX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9" marR="6939" marT="6939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1" u="none" strike="noStrike" dirty="0" err="1">
                          <a:effectLst/>
                        </a:rPr>
                        <a:t>Sëmundjet</a:t>
                      </a:r>
                      <a:r>
                        <a:rPr lang="en-US" sz="1800" b="1" i="1" u="none" strike="noStrike" dirty="0">
                          <a:effectLst/>
                        </a:rPr>
                        <a:t> e </a:t>
                      </a:r>
                      <a:r>
                        <a:rPr lang="en-US" sz="1800" b="1" i="1" u="none" strike="noStrike" dirty="0" err="1">
                          <a:effectLst/>
                        </a:rPr>
                        <a:t>sistemit</a:t>
                      </a:r>
                      <a:r>
                        <a:rPr lang="en-US" sz="1800" b="1" i="1" u="none" strike="noStrike" dirty="0">
                          <a:effectLst/>
                        </a:rPr>
                        <a:t> </a:t>
                      </a:r>
                      <a:r>
                        <a:rPr lang="en-US" sz="1800" b="1" i="1" u="none" strike="noStrike" dirty="0" err="1">
                          <a:effectLst/>
                        </a:rPr>
                        <a:t>te</a:t>
                      </a:r>
                      <a:r>
                        <a:rPr lang="en-US" sz="1800" b="1" i="1" u="none" strike="noStrike" dirty="0">
                          <a:effectLst/>
                        </a:rPr>
                        <a:t> </a:t>
                      </a:r>
                      <a:r>
                        <a:rPr lang="en-US" sz="1800" b="1" i="1" u="none" strike="noStrike" dirty="0" err="1">
                          <a:effectLst/>
                        </a:rPr>
                        <a:t>qarkullimit</a:t>
                      </a:r>
                      <a:r>
                        <a:rPr lang="en-US" sz="1800" b="1" i="1" u="none" strike="noStrike" dirty="0">
                          <a:effectLst/>
                        </a:rPr>
                        <a:t> </a:t>
                      </a:r>
                      <a:r>
                        <a:rPr lang="en-US" sz="1800" b="1" i="1" u="none" strike="noStrike" dirty="0" err="1">
                          <a:effectLst/>
                        </a:rPr>
                        <a:t>te</a:t>
                      </a:r>
                      <a:r>
                        <a:rPr lang="en-US" sz="1800" b="1" i="1" u="none" strike="noStrike" dirty="0">
                          <a:effectLst/>
                        </a:rPr>
                        <a:t> </a:t>
                      </a:r>
                      <a:r>
                        <a:rPr lang="en-US" sz="1800" b="1" i="1" u="none" strike="noStrike" dirty="0" err="1">
                          <a:effectLst/>
                        </a:rPr>
                        <a:t>gjakut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17126</a:t>
                      </a:r>
                      <a:endParaRPr lang="en-US" sz="24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9" marR="6939" marT="693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874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Grupi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X 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Sëmundjet</a:t>
                      </a:r>
                      <a:r>
                        <a:rPr lang="en-US" sz="18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en-US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e </a:t>
                      </a:r>
                      <a:r>
                        <a:rPr lang="en-US" sz="18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sist</a:t>
                      </a:r>
                      <a:r>
                        <a:rPr lang="en-US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, </a:t>
                      </a:r>
                      <a:r>
                        <a:rPr lang="en-US" sz="1800" b="1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urogjenital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14127</a:t>
                      </a:r>
                      <a:endParaRPr lang="en-US" sz="24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9" marR="6939" marT="693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3778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>
                          <a:effectLst/>
                        </a:rPr>
                        <a:t>Grupi</a:t>
                      </a:r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smtClean="0">
                          <a:effectLst/>
                        </a:rPr>
                        <a:t>XIII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9" marR="6939" marT="6939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1" u="none" strike="noStrike" dirty="0" err="1">
                          <a:effectLst/>
                        </a:rPr>
                        <a:t>Sëmundjet</a:t>
                      </a:r>
                      <a:r>
                        <a:rPr lang="en-US" sz="1800" b="1" i="1" u="none" strike="noStrike" dirty="0">
                          <a:effectLst/>
                        </a:rPr>
                        <a:t> e </a:t>
                      </a:r>
                      <a:r>
                        <a:rPr lang="en-US" sz="1800" b="1" i="1" u="none" strike="noStrike" dirty="0" err="1">
                          <a:effectLst/>
                        </a:rPr>
                        <a:t>sist</a:t>
                      </a:r>
                      <a:r>
                        <a:rPr lang="en-US" sz="1800" b="1" i="1" u="none" strike="noStrike" dirty="0">
                          <a:effectLst/>
                        </a:rPr>
                        <a:t>, </a:t>
                      </a:r>
                      <a:r>
                        <a:rPr lang="en-US" sz="1800" b="1" i="1" u="none" strike="noStrike" dirty="0" err="1" smtClean="0">
                          <a:effectLst/>
                        </a:rPr>
                        <a:t>osteomuskular</a:t>
                      </a:r>
                      <a:r>
                        <a:rPr lang="en-US" sz="1800" b="1" i="1" u="none" strike="noStrike" dirty="0" smtClean="0">
                          <a:effectLst/>
                        </a:rPr>
                        <a:t> </a:t>
                      </a:r>
                      <a:r>
                        <a:rPr lang="en-US" sz="1800" b="1" i="1" u="none" strike="noStrike" dirty="0" err="1" smtClean="0">
                          <a:effectLst/>
                        </a:rPr>
                        <a:t>dhe</a:t>
                      </a:r>
                      <a:r>
                        <a:rPr lang="en-US" sz="1800" b="1" i="1" u="none" strike="noStrike" dirty="0" smtClean="0">
                          <a:effectLst/>
                        </a:rPr>
                        <a:t> </a:t>
                      </a:r>
                      <a:r>
                        <a:rPr lang="en-US" sz="1800" b="1" i="1" u="none" strike="noStrike" dirty="0" err="1" smtClean="0">
                          <a:effectLst/>
                        </a:rPr>
                        <a:t>indit</a:t>
                      </a:r>
                      <a:r>
                        <a:rPr lang="en-US" sz="1800" b="1" i="1" u="none" strike="noStrike" dirty="0" smtClean="0">
                          <a:effectLst/>
                        </a:rPr>
                        <a:t> </a:t>
                      </a:r>
                      <a:r>
                        <a:rPr lang="en-US" sz="1800" b="1" i="1" u="none" strike="noStrike" dirty="0" err="1" smtClean="0">
                          <a:effectLst/>
                        </a:rPr>
                        <a:t>lidhor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9934</a:t>
                      </a:r>
                      <a:endParaRPr lang="en-US" sz="24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9" marR="6939" marT="693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9" marR="6939" marT="6939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9" marR="6939" marT="693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874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>
                          <a:effectLst/>
                        </a:rPr>
                        <a:t>Grupi</a:t>
                      </a:r>
                      <a:r>
                        <a:rPr lang="en-US" sz="1800" u="none" strike="noStrike" dirty="0">
                          <a:effectLst/>
                        </a:rPr>
                        <a:t> I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9" marR="6939" marT="6939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1" u="none" strike="noStrike" dirty="0" err="1">
                          <a:effectLst/>
                        </a:rPr>
                        <a:t>Semundjet</a:t>
                      </a:r>
                      <a:r>
                        <a:rPr lang="en-US" sz="1800" b="1" i="1" u="none" strike="noStrike" dirty="0">
                          <a:effectLst/>
                        </a:rPr>
                        <a:t> </a:t>
                      </a:r>
                      <a:r>
                        <a:rPr lang="en-US" sz="1800" b="1" i="1" u="none" strike="noStrike" dirty="0" err="1">
                          <a:effectLst/>
                        </a:rPr>
                        <a:t>ngjitese</a:t>
                      </a:r>
                      <a:r>
                        <a:rPr lang="en-US" sz="1800" b="1" i="1" u="none" strike="noStrike" dirty="0">
                          <a:effectLst/>
                        </a:rPr>
                        <a:t> </a:t>
                      </a:r>
                      <a:r>
                        <a:rPr lang="en-US" sz="1800" b="1" i="1" u="none" strike="noStrike" dirty="0" err="1">
                          <a:effectLst/>
                        </a:rPr>
                        <a:t>parazitare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8369</a:t>
                      </a:r>
                      <a:endParaRPr lang="en-US" sz="24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9" marR="6939" marT="693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874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>
                          <a:effectLst/>
                        </a:rPr>
                        <a:t>Grupi</a:t>
                      </a:r>
                      <a:r>
                        <a:rPr lang="en-US" sz="1800" u="none" strike="noStrike" dirty="0">
                          <a:effectLst/>
                        </a:rPr>
                        <a:t> XII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9" marR="6939" marT="6939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1" u="none" strike="noStrike" dirty="0" err="1">
                          <a:effectLst/>
                        </a:rPr>
                        <a:t>Sëmundjet</a:t>
                      </a:r>
                      <a:r>
                        <a:rPr lang="en-US" sz="1800" b="1" i="1" u="none" strike="noStrike" dirty="0">
                          <a:effectLst/>
                        </a:rPr>
                        <a:t> e </a:t>
                      </a:r>
                      <a:r>
                        <a:rPr lang="en-US" sz="1800" b="1" i="1" u="none" strike="noStrike" dirty="0" err="1" smtClean="0">
                          <a:effectLst/>
                        </a:rPr>
                        <a:t>e</a:t>
                      </a:r>
                      <a:r>
                        <a:rPr lang="en-US" sz="1800" b="1" i="1" u="none" strike="noStrike" dirty="0" smtClean="0">
                          <a:effectLst/>
                        </a:rPr>
                        <a:t> </a:t>
                      </a:r>
                      <a:r>
                        <a:rPr lang="en-US" sz="1800" b="1" i="1" u="none" strike="noStrike" dirty="0" err="1" smtClean="0">
                          <a:effectLst/>
                        </a:rPr>
                        <a:t>sistemit</a:t>
                      </a:r>
                      <a:r>
                        <a:rPr lang="en-US" sz="1800" b="1" i="1" u="none" strike="noStrike" dirty="0" smtClean="0">
                          <a:effectLst/>
                        </a:rPr>
                        <a:t> </a:t>
                      </a:r>
                      <a:r>
                        <a:rPr lang="en-US" sz="1800" b="1" i="1" u="none" strike="noStrike" dirty="0" err="1" smtClean="0">
                          <a:effectLst/>
                        </a:rPr>
                        <a:t>digjestiv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6695</a:t>
                      </a:r>
                      <a:endParaRPr lang="en-US" sz="24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9" marR="6939" marT="693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874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>
                          <a:effectLst/>
                        </a:rPr>
                        <a:t>Grupi</a:t>
                      </a:r>
                      <a:r>
                        <a:rPr lang="en-US" sz="1800" u="none" strike="noStrike" dirty="0">
                          <a:effectLst/>
                        </a:rPr>
                        <a:t> XIII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9" marR="6939" marT="6939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1" u="none" strike="noStrike" dirty="0" err="1" smtClean="0">
                          <a:effectLst/>
                        </a:rPr>
                        <a:t>Sëm</a:t>
                      </a:r>
                      <a:r>
                        <a:rPr lang="en-US" sz="1800" b="1" i="1" u="none" strike="noStrike" dirty="0" smtClean="0">
                          <a:effectLst/>
                        </a:rPr>
                        <a:t>. e </a:t>
                      </a:r>
                      <a:r>
                        <a:rPr lang="en-US" sz="1800" b="1" i="1" u="none" strike="noStrike" dirty="0" err="1" smtClean="0">
                          <a:effectLst/>
                        </a:rPr>
                        <a:t>lekures</a:t>
                      </a:r>
                      <a:r>
                        <a:rPr lang="en-US" sz="1800" b="1" i="1" u="none" strike="noStrike" dirty="0" smtClean="0">
                          <a:effectLst/>
                        </a:rPr>
                        <a:t> </a:t>
                      </a:r>
                      <a:r>
                        <a:rPr lang="en-US" sz="1800" b="1" i="1" u="none" strike="noStrike" dirty="0" err="1" smtClean="0">
                          <a:effectLst/>
                        </a:rPr>
                        <a:t>dhe</a:t>
                      </a:r>
                      <a:r>
                        <a:rPr lang="en-US" sz="1800" b="1" i="1" u="none" strike="noStrike" dirty="0" smtClean="0">
                          <a:effectLst/>
                        </a:rPr>
                        <a:t> </a:t>
                      </a:r>
                      <a:r>
                        <a:rPr lang="en-US" sz="1800" b="1" i="1" u="none" strike="noStrike" dirty="0" err="1" smtClean="0">
                          <a:effectLst/>
                        </a:rPr>
                        <a:t>indit</a:t>
                      </a:r>
                      <a:r>
                        <a:rPr lang="en-US" sz="1800" b="1" i="1" u="none" strike="noStrike" dirty="0" smtClean="0">
                          <a:effectLst/>
                        </a:rPr>
                        <a:t> </a:t>
                      </a:r>
                      <a:r>
                        <a:rPr lang="en-US" sz="1800" b="1" i="1" u="none" strike="noStrike" dirty="0" err="1" smtClean="0">
                          <a:effectLst/>
                        </a:rPr>
                        <a:t>nen</a:t>
                      </a:r>
                      <a:r>
                        <a:rPr lang="en-US" sz="1800" b="1" i="1" u="none" strike="noStrike" dirty="0" smtClean="0">
                          <a:effectLst/>
                        </a:rPr>
                        <a:t> </a:t>
                      </a:r>
                      <a:r>
                        <a:rPr lang="en-US" sz="1800" b="1" i="1" u="none" strike="noStrike" dirty="0" err="1" smtClean="0">
                          <a:effectLst/>
                        </a:rPr>
                        <a:t>lekuror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6686</a:t>
                      </a:r>
                      <a:endParaRPr lang="en-US" sz="24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9" marR="6939" marT="693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874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>
                          <a:effectLst/>
                        </a:rPr>
                        <a:t>Grupi</a:t>
                      </a:r>
                      <a:r>
                        <a:rPr lang="en-US" sz="1800" u="none" strike="noStrike" dirty="0">
                          <a:effectLst/>
                        </a:rPr>
                        <a:t> IV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9" marR="6939" marT="6939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1" u="none" strike="noStrike" dirty="0" err="1">
                          <a:effectLst/>
                        </a:rPr>
                        <a:t>Sëmundjet</a:t>
                      </a:r>
                      <a:r>
                        <a:rPr lang="en-US" sz="1800" b="1" i="1" u="none" strike="noStrike" dirty="0">
                          <a:effectLst/>
                        </a:rPr>
                        <a:t> </a:t>
                      </a:r>
                      <a:r>
                        <a:rPr lang="en-US" sz="1800" b="1" i="1" u="none" strike="noStrike" dirty="0" err="1">
                          <a:effectLst/>
                        </a:rPr>
                        <a:t>gjendrrave</a:t>
                      </a:r>
                      <a:r>
                        <a:rPr lang="en-US" sz="1800" b="1" i="1" u="none" strike="noStrike" dirty="0">
                          <a:effectLst/>
                        </a:rPr>
                        <a:t> me </a:t>
                      </a:r>
                      <a:r>
                        <a:rPr lang="en-US" sz="1800" b="1" i="1" u="none" strike="noStrike" dirty="0" err="1" smtClean="0">
                          <a:effectLst/>
                        </a:rPr>
                        <a:t>tajim</a:t>
                      </a:r>
                      <a:r>
                        <a:rPr lang="en-US" sz="1800" b="1" i="1" u="none" strike="noStrike" dirty="0" smtClean="0">
                          <a:effectLst/>
                        </a:rPr>
                        <a:t> </a:t>
                      </a:r>
                      <a:r>
                        <a:rPr lang="en-US" sz="1800" b="1" i="1" u="none" strike="noStrike" dirty="0" err="1">
                          <a:effectLst/>
                        </a:rPr>
                        <a:t>te</a:t>
                      </a:r>
                      <a:r>
                        <a:rPr lang="en-US" sz="1800" b="1" i="1" u="none" strike="noStrike" dirty="0">
                          <a:effectLst/>
                        </a:rPr>
                        <a:t> </a:t>
                      </a:r>
                      <a:r>
                        <a:rPr lang="en-US" sz="1800" b="1" i="1" u="none" strike="noStrike" dirty="0" err="1">
                          <a:effectLst/>
                        </a:rPr>
                        <a:t>brendshem</a:t>
                      </a:r>
                      <a:r>
                        <a:rPr lang="en-US" sz="1800" b="1" i="1" u="none" strike="noStrike" dirty="0">
                          <a:effectLst/>
                        </a:rPr>
                        <a:t> </a:t>
                      </a:r>
                      <a:r>
                        <a:rPr lang="en-US" sz="1800" b="1" i="1" u="none" strike="noStrike" dirty="0" err="1">
                          <a:effectLst/>
                        </a:rPr>
                        <a:t>ushqyshmerise</a:t>
                      </a:r>
                      <a:r>
                        <a:rPr lang="en-US" sz="1800" b="1" i="1" u="none" strike="noStrike" dirty="0">
                          <a:effectLst/>
                        </a:rPr>
                        <a:t> </a:t>
                      </a:r>
                      <a:r>
                        <a:rPr lang="en-US" sz="1800" b="1" i="1" u="none" strike="noStrike" dirty="0" err="1">
                          <a:effectLst/>
                        </a:rPr>
                        <a:t>dhe</a:t>
                      </a:r>
                      <a:r>
                        <a:rPr lang="en-US" sz="1800" b="1" i="1" u="none" strike="noStrike" dirty="0">
                          <a:effectLst/>
                        </a:rPr>
                        <a:t> </a:t>
                      </a:r>
                      <a:r>
                        <a:rPr lang="en-US" sz="1800" b="1" i="1" u="none" strike="noStrike" dirty="0" err="1">
                          <a:effectLst/>
                        </a:rPr>
                        <a:t>metab</a:t>
                      </a:r>
                      <a:r>
                        <a:rPr lang="en-US" sz="1800" b="1" i="1" u="none" strike="noStrike" dirty="0">
                          <a:effectLst/>
                        </a:rPr>
                        <a:t>.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6024</a:t>
                      </a:r>
                      <a:endParaRPr lang="en-US" sz="24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9" marR="6939" marT="693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822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>
                          <a:effectLst/>
                        </a:rPr>
                        <a:t>Grupi</a:t>
                      </a:r>
                      <a:r>
                        <a:rPr lang="en-US" sz="1800" u="none" strike="noStrike" dirty="0">
                          <a:effectLst/>
                        </a:rPr>
                        <a:t> III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9" marR="6939" marT="6939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1" u="none" strike="noStrike" dirty="0" err="1">
                          <a:effectLst/>
                        </a:rPr>
                        <a:t>Sëmundjet</a:t>
                      </a:r>
                      <a:r>
                        <a:rPr lang="en-US" sz="1800" b="1" i="1" u="none" strike="noStrike" dirty="0">
                          <a:effectLst/>
                        </a:rPr>
                        <a:t> e </a:t>
                      </a:r>
                      <a:r>
                        <a:rPr lang="en-US" sz="1800" b="1" i="1" u="none" strike="noStrike" dirty="0" err="1">
                          <a:effectLst/>
                        </a:rPr>
                        <a:t>gjakut</a:t>
                      </a:r>
                      <a:r>
                        <a:rPr lang="en-US" sz="1800" b="1" i="1" u="none" strike="noStrike" dirty="0">
                          <a:effectLst/>
                        </a:rPr>
                        <a:t>, org. </a:t>
                      </a:r>
                      <a:r>
                        <a:rPr lang="en-US" sz="1800" b="1" i="1" u="none" strike="noStrike" dirty="0" err="1">
                          <a:effectLst/>
                        </a:rPr>
                        <a:t>hemopoetike</a:t>
                      </a:r>
                      <a:r>
                        <a:rPr lang="en-US" sz="1800" b="1" i="1" u="none" strike="noStrike" dirty="0">
                          <a:effectLst/>
                        </a:rPr>
                        <a:t> </a:t>
                      </a:r>
                      <a:r>
                        <a:rPr lang="en-US" sz="1800" b="1" i="1" u="none" strike="noStrike" dirty="0" err="1">
                          <a:effectLst/>
                        </a:rPr>
                        <a:t>dhe</a:t>
                      </a:r>
                      <a:r>
                        <a:rPr lang="en-US" sz="1800" b="1" i="1" u="none" strike="noStrike" dirty="0">
                          <a:effectLst/>
                        </a:rPr>
                        <a:t> </a:t>
                      </a:r>
                      <a:r>
                        <a:rPr lang="en-US" sz="1800" b="1" i="1" u="none" strike="noStrike" dirty="0" err="1">
                          <a:effectLst/>
                        </a:rPr>
                        <a:t>çrregullimet</a:t>
                      </a:r>
                      <a:r>
                        <a:rPr lang="en-US" sz="1800" b="1" i="1" u="none" strike="noStrike" dirty="0">
                          <a:effectLst/>
                        </a:rPr>
                        <a:t> e </a:t>
                      </a:r>
                      <a:r>
                        <a:rPr lang="en-US" sz="1800" b="1" i="1" u="none" strike="noStrike" dirty="0" err="1">
                          <a:effectLst/>
                        </a:rPr>
                        <a:t>imunitetit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3864</a:t>
                      </a:r>
                      <a:endParaRPr lang="en-US" sz="24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9" marR="6939" marT="693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874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>
                          <a:effectLst/>
                        </a:rPr>
                        <a:t>Grupi</a:t>
                      </a:r>
                      <a:r>
                        <a:rPr lang="en-US" sz="1800" u="none" strike="noStrike" dirty="0">
                          <a:effectLst/>
                        </a:rPr>
                        <a:t> VII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9" marR="6939" marT="6939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1" u="none" strike="noStrike" dirty="0" err="1">
                          <a:effectLst/>
                        </a:rPr>
                        <a:t>Sëmundjet</a:t>
                      </a:r>
                      <a:r>
                        <a:rPr lang="en-US" sz="1800" b="1" i="1" u="none" strike="noStrike" dirty="0">
                          <a:effectLst/>
                        </a:rPr>
                        <a:t> e </a:t>
                      </a:r>
                      <a:r>
                        <a:rPr lang="en-US" sz="1800" b="1" i="1" u="none" strike="noStrike" dirty="0" err="1">
                          <a:effectLst/>
                        </a:rPr>
                        <a:t>syrit</a:t>
                      </a:r>
                      <a:r>
                        <a:rPr lang="en-US" sz="1800" b="1" i="1" u="none" strike="noStrike" dirty="0">
                          <a:effectLst/>
                        </a:rPr>
                        <a:t> </a:t>
                      </a:r>
                      <a:r>
                        <a:rPr lang="en-US" sz="1800" b="1" i="1" u="none" strike="noStrike" dirty="0" err="1">
                          <a:effectLst/>
                        </a:rPr>
                        <a:t>dhe</a:t>
                      </a:r>
                      <a:r>
                        <a:rPr lang="en-US" sz="1800" b="1" i="1" u="none" strike="noStrike" dirty="0">
                          <a:effectLst/>
                        </a:rPr>
                        <a:t> </a:t>
                      </a:r>
                      <a:r>
                        <a:rPr lang="en-US" sz="1800" b="1" i="1" u="none" strike="noStrike" dirty="0" err="1">
                          <a:effectLst/>
                        </a:rPr>
                        <a:t>adnekseve</a:t>
                      </a:r>
                      <a:r>
                        <a:rPr lang="en-US" sz="1800" b="1" i="1" u="none" strike="noStrike" dirty="0">
                          <a:effectLst/>
                        </a:rPr>
                        <a:t> </a:t>
                      </a:r>
                      <a:r>
                        <a:rPr lang="en-US" sz="1800" b="1" i="1" u="none" strike="noStrike" dirty="0" err="1">
                          <a:effectLst/>
                        </a:rPr>
                        <a:t>te</a:t>
                      </a:r>
                      <a:r>
                        <a:rPr lang="en-US" sz="1800" b="1" i="1" u="none" strike="noStrike" dirty="0">
                          <a:effectLst/>
                        </a:rPr>
                        <a:t> </a:t>
                      </a:r>
                      <a:r>
                        <a:rPr lang="en-US" sz="1800" b="1" i="1" u="none" strike="noStrike" dirty="0" err="1">
                          <a:effectLst/>
                        </a:rPr>
                        <a:t>syrit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3250</a:t>
                      </a:r>
                      <a:endParaRPr lang="en-US" sz="24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9" marR="6939" marT="693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874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>
                          <a:effectLst/>
                        </a:rPr>
                        <a:t>Grupi</a:t>
                      </a:r>
                      <a:r>
                        <a:rPr lang="en-US" sz="1800" u="none" strike="noStrike" dirty="0">
                          <a:effectLst/>
                        </a:rPr>
                        <a:t> VIII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9" marR="6939" marT="6939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1" u="none" strike="noStrike" dirty="0" err="1">
                          <a:effectLst/>
                        </a:rPr>
                        <a:t>Sëmundjet</a:t>
                      </a:r>
                      <a:r>
                        <a:rPr lang="en-US" sz="1800" b="1" i="1" u="none" strike="noStrike" dirty="0">
                          <a:effectLst/>
                        </a:rPr>
                        <a:t> e </a:t>
                      </a:r>
                      <a:r>
                        <a:rPr lang="en-US" sz="1800" b="1" i="1" u="none" strike="noStrike" dirty="0" err="1">
                          <a:effectLst/>
                        </a:rPr>
                        <a:t>veshit</a:t>
                      </a:r>
                      <a:r>
                        <a:rPr lang="en-US" sz="1800" b="1" i="1" u="none" strike="noStrike" dirty="0">
                          <a:effectLst/>
                        </a:rPr>
                        <a:t> </a:t>
                      </a:r>
                      <a:r>
                        <a:rPr lang="en-US" sz="1800" b="1" i="1" u="none" strike="noStrike" dirty="0" err="1">
                          <a:effectLst/>
                        </a:rPr>
                        <a:t>dhe</a:t>
                      </a:r>
                      <a:r>
                        <a:rPr lang="en-US" sz="1800" b="1" i="1" u="none" strike="noStrike" dirty="0">
                          <a:effectLst/>
                        </a:rPr>
                        <a:t> </a:t>
                      </a:r>
                      <a:r>
                        <a:rPr lang="en-US" sz="1800" b="1" i="1" u="none" strike="noStrike" dirty="0" err="1">
                          <a:effectLst/>
                        </a:rPr>
                        <a:t>te</a:t>
                      </a:r>
                      <a:r>
                        <a:rPr lang="en-US" sz="1800" b="1" i="1" u="none" strike="noStrike" dirty="0">
                          <a:effectLst/>
                        </a:rPr>
                        <a:t> </a:t>
                      </a:r>
                      <a:r>
                        <a:rPr lang="en-US" sz="1800" b="1" i="1" u="none" strike="noStrike" dirty="0" err="1">
                          <a:effectLst/>
                        </a:rPr>
                        <a:t>procesusit</a:t>
                      </a:r>
                      <a:r>
                        <a:rPr lang="en-US" sz="1800" b="1" i="1" u="none" strike="noStrike" dirty="0">
                          <a:effectLst/>
                        </a:rPr>
                        <a:t> mastoid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2950</a:t>
                      </a:r>
                      <a:endParaRPr lang="en-US" sz="24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9" marR="6939" marT="693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874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>
                          <a:effectLst/>
                        </a:rPr>
                        <a:t>Grupi</a:t>
                      </a:r>
                      <a:r>
                        <a:rPr lang="en-US" sz="1800" u="none" strike="noStrike" dirty="0">
                          <a:effectLst/>
                        </a:rPr>
                        <a:t> V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9" marR="6939" marT="6939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1" u="none" strike="noStrike" dirty="0" err="1">
                          <a:effectLst/>
                        </a:rPr>
                        <a:t>Çrregullimet</a:t>
                      </a:r>
                      <a:r>
                        <a:rPr lang="en-US" sz="1800" b="1" i="1" u="none" strike="noStrike" dirty="0">
                          <a:effectLst/>
                        </a:rPr>
                        <a:t> </a:t>
                      </a:r>
                      <a:r>
                        <a:rPr lang="en-US" sz="1800" b="1" i="1" u="none" strike="noStrike" dirty="0" err="1">
                          <a:effectLst/>
                        </a:rPr>
                        <a:t>psiqike</a:t>
                      </a:r>
                      <a:r>
                        <a:rPr lang="en-US" sz="1800" b="1" i="1" u="none" strike="noStrike" dirty="0">
                          <a:effectLst/>
                        </a:rPr>
                        <a:t> </a:t>
                      </a:r>
                      <a:r>
                        <a:rPr lang="en-US" sz="1800" b="1" i="1" u="none" strike="noStrike" dirty="0" err="1">
                          <a:effectLst/>
                        </a:rPr>
                        <a:t>dhe</a:t>
                      </a:r>
                      <a:r>
                        <a:rPr lang="en-US" sz="1800" b="1" i="1" u="none" strike="noStrike" dirty="0">
                          <a:effectLst/>
                        </a:rPr>
                        <a:t> </a:t>
                      </a:r>
                      <a:r>
                        <a:rPr lang="en-US" sz="1800" b="1" i="1" u="none" strike="noStrike" dirty="0" err="1">
                          <a:effectLst/>
                        </a:rPr>
                        <a:t>çrregullimet</a:t>
                      </a:r>
                      <a:r>
                        <a:rPr lang="en-US" sz="1800" b="1" i="1" u="none" strike="noStrike" dirty="0">
                          <a:effectLst/>
                        </a:rPr>
                        <a:t> e </a:t>
                      </a:r>
                      <a:r>
                        <a:rPr lang="en-US" sz="1800" b="1" i="1" u="none" strike="noStrike" dirty="0" err="1">
                          <a:effectLst/>
                        </a:rPr>
                        <a:t>sjelljes</a:t>
                      </a:r>
                      <a:r>
                        <a:rPr lang="en-US" sz="1800" b="1" i="1" u="none" strike="noStrike" dirty="0">
                          <a:effectLst/>
                        </a:rPr>
                        <a:t>-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1884</a:t>
                      </a:r>
                      <a:endParaRPr lang="en-US" sz="24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9" marR="6939" marT="693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874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>
                          <a:effectLst/>
                        </a:rPr>
                        <a:t>Grupi</a:t>
                      </a:r>
                      <a:r>
                        <a:rPr lang="en-US" sz="1800" u="none" strike="noStrike" dirty="0">
                          <a:effectLst/>
                        </a:rPr>
                        <a:t> VI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9" marR="6939" marT="6939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1" u="none" strike="noStrike" dirty="0" err="1">
                          <a:effectLst/>
                        </a:rPr>
                        <a:t>Sëmundjet</a:t>
                      </a:r>
                      <a:r>
                        <a:rPr lang="en-US" sz="1800" b="1" i="1" u="none" strike="noStrike" dirty="0">
                          <a:effectLst/>
                        </a:rPr>
                        <a:t> e </a:t>
                      </a:r>
                      <a:r>
                        <a:rPr lang="en-US" sz="1800" b="1" i="1" u="none" strike="noStrike" dirty="0" err="1">
                          <a:effectLst/>
                        </a:rPr>
                        <a:t>sistemit</a:t>
                      </a:r>
                      <a:r>
                        <a:rPr lang="en-US" sz="1800" b="1" i="1" u="none" strike="noStrike" dirty="0">
                          <a:effectLst/>
                        </a:rPr>
                        <a:t> </a:t>
                      </a:r>
                      <a:r>
                        <a:rPr lang="en-US" sz="1800" b="1" i="1" u="none" strike="noStrike" dirty="0" err="1">
                          <a:effectLst/>
                        </a:rPr>
                        <a:t>nervor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1673</a:t>
                      </a:r>
                      <a:endParaRPr lang="en-US" sz="24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9" marR="6939" marT="693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6091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>
                          <a:effectLst/>
                        </a:rPr>
                        <a:t>Grupi</a:t>
                      </a:r>
                      <a:r>
                        <a:rPr lang="en-US" sz="1800" u="none" strike="noStrike" dirty="0">
                          <a:effectLst/>
                        </a:rPr>
                        <a:t> II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9" marR="6939" marT="6939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1" u="none" strike="noStrike" dirty="0" err="1">
                          <a:effectLst/>
                        </a:rPr>
                        <a:t>Tumoret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1142</a:t>
                      </a:r>
                      <a:endParaRPr lang="en-US" sz="24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9" marR="6939" marT="693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3063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>
                          <a:effectLst/>
                        </a:rPr>
                        <a:t>Grupi</a:t>
                      </a:r>
                      <a:r>
                        <a:rPr lang="en-US" sz="1800" u="none" strike="noStrike" dirty="0">
                          <a:effectLst/>
                        </a:rPr>
                        <a:t> XVI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9" marR="6939" marT="6939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1" u="none" strike="noStrike" dirty="0" err="1" smtClean="0">
                          <a:effectLst/>
                        </a:rPr>
                        <a:t>Gjendjet</a:t>
                      </a:r>
                      <a:r>
                        <a:rPr lang="en-US" sz="1800" b="1" i="1" u="none" strike="noStrike" dirty="0" smtClean="0">
                          <a:effectLst/>
                        </a:rPr>
                        <a:t> ne </a:t>
                      </a:r>
                      <a:r>
                        <a:rPr lang="en-US" sz="1800" b="1" i="1" u="none" strike="noStrike" dirty="0" err="1" smtClean="0">
                          <a:effectLst/>
                        </a:rPr>
                        <a:t>periudhen</a:t>
                      </a:r>
                      <a:r>
                        <a:rPr lang="en-US" sz="1800" b="1" i="1" u="none" strike="noStrike" dirty="0" smtClean="0">
                          <a:effectLst/>
                        </a:rPr>
                        <a:t> e </a:t>
                      </a:r>
                      <a:r>
                        <a:rPr lang="en-US" sz="1800" b="1" i="1" u="none" strike="noStrike" dirty="0" err="1" smtClean="0">
                          <a:effectLst/>
                        </a:rPr>
                        <a:t>lindjes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561</a:t>
                      </a:r>
                      <a:endParaRPr lang="en-US" sz="24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9" marR="6939" marT="693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87472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9" marR="6939" marT="6939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9" marR="6939" marT="693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895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Mortaliteti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(nr=27)</a:t>
            </a:r>
          </a:p>
          <a:p>
            <a:pPr algn="ctr"/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   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tremujori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I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parË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 QKMF, PRISHTINË –2015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152400" y="1066800"/>
          <a:ext cx="89916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757331"/>
              </p:ext>
            </p:extLst>
          </p:nvPr>
        </p:nvGraphicFramePr>
        <p:xfrm>
          <a:off x="304800" y="996726"/>
          <a:ext cx="8839200" cy="5861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52400" y="-18937"/>
            <a:ext cx="8229600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Matja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e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fËmijËve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sipas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standardeve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tË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obsh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/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FËmijet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e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matur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nËn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2vjet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dhe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2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deri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ne 5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vjet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2015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1939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738664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FËmije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tË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matur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/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peshuar</a:t>
            </a:r>
            <a:endParaRPr lang="en-US" sz="2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endParaRPr>
          </a:p>
          <a:p>
            <a:pPr algn="ctr"/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    </a:t>
            </a: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152400" y="838200"/>
          <a:ext cx="88392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Vlerat</a:t>
            </a:r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e </a:t>
            </a:r>
            <a:r>
              <a:rPr lang="en-US" sz="2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fituara</a:t>
            </a:r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ng</a:t>
            </a:r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Femijet</a:t>
            </a:r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</a:t>
            </a:r>
            <a:r>
              <a:rPr lang="en-US" sz="2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te</a:t>
            </a:r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matur</a:t>
            </a:r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/ </a:t>
            </a:r>
            <a:r>
              <a:rPr lang="en-US" sz="2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peshuar</a:t>
            </a:r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/>
            </a:r>
            <a:b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endParaRPr lang="en-US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5556575"/>
              </p:ext>
            </p:extLst>
          </p:nvPr>
        </p:nvGraphicFramePr>
        <p:xfrm>
          <a:off x="457200" y="1066800"/>
          <a:ext cx="8229600" cy="5059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5074668"/>
              </p:ext>
            </p:extLst>
          </p:nvPr>
        </p:nvGraphicFramePr>
        <p:xfrm>
          <a:off x="304800" y="762000"/>
          <a:ext cx="8686800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812260"/>
          </a:xfrm>
        </p:spPr>
        <p:txBody>
          <a:bodyPr>
            <a:normAutofit fontScale="90000"/>
          </a:bodyPr>
          <a:lstStyle/>
          <a:p>
            <a:r>
              <a:rPr lang="en-US" sz="2400" i="1" dirty="0">
                <a:solidFill>
                  <a:srgbClr val="FF0000"/>
                </a:solidFill>
                <a:latin typeface="Stencil" pitchFamily="82" charset="0"/>
              </a:rPr>
              <a:t>RAPORT I </a:t>
            </a:r>
            <a:r>
              <a:rPr lang="en-US" sz="2400" i="1" dirty="0" err="1">
                <a:solidFill>
                  <a:srgbClr val="FF0000"/>
                </a:solidFill>
                <a:latin typeface="Stencil" pitchFamily="82" charset="0"/>
              </a:rPr>
              <a:t>imunizimit</a:t>
            </a:r>
            <a:r>
              <a:rPr lang="en-US" sz="2400" i="1" dirty="0">
                <a:solidFill>
                  <a:srgbClr val="FF0000"/>
                </a:solidFill>
                <a:latin typeface="Stencil" pitchFamily="82" charset="0"/>
              </a:rPr>
              <a:t>  </a:t>
            </a:r>
            <a:r>
              <a:rPr lang="en-US" sz="2400" i="1" dirty="0" smtClean="0">
                <a:solidFill>
                  <a:srgbClr val="FF0000"/>
                </a:solidFill>
                <a:latin typeface="Stencil" pitchFamily="82" charset="0"/>
              </a:rPr>
              <a:t>me </a:t>
            </a:r>
            <a:r>
              <a:rPr lang="en-US" sz="2400" i="1" dirty="0" err="1">
                <a:solidFill>
                  <a:srgbClr val="FF0000"/>
                </a:solidFill>
                <a:latin typeface="Stencil" pitchFamily="82" charset="0"/>
              </a:rPr>
              <a:t>vaksin</a:t>
            </a:r>
            <a:r>
              <a:rPr lang="en-US" sz="2400" i="1" dirty="0">
                <a:solidFill>
                  <a:srgbClr val="FF0000"/>
                </a:solidFill>
                <a:latin typeface="Stencil" pitchFamily="82" charset="0"/>
              </a:rPr>
              <a:t>. TË OBLIGUAR  SIPAS  SKEMËS  - </a:t>
            </a:r>
            <a:r>
              <a:rPr lang="en-US" sz="2400" i="1" dirty="0" err="1">
                <a:solidFill>
                  <a:srgbClr val="FF0000"/>
                </a:solidFill>
                <a:latin typeface="Stencil" pitchFamily="82" charset="0"/>
              </a:rPr>
              <a:t>primovaksina</a:t>
            </a:r>
            <a:r>
              <a:rPr lang="en-US" sz="2400" i="1" dirty="0">
                <a:solidFill>
                  <a:srgbClr val="FF0000"/>
                </a:solidFill>
                <a:latin typeface="Stencil" pitchFamily="82" charset="0"/>
              </a:rPr>
              <a:t>  </a:t>
            </a:r>
            <a:br>
              <a:rPr lang="en-US" sz="2400" i="1" dirty="0">
                <a:solidFill>
                  <a:srgbClr val="FF0000"/>
                </a:solidFill>
                <a:latin typeface="Stencil" pitchFamily="82" charset="0"/>
              </a:rPr>
            </a:b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92639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0"/>
            <a:ext cx="9067800" cy="687745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676400" y="121920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None/>
            </a:pPr>
            <a:r>
              <a:rPr lang="en-US" sz="4800" b="1" i="1" spc="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anose="02040503050406030204" pitchFamily="18" charset="0"/>
              </a:rPr>
              <a:t>JU FALIMINDERIT </a:t>
            </a:r>
          </a:p>
          <a:p>
            <a:pPr algn="ctr">
              <a:buNone/>
            </a:pPr>
            <a:r>
              <a:rPr lang="en-US" sz="4800" b="1" i="1" spc="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anose="02040503050406030204" pitchFamily="18" charset="0"/>
              </a:rPr>
              <a:t>PËR VËMENDJE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997634982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91440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Pun</a:t>
            </a:r>
            <a:r>
              <a:rPr lang="en-US" sz="2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Ë</a:t>
            </a:r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t e </a:t>
            </a:r>
            <a:r>
              <a:rPr lang="en-US" sz="2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kryera</a:t>
            </a: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</a:t>
            </a:r>
            <a:r>
              <a:rPr lang="en-US" sz="2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Ë</a:t>
            </a:r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sh</a:t>
            </a:r>
            <a:r>
              <a:rPr lang="en-US" sz="2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Ë</a:t>
            </a:r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rbimin</a:t>
            </a: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stomatologjik</a:t>
            </a: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/>
            </a:r>
            <a:b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2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tremujori</a:t>
            </a: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I </a:t>
            </a:r>
            <a:r>
              <a:rPr lang="en-US" sz="2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parË</a:t>
            </a: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, </a:t>
            </a:r>
            <a:r>
              <a:rPr lang="en-US" sz="2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qkmf</a:t>
            </a: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PRISHTINË –2015</a:t>
            </a: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en-US" sz="2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152400" y="152400"/>
          <a:ext cx="8991600" cy="670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62200" y="228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Raport</a:t>
            </a: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I </a:t>
            </a:r>
            <a:r>
              <a:rPr lang="en-US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vizitave</a:t>
            </a: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mjekËsor</a:t>
            </a: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nË</a:t>
            </a: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Amf</a:t>
            </a: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tË</a:t>
            </a: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fshaËrave</a:t>
            </a: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b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(nr.=5832)</a:t>
            </a:r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0" y="1219200"/>
          <a:ext cx="91440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1193668"/>
              </p:ext>
            </p:extLst>
          </p:nvPr>
        </p:nvGraphicFramePr>
        <p:xfrm>
          <a:off x="76200" y="2057400"/>
          <a:ext cx="8991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Raport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I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vizitave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mjekËsor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(nr.=242588)</a:t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2521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/>
          <p:cNvSpPr txBox="1">
            <a:spLocks/>
          </p:cNvSpPr>
          <p:nvPr/>
        </p:nvSpPr>
        <p:spPr>
          <a:xfrm>
            <a:off x="76200" y="12970"/>
            <a:ext cx="8915400" cy="83099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Vizitat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e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pacienteve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per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diagnostifikim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laboratorik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                                     </a:t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(nr.=19464), -16%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3485811"/>
              </p:ext>
            </p:extLst>
          </p:nvPr>
        </p:nvGraphicFramePr>
        <p:xfrm>
          <a:off x="0" y="685800"/>
          <a:ext cx="9143999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000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Raport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I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shËrbimeve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shËndetËsore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-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intervenime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(nr.=128224),                                                                                                 -6.5%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943070422"/>
              </p:ext>
            </p:extLst>
          </p:nvPr>
        </p:nvGraphicFramePr>
        <p:xfrm>
          <a:off x="0" y="1447800"/>
          <a:ext cx="9220200" cy="5410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085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457200" y="-37321"/>
            <a:ext cx="8763000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Vizitat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e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pacientËve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pËr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diagnostifikim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radiologjik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/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(nr=6443)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9956715"/>
              </p:ext>
            </p:extLst>
          </p:nvPr>
        </p:nvGraphicFramePr>
        <p:xfrm>
          <a:off x="152400" y="1010018"/>
          <a:ext cx="8915400" cy="5847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582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5178</TotalTime>
  <Words>1231</Words>
  <Application>Microsoft Office PowerPoint</Application>
  <PresentationFormat>On-screen Show (4:3)</PresentationFormat>
  <Paragraphs>475</Paragraphs>
  <Slides>48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4" baseType="lpstr">
      <vt:lpstr>Arial</vt:lpstr>
      <vt:lpstr>Book Antiqua</vt:lpstr>
      <vt:lpstr>Calibri</vt:lpstr>
      <vt:lpstr>Cambria</vt:lpstr>
      <vt:lpstr>Stencil</vt:lpstr>
      <vt:lpstr>Office Theme</vt:lpstr>
      <vt:lpstr>Raport I sherbimeve shendetesore tremujori I parË                                             QKMF, PRISHTINË –2015</vt:lpstr>
      <vt:lpstr>PowerPoint Presentation</vt:lpstr>
      <vt:lpstr>PowerPoint Presentation</vt:lpstr>
      <vt:lpstr>Raport I vizitave mjekËsor  (nr.=242588) </vt:lpstr>
      <vt:lpstr>PowerPoint Presentation</vt:lpstr>
      <vt:lpstr>Raport I vizitave mjekËsor  (nr.=242588) </vt:lpstr>
      <vt:lpstr>PowerPoint Presentation</vt:lpstr>
      <vt:lpstr>Raport I shËrbimeve shËndetËsore- intervenime  (nr.=128224),                                                                                                 -6.5%</vt:lpstr>
      <vt:lpstr>Vizitat e pacientËve pËr diagnostifikim radiologjik (nr=6443)</vt:lpstr>
      <vt:lpstr>Participimit ( %)nr-55859 (56.5% duhet te participojne)                                                                     ( 51% participojnË)</vt:lpstr>
      <vt:lpstr>Participimit ( %)nr-55859 (56.5% duhet te participojne)                                                                     ( 51% participojnË)</vt:lpstr>
      <vt:lpstr>PowerPoint Presentation</vt:lpstr>
      <vt:lpstr> Hapja e Kartelave shendetesore (nr=4106) </vt:lpstr>
      <vt:lpstr>Raport I analizave laboratorike (nr.=222735), </vt:lpstr>
      <vt:lpstr>Raport I I vlerave patologjike te analizave laboratorike (nr.=32871),    16.6%                                                                                        </vt:lpstr>
      <vt:lpstr>analizave  laboratorik /rezultatet patologjike            tremujori I parË   QKMF, PRISHTINË –2015 </vt:lpstr>
      <vt:lpstr>PowerPoint Presentation</vt:lpstr>
      <vt:lpstr>Mesatarja ditore e vizitave mjkesore  </vt:lpstr>
      <vt:lpstr>Mesatarja ditore  e pacienteve per diagnostifikim laboratorik </vt:lpstr>
      <vt:lpstr>Mesatarja  ditor I  viz.tË  pacijenteve pËr mjek  tremujori I parË, qkmf PRISHTINË –2015 </vt:lpstr>
      <vt:lpstr>Mesatarja ditore e vizitave mjekesore - mjekesia familjare </vt:lpstr>
      <vt:lpstr>Mesatarja  ditor I  viz.tË  pacijenteve pËr mjek familjar  sipas qmf  </vt:lpstr>
      <vt:lpstr>viz. mjkËsore - ndËrimin e natËs  dhe shËrbimit shtËpijak </vt:lpstr>
      <vt:lpstr>Mesatarja ditore e ndrimit tË natËs dhe shËrbimit shtËpijak </vt:lpstr>
      <vt:lpstr>Mesatarja ditore e pacienteve per diagnostifikim radiologjik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Vizitat  stomatologjike nË  shËndetin oral </vt:lpstr>
      <vt:lpstr>Mesatarja ditore  e Vizitav  stomatologjike nË  shË ndetin oral </vt:lpstr>
      <vt:lpstr>Vizitat  stomatologjike nË  shËndetin oral </vt:lpstr>
      <vt:lpstr>PARAQITJA E SËMUNDJEVE NGJITËSE N=7926</vt:lpstr>
      <vt:lpstr>PowerPoint Presentation</vt:lpstr>
      <vt:lpstr>PARAQITJA E SËMUNDJEVE JO NGJITËSE       tremujori I parË   QKMF, PRISHTINË –2015</vt:lpstr>
      <vt:lpstr>PowerPoint Presentation</vt:lpstr>
      <vt:lpstr>PowerPoint Presentation</vt:lpstr>
      <vt:lpstr>Matja e fËmijËve sipas standardeve tË obsh FËmijet e matur nËn 2vjet dhe 2 deri ne 5 vjet 2015</vt:lpstr>
      <vt:lpstr>PowerPoint Presentation</vt:lpstr>
      <vt:lpstr>Vlerat e fituara ng Femijet  te matur / peshuar </vt:lpstr>
      <vt:lpstr>RAPORT I imunizimit  me vaksin. TË OBLIGUAR  SIPAS  SKEMËS  - primovaksina   </vt:lpstr>
      <vt:lpstr>PowerPoint Presentation</vt:lpstr>
      <vt:lpstr>PunË t e kryera nË  shË rbimin stomatologjik tremujori I parË, qkmf PRISHTINË –2015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Teuta Hoxha</dc:creator>
  <cp:lastModifiedBy>CCKS</cp:lastModifiedBy>
  <cp:revision>474</cp:revision>
  <dcterms:created xsi:type="dcterms:W3CDTF">2013-05-10T10:02:58Z</dcterms:created>
  <dcterms:modified xsi:type="dcterms:W3CDTF">2015-05-08T15:36:06Z</dcterms:modified>
</cp:coreProperties>
</file>