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charts/chart39.xml" ContentType="application/vnd.openxmlformats-officedocument.drawingml.chart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Layouts/slideLayout6.xml" ContentType="application/vnd.openxmlformats-officedocument.presentationml.slideLayout+xml"/>
  <Override PartName="/ppt/charts/chart28.xml" ContentType="application/vnd.openxmlformats-officedocument.drawingml.chart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charts/chart17.xml" ContentType="application/vnd.openxmlformats-officedocument.drawingml.chart+xml"/>
  <Override PartName="/ppt/charts/chart35.xml" ContentType="application/vnd.openxmlformats-officedocument.drawingml.chart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charts/chart13.xml" ContentType="application/vnd.openxmlformats-officedocument.drawingml.chart+xml"/>
  <Override PartName="/ppt/charts/chart24.xml" ContentType="application/vnd.openxmlformats-officedocument.drawingml.chart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charts/chart31.xml" ContentType="application/vnd.openxmlformats-officedocument.drawingml.chart+xml"/>
  <Override PartName="/ppt/charts/chart7.xml" ContentType="application/vnd.openxmlformats-officedocument.drawingml.chart+xml"/>
  <Override PartName="/ppt/charts/chart20.xml" ContentType="application/vnd.openxmlformats-officedocument.drawingml.chart+xml"/>
  <Override PartName="/ppt/charts/style7.xml" ContentType="application/vnd.ms-office.chartstyle+xml"/>
  <Override PartName="/ppt/charts/colors10.xml" ContentType="application/vnd.ms-office.chartcolorstyle+xml"/>
  <Override PartName="/ppt/charts/chart3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charts/chart29.xml" ContentType="application/vnd.openxmlformats-officedocument.drawingml.chart+xml"/>
  <Override PartName="/ppt/charts/style14.xml" ContentType="application/vnd.ms-office.chartstyl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rawings/drawing1.xml" ContentType="application/vnd.openxmlformats-officedocument.drawingml.chartshapes+xml"/>
  <Override PartName="/ppt/charts/chart18.xml" ContentType="application/vnd.openxmlformats-officedocument.drawingml.chart+xml"/>
  <Override PartName="/ppt/charts/chart27.xml" ContentType="application/vnd.openxmlformats-officedocument.drawingml.chart+xml"/>
  <Override PartName="/ppt/charts/chart36.xml" ContentType="application/vnd.openxmlformats-officedocument.drawingml.chart+xml"/>
  <Override PartName="/ppt/charts/chart38.xml" ContentType="application/vnd.openxmlformats-officedocument.drawingml.chart+xml"/>
  <Override PartName="/ppt/charts/colors7.xml" ContentType="application/vnd.ms-office.chartcolorstyle+xml"/>
  <Override PartName="/ppt/charts/style21.xml" ContentType="application/vnd.ms-office.chartstyl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Layouts/slideLayout3.xml" ContentType="application/vnd.openxmlformats-officedocument.presentationml.slideLayout+xml"/>
  <Override PartName="/ppt/charts/chart16.xml" ContentType="application/vnd.openxmlformats-officedocument.drawingml.chart+xml"/>
  <Override PartName="/ppt/charts/chart25.xml" ContentType="application/vnd.openxmlformats-officedocument.drawingml.chart+xml"/>
  <Override PartName="/ppt/charts/chart34.xml" ContentType="application/vnd.openxmlformats-officedocument.drawingml.chart+xml"/>
  <Default Extension="jpeg" ContentType="image/jpeg"/>
  <Override PartName="/ppt/charts/style10.xml" ContentType="application/vnd.ms-office.chart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Layouts/slideLayout1.xml" ContentType="application/vnd.openxmlformats-officedocument.presentationml.slideLayout+xml"/>
  <Override PartName="/ppt/charts/chart14.xml" ContentType="application/vnd.openxmlformats-officedocument.drawingml.chart+xml"/>
  <Override PartName="/ppt/charts/chart23.xml" ContentType="application/vnd.openxmlformats-officedocument.drawingml.chart+xml"/>
  <Override PartName="/ppt/charts/chart32.xml" ContentType="application/vnd.openxmlformats-officedocument.drawingml.char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charts/chart8.xml" ContentType="application/vnd.openxmlformats-officedocument.drawingml.chart+xml"/>
  <Override PartName="/ppt/charts/chart12.xml" ContentType="application/vnd.openxmlformats-officedocument.drawingml.chart+xml"/>
  <Override PartName="/ppt/charts/chart21.xml" ContentType="application/vnd.openxmlformats-officedocument.drawingml.chart+xml"/>
  <Override PartName="/ppt/charts/chart30.xml" ContentType="application/vnd.openxmlformats-officedocument.drawingml.chart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charts/chart10.xml" ContentType="application/vnd.openxmlformats-officedocument.drawingml.chart+xml"/>
  <Override PartName="/ppt/charts/chart4.xml" ContentType="application/vnd.openxmlformats-officedocument.drawingml.chart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charts/chart19.xml" ContentType="application/vnd.openxmlformats-officedocument.drawingml.chart+xml"/>
  <Override PartName="/ppt/charts/chart37.xml" ContentType="application/vnd.openxmlformats-officedocument.drawingml.char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slides/slide52.xml" ContentType="application/vnd.openxmlformats-officedocument.presentationml.slide+xml"/>
  <Override PartName="/ppt/charts/chart26.xml" ContentType="application/vnd.openxmlformats-officedocument.drawingml.chart+xml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charts/chart15.xml" ContentType="application/vnd.openxmlformats-officedocument.drawingml.chart+xml"/>
  <Override PartName="/ppt/charts/chart33.xml" ContentType="application/vnd.openxmlformats-officedocument.drawingml.chart+xml"/>
  <Override PartName="/ppt/charts/colors14.xml" ContentType="application/vnd.ms-office.chartcolorstyle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Layouts/slideLayout11.xml" ContentType="application/vnd.openxmlformats-officedocument.presentationml.slideLayout+xml"/>
  <Override PartName="/ppt/charts/chart9.xml" ContentType="application/vnd.openxmlformats-officedocument.drawingml.chart+xml"/>
  <Override PartName="/ppt/charts/chart11.xml" ContentType="application/vnd.openxmlformats-officedocument.drawingml.chart+xml"/>
  <Override PartName="/ppt/charts/chart22.xml" ContentType="application/vnd.openxmlformats-officedocument.drawingml.chart+xml"/>
  <Override PartName="/ppt/charts/colors21.xml" ContentType="application/vnd.ms-office.chartcolor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55"/>
  </p:notesMasterIdLst>
  <p:sldIdLst>
    <p:sldId id="362" r:id="rId2"/>
    <p:sldId id="381" r:id="rId3"/>
    <p:sldId id="363" r:id="rId4"/>
    <p:sldId id="415" r:id="rId5"/>
    <p:sldId id="418" r:id="rId6"/>
    <p:sldId id="417" r:id="rId7"/>
    <p:sldId id="414" r:id="rId8"/>
    <p:sldId id="377" r:id="rId9"/>
    <p:sldId id="372" r:id="rId10"/>
    <p:sldId id="374" r:id="rId11"/>
    <p:sldId id="347" r:id="rId12"/>
    <p:sldId id="440" r:id="rId13"/>
    <p:sldId id="411" r:id="rId14"/>
    <p:sldId id="409" r:id="rId15"/>
    <p:sldId id="410" r:id="rId16"/>
    <p:sldId id="303" r:id="rId17"/>
    <p:sldId id="367" r:id="rId18"/>
    <p:sldId id="436" r:id="rId19"/>
    <p:sldId id="433" r:id="rId20"/>
    <p:sldId id="416" r:id="rId21"/>
    <p:sldId id="413" r:id="rId22"/>
    <p:sldId id="438" r:id="rId23"/>
    <p:sldId id="435" r:id="rId24"/>
    <p:sldId id="434" r:id="rId25"/>
    <p:sldId id="432" r:id="rId26"/>
    <p:sldId id="366" r:id="rId27"/>
    <p:sldId id="384" r:id="rId28"/>
    <p:sldId id="431" r:id="rId29"/>
    <p:sldId id="370" r:id="rId30"/>
    <p:sldId id="425" r:id="rId31"/>
    <p:sldId id="390" r:id="rId32"/>
    <p:sldId id="346" r:id="rId33"/>
    <p:sldId id="430" r:id="rId34"/>
    <p:sldId id="405" r:id="rId35"/>
    <p:sldId id="428" r:id="rId36"/>
    <p:sldId id="429" r:id="rId37"/>
    <p:sldId id="427" r:id="rId38"/>
    <p:sldId id="439" r:id="rId39"/>
    <p:sldId id="354" r:id="rId40"/>
    <p:sldId id="426" r:id="rId41"/>
    <p:sldId id="400" r:id="rId42"/>
    <p:sldId id="358" r:id="rId43"/>
    <p:sldId id="359" r:id="rId44"/>
    <p:sldId id="408" r:id="rId45"/>
    <p:sldId id="412" r:id="rId46"/>
    <p:sldId id="401" r:id="rId47"/>
    <p:sldId id="423" r:id="rId48"/>
    <p:sldId id="397" r:id="rId49"/>
    <p:sldId id="419" r:id="rId50"/>
    <p:sldId id="420" r:id="rId51"/>
    <p:sldId id="421" r:id="rId52"/>
    <p:sldId id="422" r:id="rId53"/>
    <p:sldId id="388" r:id="rId5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228024"/>
    <a:srgbClr val="FF9966"/>
    <a:srgbClr val="26077F"/>
    <a:srgbClr val="00CC99"/>
    <a:srgbClr val="CCFFFF"/>
    <a:srgbClr val="FF9999"/>
    <a:srgbClr val="FFFF99"/>
    <a:srgbClr val="007CA8"/>
    <a:srgbClr val="CCCC00"/>
    <a:srgbClr val="FF990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06" autoAdjust="0"/>
    <p:restoredTop sz="94660"/>
  </p:normalViewPr>
  <p:slideViewPr>
    <p:cSldViewPr>
      <p:cViewPr>
        <p:scale>
          <a:sx n="75" d="100"/>
          <a:sy n="75" d="100"/>
        </p:scale>
        <p:origin x="-378" y="-21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Teuta\Desktop\Gjashtmujori%202016\Raporti%20i%20Vehbiut%20gjashtmujori\Raporti%20i%20pergjithshem%202016.xls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Teuta\Desktop\Raporti%20i%20pergjithshem%202016.xls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Teuta\Desktop\Totali%20i%20gjshtmujori%202016\Raport%20i%20pergjithshem%20gjashtmujori%202016.xlsx" TargetMode="External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Teuta\Desktop\Totali%20i%20gjshtmujori%202016\Raport%20i%20pergjithshem%20gjashtmujori%202016.xlsx" TargetMode="External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Teuta\Desktop\Totali%20i%20gjshtmujori%202016\Raport%20i%20pergjithshem%20gjashtmujori%202016.xlsx" TargetMode="External"/></Relationships>
</file>

<file path=ppt/charts/_rels/chart16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F:\Dr.Valboni%202013\Raport%20(Janar-%20Mars)%20sh&#235;rbimeve%20sh&#235;ndet&#235;sore%202013.xlsx" TargetMode="External"/></Relationships>
</file>

<file path=ppt/charts/_rels/chart17.xml.rels><?xml version="1.0" encoding="UTF-8" standalone="yes"?>
<Relationships xmlns="http://schemas.openxmlformats.org/package/2006/relationships"><Relationship Id="rId3" Type="http://schemas.microsoft.com/office/2011/relationships/chartStyle" Target="style7.xml"/><Relationship Id="rId2" Type="http://schemas.microsoft.com/office/2011/relationships/chartColorStyle" Target="colors7.xml"/><Relationship Id="rId1" Type="http://schemas.openxmlformats.org/officeDocument/2006/relationships/oleObject" Target="file:///G:\Raport%20i%20gjashtmujorit%20te%20I-%202015\Gjashtmujori%20i%20pare%20Selvija%202015\raport%20i%20p&#235;rgjithsh&#235;m,%202015.xls" TargetMode="External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Teuta\Desktop\Gjashtmujori%202016\raport%20i%20p&#235;rgjithsh&#235;m%252c%202016.xls" TargetMode="External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Teuta\Desktop\Raporti%20i%20gjashtmujorit%20te%20pare%20sh.%20shendetesor%20Dr.%20Arbenit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Teuta\Desktop\Totali%20i%20gjshtmujori%202016\Raport%20i%20pergjithshem%20gjashtmujori%202016.xlsx" TargetMode="External"/></Relationships>
</file>

<file path=ppt/charts/_rels/chart2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Teuta\Desktop\Totali%20i%20gjshtmujori%202016\Gjashtmujori%20i%20stomatologji.xlsx" TargetMode="External"/></Relationships>
</file>

<file path=ppt/charts/_rels/chart2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Teuta\Desktop\Totali%20i%20gjshtmujori%202016\Gjashtmujori%20i%20stomatologji.xlsx" TargetMode="External"/></Relationships>
</file>

<file path=ppt/charts/_rels/chart2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Teuta\Desktop\Gjashtmujori%202016\IKSHPK%20gjashtmujori%20%202016.xls" TargetMode="External"/></Relationships>
</file>

<file path=ppt/charts/_rels/chart2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Teuta\Desktop\Gjashtmujori%202016\Raporti%20i%20Vehbiut%20gjashtmujori\Stomatologjia%20--2016.xls" TargetMode="External"/></Relationships>
</file>

<file path=ppt/charts/_rels/chart2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Teuta\Desktop\Gjashtmujori%202016\Raporti%20i%20Vehbiut%20gjashtmujori\Stomatologjia%20--2016.xls" TargetMode="External"/></Relationships>
</file>

<file path=ppt/charts/_rels/chart25.xml.rels><?xml version="1.0" encoding="UTF-8" standalone="yes"?>
<Relationships xmlns="http://schemas.openxmlformats.org/package/2006/relationships"><Relationship Id="rId3" Type="http://schemas.microsoft.com/office/2011/relationships/chartStyle" Target="style10.xml"/><Relationship Id="rId2" Type="http://schemas.microsoft.com/office/2011/relationships/chartColorStyle" Target="colors10.xml"/><Relationship Id="rId1" Type="http://schemas.openxmlformats.org/officeDocument/2006/relationships/oleObject" Target="Book1" TargetMode="External"/></Relationships>
</file>

<file path=ppt/charts/_rels/chart2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Teuta\Desktop\Totali%20i%20gjshtmujori%202016\Raport%20i%20pergjithshem%20gjashtmujori%202016.xlsx" TargetMode="External"/></Relationships>
</file>

<file path=ppt/charts/_rels/chart2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Teuta\Desktop\Gjashtmujori%202016\Raport-Viz.%20Laboratoriumi-2016.xls" TargetMode="External"/></Relationships>
</file>

<file path=ppt/charts/_rels/chart28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_rels/chart29.xml.rels><?xml version="1.0" encoding="UTF-8" standalone="yes"?>
<Relationships xmlns="http://schemas.openxmlformats.org/package/2006/relationships"><Relationship Id="rId1" Type="http://schemas.openxmlformats.org/officeDocument/2006/relationships/oleObject" Target="file:///F:\Dr.%20Teuta%20tremujori%20i%20pare%202014%20PREZENTIMI\Sherb.%20lab.%20tremujori%20I-r&#235;%202014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_rels/chart3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Teuta\Desktop\Gjashtmujori%202016\Raporti%20i%20Vehbiut%20gjashtmujori\Sh&#235;rbimet%20laboratorike%202016.xls" TargetMode="External"/></Relationships>
</file>

<file path=ppt/charts/_rels/chart3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Teuta\Desktop\Gjashtmujori%202016\Raport%20i%20radiologjis&#235;.2016.xls" TargetMode="External"/></Relationships>
</file>

<file path=ppt/charts/_rels/chart3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Teuta\Desktop\Gjashtmujori%202016\Raport%20i%20radiologjis&#235;.2016.xls" TargetMode="External"/></Relationships>
</file>

<file path=ppt/charts/_rels/chart3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Teuta\Desktop\3%20mujori%20i%20II%20i%20diagnozave%20neper%20qendra%202015.xlsx" TargetMode="External"/></Relationships>
</file>

<file path=ppt/charts/_rels/chart3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Teuta\Desktop\3%20mujori%20i%20II%20i%20diagnozave%20neper%20qendra%202015.xlsx" TargetMode="External"/></Relationships>
</file>

<file path=ppt/charts/_rels/chart3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Teuta\Desktop\IKSHPK%20gjashtmujori%20%202016.xls" TargetMode="External"/></Relationships>
</file>

<file path=ppt/charts/_rels/chart3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Teuta\Desktop\Raporti%20vjetor%20i%20s.ngj.%202016.xlsx" TargetMode="External"/></Relationships>
</file>

<file path=ppt/charts/_rels/chart37.xml.rels><?xml version="1.0" encoding="UTF-8" standalone="yes"?>
<Relationships xmlns="http://schemas.openxmlformats.org/package/2006/relationships"><Relationship Id="rId3" Type="http://schemas.microsoft.com/office/2011/relationships/chartStyle" Target="style21.xml"/><Relationship Id="rId2" Type="http://schemas.microsoft.com/office/2011/relationships/chartColorStyle" Target="colors21.xml"/><Relationship Id="rId1" Type="http://schemas.openxmlformats.org/officeDocument/2006/relationships/oleObject" Target="file:///C:\Users\CCKS\Desktop\Vaks.%202015.xlsx" TargetMode="External"/></Relationships>
</file>

<file path=ppt/charts/_rels/chart3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Teuta\Desktop\TOTALI%20I%20RAPORTEVE%202016.xls" TargetMode="External"/></Relationships>
</file>

<file path=ppt/charts/_rels/chart3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BComputers\Desktop\raport%20i%20trmujorit%20te%20pare%202014\TOTALI%20I%20RAPORTEVE%20te%20matjes%20se%20femijeve%202014.xls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Teuta\Desktop\Totali%20i%20gjshtmujori%202016\Fshatrat%20Gjashtmujori%202016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Teuta\Desktop\QKMF%202016%20(2).xls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Teuta\Desktop\Totali%20i%20gjshtmujori%202016\Raport%20i%20pergjithshem%20gjashtmujori%202016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Teuta\Desktop\Totali%20i%20gjshtmujori%202016\Raport%20i%20pergjithshem%20gjashtmujori%202016.xlsx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_rels/chart9.xml.rels><?xml version="1.0" encoding="UTF-8" standalone="yes"?>
<Relationships xmlns="http://schemas.openxmlformats.org/package/2006/relationships"><Relationship Id="rId3" Type="http://schemas.microsoft.com/office/2011/relationships/chartStyle" Target="style14.xml"/><Relationship Id="rId2" Type="http://schemas.microsoft.com/office/2011/relationships/chartColorStyle" Target="colors14.xml"/><Relationship Id="rId1" Type="http://schemas.openxmlformats.org/officeDocument/2006/relationships/oleObject" Target="file:///C:\Users\CCKS\Desktop\QKMF%202015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'Totali i të gjitha shërbimeve'!$I$23</c:f>
              <c:strCache>
                <c:ptCount val="1"/>
                <c:pt idx="0">
                  <c:v>2015</c:v>
                </c:pt>
              </c:strCache>
            </c:strRef>
          </c:tx>
          <c:spPr>
            <a:solidFill>
              <a:srgbClr val="FFCC66"/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dLbls>
            <c:txPr>
              <a:bodyPr/>
              <a:lstStyle/>
              <a:p>
                <a:pPr>
                  <a:defRPr lang="sq-AL" sz="1800" b="1">
                    <a:latin typeface="Times New Roman" pitchFamily="18" charset="0"/>
                    <a:cs typeface="Times New Roman" pitchFamily="18" charset="0"/>
                  </a:defRPr>
                </a:pPr>
                <a:endParaRPr lang="en-US"/>
              </a:p>
            </c:txPr>
            <c:showVal val="1"/>
          </c:dLbls>
          <c:cat>
            <c:strRef>
              <c:f>'Totali i të gjitha shërbimeve'!$H$24:$H$28</c:f>
              <c:strCache>
                <c:ptCount val="5"/>
                <c:pt idx="0">
                  <c:v>Viz. mjek</c:v>
                </c:pt>
                <c:pt idx="1">
                  <c:v>Shërbimet tjera shëndetësore</c:v>
                </c:pt>
                <c:pt idx="2">
                  <c:v>Intervenimet stomatologjike</c:v>
                </c:pt>
                <c:pt idx="3">
                  <c:v>Analiza  laboratorike</c:v>
                </c:pt>
                <c:pt idx="4">
                  <c:v>Ekzaminime  radiologjike</c:v>
                </c:pt>
              </c:strCache>
            </c:strRef>
          </c:cat>
          <c:val>
            <c:numRef>
              <c:f>'Totali i të gjitha shërbimeve'!$I$24:$I$28</c:f>
              <c:numCache>
                <c:formatCode>General</c:formatCode>
                <c:ptCount val="5"/>
                <c:pt idx="0">
                  <c:v>453512</c:v>
                </c:pt>
                <c:pt idx="1">
                  <c:v>249337</c:v>
                </c:pt>
                <c:pt idx="2">
                  <c:v>27897</c:v>
                </c:pt>
                <c:pt idx="3">
                  <c:v>316503</c:v>
                </c:pt>
                <c:pt idx="4">
                  <c:v>13897</c:v>
                </c:pt>
              </c:numCache>
            </c:numRef>
          </c:val>
        </c:ser>
        <c:ser>
          <c:idx val="1"/>
          <c:order val="1"/>
          <c:tx>
            <c:strRef>
              <c:f>'Totali i të gjitha shërbimeve'!$J$23</c:f>
              <c:strCache>
                <c:ptCount val="1"/>
                <c:pt idx="0">
                  <c:v>2016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dLbls>
            <c:dLbl>
              <c:idx val="0"/>
              <c:layout>
                <c:manualLayout>
                  <c:x val="2.7777777777778143E-3"/>
                  <c:y val="-1.4767932489451472E-2"/>
                </c:manualLayout>
              </c:layout>
              <c:tx>
                <c:rich>
                  <a:bodyPr/>
                  <a:lstStyle/>
                  <a:p>
                    <a:r>
                      <a:rPr lang="en-US" sz="2000" b="1" dirty="0">
                        <a:latin typeface="Times New Roman" pitchFamily="18" charset="0"/>
                        <a:cs typeface="Times New Roman" pitchFamily="18" charset="0"/>
                      </a:rPr>
                      <a:t>5</a:t>
                    </a:r>
                    <a:r>
                      <a:rPr lang="en-US" dirty="0"/>
                      <a:t>34534 </a:t>
                    </a:r>
                    <a:r>
                      <a:rPr lang="en-US" dirty="0" smtClean="0"/>
                      <a:t>                  (</a:t>
                    </a:r>
                    <a:r>
                      <a:rPr lang="en-US" dirty="0"/>
                      <a:t>15%)</a:t>
                    </a:r>
                  </a:p>
                </c:rich>
              </c:tx>
              <c:showVal val="1"/>
            </c:dLbl>
            <c:dLbl>
              <c:idx val="1"/>
              <c:layout>
                <c:manualLayout>
                  <c:x val="8.3333333333333749E-3"/>
                  <c:y val="-2.5316455696202528E-2"/>
                </c:manualLayout>
              </c:layout>
              <c:tx>
                <c:rich>
                  <a:bodyPr/>
                  <a:lstStyle/>
                  <a:p>
                    <a:r>
                      <a:rPr lang="en-US" sz="2000" b="1" dirty="0" smtClean="0">
                        <a:latin typeface="Times New Roman" pitchFamily="18" charset="0"/>
                        <a:cs typeface="Times New Roman" pitchFamily="18" charset="0"/>
                      </a:rPr>
                      <a:t>3</a:t>
                    </a:r>
                    <a:r>
                      <a:rPr lang="en-US" dirty="0" smtClean="0"/>
                      <a:t>61237                      ( 31%)</a:t>
                    </a:r>
                    <a:endParaRPr lang="en-US" dirty="0"/>
                  </a:p>
                </c:rich>
              </c:tx>
              <c:showVal val="1"/>
            </c:dLbl>
            <c:dLbl>
              <c:idx val="2"/>
              <c:layout>
                <c:manualLayout>
                  <c:x val="1.2500000000000042E-2"/>
                  <c:y val="-3.1645569620253423E-2"/>
                </c:manualLayout>
              </c:layout>
              <c:tx>
                <c:rich>
                  <a:bodyPr/>
                  <a:lstStyle/>
                  <a:p>
                    <a:r>
                      <a:rPr lang="en-US" sz="2000" b="1" dirty="0" smtClean="0">
                        <a:latin typeface="Times New Roman" pitchFamily="18" charset="0"/>
                        <a:cs typeface="Times New Roman" pitchFamily="18" charset="0"/>
                      </a:rPr>
                      <a:t>53176</a:t>
                    </a:r>
                    <a:r>
                      <a:rPr lang="en-US" dirty="0" smtClean="0"/>
                      <a:t>            (52%)</a:t>
                    </a:r>
                    <a:endParaRPr lang="en-US" dirty="0"/>
                  </a:p>
                </c:rich>
              </c:tx>
              <c:showVal val="1"/>
            </c:dLbl>
            <c:dLbl>
              <c:idx val="3"/>
              <c:layout>
                <c:manualLayout>
                  <c:x val="2.6388888888888882E-2"/>
                  <c:y val="-2.1097046413502341E-2"/>
                </c:manualLayout>
              </c:layout>
              <c:tx>
                <c:rich>
                  <a:bodyPr/>
                  <a:lstStyle/>
                  <a:p>
                    <a:r>
                      <a:rPr lang="en-US" sz="2000" b="1" dirty="0" smtClean="0">
                        <a:latin typeface="Times New Roman" pitchFamily="18" charset="0"/>
                        <a:cs typeface="Times New Roman" pitchFamily="18" charset="0"/>
                      </a:rPr>
                      <a:t>3</a:t>
                    </a:r>
                    <a:r>
                      <a:rPr lang="en-US" dirty="0" smtClean="0"/>
                      <a:t>98592                    </a:t>
                    </a:r>
                    <a:r>
                      <a:rPr lang="en-US" dirty="0"/>
                      <a:t>(21%)</a:t>
                    </a:r>
                  </a:p>
                </c:rich>
              </c:tx>
              <c:showVal val="1"/>
            </c:dLbl>
            <c:dLbl>
              <c:idx val="4"/>
              <c:layout>
                <c:manualLayout>
                  <c:x val="2.6388888888888882E-2"/>
                  <c:y val="-5.8140968138476384E-2"/>
                </c:manualLayout>
              </c:layout>
              <c:tx>
                <c:rich>
                  <a:bodyPr/>
                  <a:lstStyle/>
                  <a:p>
                    <a:r>
                      <a:rPr lang="en-US" sz="2000" b="1" dirty="0">
                        <a:latin typeface="Times New Roman" pitchFamily="18" charset="0"/>
                        <a:cs typeface="Times New Roman" pitchFamily="18" charset="0"/>
                      </a:rPr>
                      <a:t>1</a:t>
                    </a:r>
                    <a:r>
                      <a:rPr lang="en-US" dirty="0"/>
                      <a:t>4895 </a:t>
                    </a:r>
                    <a:r>
                      <a:rPr lang="en-US" dirty="0" smtClean="0"/>
                      <a:t>                     (</a:t>
                    </a:r>
                    <a:r>
                      <a:rPr lang="en-US" dirty="0"/>
                      <a:t>7%)</a:t>
                    </a:r>
                  </a:p>
                </c:rich>
              </c:tx>
              <c:showVal val="1"/>
            </c:dLbl>
            <c:txPr>
              <a:bodyPr/>
              <a:lstStyle/>
              <a:p>
                <a:pPr>
                  <a:defRPr lang="sq-AL" sz="2000" b="1">
                    <a:latin typeface="Times New Roman" pitchFamily="18" charset="0"/>
                    <a:cs typeface="Times New Roman" pitchFamily="18" charset="0"/>
                  </a:defRPr>
                </a:pPr>
                <a:endParaRPr lang="en-US"/>
              </a:p>
            </c:txPr>
            <c:showVal val="1"/>
          </c:dLbls>
          <c:cat>
            <c:strRef>
              <c:f>'Totali i të gjitha shërbimeve'!$H$24:$H$28</c:f>
              <c:strCache>
                <c:ptCount val="5"/>
                <c:pt idx="0">
                  <c:v>Viz. mjek</c:v>
                </c:pt>
                <c:pt idx="1">
                  <c:v>Shërbimet tjera shëndetësore</c:v>
                </c:pt>
                <c:pt idx="2">
                  <c:v>Intervenimet stomatologjike</c:v>
                </c:pt>
                <c:pt idx="3">
                  <c:v>Analiza  laboratorike</c:v>
                </c:pt>
                <c:pt idx="4">
                  <c:v>Ekzaminime  radiologjike</c:v>
                </c:pt>
              </c:strCache>
            </c:strRef>
          </c:cat>
          <c:val>
            <c:numRef>
              <c:f>'Totali i të gjitha shërbimeve'!$J$24:$J$28</c:f>
              <c:numCache>
                <c:formatCode>General</c:formatCode>
                <c:ptCount val="5"/>
                <c:pt idx="0">
                  <c:v>534534</c:v>
                </c:pt>
                <c:pt idx="1">
                  <c:v>361237</c:v>
                </c:pt>
                <c:pt idx="2">
                  <c:v>103469</c:v>
                </c:pt>
                <c:pt idx="3">
                  <c:v>398592</c:v>
                </c:pt>
                <c:pt idx="4">
                  <c:v>14895</c:v>
                </c:pt>
              </c:numCache>
            </c:numRef>
          </c:val>
        </c:ser>
        <c:dLbls>
          <c:showVal val="1"/>
        </c:dLbls>
        <c:shape val="cylinder"/>
        <c:axId val="57339904"/>
        <c:axId val="57341440"/>
        <c:axId val="0"/>
      </c:bar3DChart>
      <c:catAx>
        <c:axId val="57339904"/>
        <c:scaling>
          <c:orientation val="minMax"/>
        </c:scaling>
        <c:axPos val="b"/>
        <c:majorTickMark val="none"/>
        <c:tickLblPos val="nextTo"/>
        <c:txPr>
          <a:bodyPr/>
          <a:lstStyle/>
          <a:p>
            <a:pPr>
              <a:defRPr lang="sq-AL" sz="1800" b="1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57341440"/>
        <c:crosses val="autoZero"/>
        <c:auto val="1"/>
        <c:lblAlgn val="ctr"/>
        <c:lblOffset val="100"/>
      </c:catAx>
      <c:valAx>
        <c:axId val="57341440"/>
        <c:scaling>
          <c:orientation val="minMax"/>
        </c:scaling>
        <c:delete val="1"/>
        <c:axPos val="l"/>
        <c:numFmt formatCode="General" sourceLinked="1"/>
        <c:tickLblPos val="none"/>
        <c:crossAx val="57339904"/>
        <c:crosses val="autoZero"/>
        <c:crossBetween val="between"/>
      </c:valAx>
    </c:plotArea>
    <c:legend>
      <c:legendPos val="t"/>
      <c:layout/>
      <c:txPr>
        <a:bodyPr/>
        <a:lstStyle/>
        <a:p>
          <a:pPr>
            <a:defRPr lang="sq-AL" sz="3200">
              <a:latin typeface="Times New Roman" pitchFamily="18" charset="0"/>
              <a:cs typeface="Times New Roman" pitchFamily="18" charset="0"/>
            </a:defRPr>
          </a:pPr>
          <a:endParaRPr lang="en-US"/>
        </a:p>
      </c:txPr>
    </c:legend>
    <c:plotVisOnly val="1"/>
  </c:chart>
  <c:externalData r:id="rId1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view3D>
      <c:rAngAx val="1"/>
    </c:view3D>
    <c:plotArea>
      <c:layout>
        <c:manualLayout>
          <c:layoutTarget val="inner"/>
          <c:xMode val="edge"/>
          <c:yMode val="edge"/>
          <c:x val="8.9285714285714177E-3"/>
          <c:y val="0"/>
          <c:w val="0.96726190476190421"/>
          <c:h val="0.82271600340497975"/>
        </c:manualLayout>
      </c:layout>
      <c:bar3DChart>
        <c:barDir val="col"/>
        <c:grouping val="clustered"/>
        <c:ser>
          <c:idx val="0"/>
          <c:order val="0"/>
          <c:spPr>
            <a:gradFill rotWithShape="1">
              <a:gsLst>
                <a:gs pos="0">
                  <a:schemeClr val="accent2">
                    <a:tint val="50000"/>
                    <a:satMod val="300000"/>
                  </a:schemeClr>
                </a:gs>
                <a:gs pos="35000">
                  <a:schemeClr val="accent2">
                    <a:tint val="37000"/>
                    <a:satMod val="300000"/>
                  </a:schemeClr>
                </a:gs>
                <a:gs pos="100000">
                  <a:schemeClr val="accent2">
                    <a:tint val="15000"/>
                    <a:satMod val="350000"/>
                  </a:schemeClr>
                </a:gs>
              </a:gsLst>
              <a:lin ang="16200000" scaled="1"/>
            </a:gradFill>
            <a:ln w="9525" cap="flat" cmpd="sng" algn="ctr">
              <a:solidFill>
                <a:schemeClr val="accent2">
                  <a:shade val="95000"/>
                  <a:satMod val="105000"/>
                </a:schemeClr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c:spPr>
          <c:dLbls>
            <c:dLbl>
              <c:idx val="0"/>
              <c:layout>
                <c:manualLayout>
                  <c:x val="2.5297619047619093E-2"/>
                  <c:y val="-3.0952380952380953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63</a:t>
                    </a:r>
                    <a:endParaRPr lang="en-US" dirty="0"/>
                  </a:p>
                </c:rich>
              </c:tx>
              <c:showVal val="1"/>
            </c:dLbl>
            <c:dLbl>
              <c:idx val="1"/>
              <c:layout>
                <c:manualLayout>
                  <c:x val="1.488095238095238E-2"/>
                  <c:y val="-2.92149038802582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61</a:t>
                    </a:r>
                    <a:endParaRPr lang="en-US" dirty="0"/>
                  </a:p>
                </c:rich>
              </c:tx>
              <c:showVal val="1"/>
            </c:dLbl>
            <c:dLbl>
              <c:idx val="2"/>
              <c:layout>
                <c:manualLayout>
                  <c:x val="1.3392857142857123E-2"/>
                  <c:y val="-1.6666666666666698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44</a:t>
                    </a:r>
                    <a:endParaRPr lang="en-US" dirty="0"/>
                  </a:p>
                </c:rich>
              </c:tx>
              <c:showVal val="1"/>
            </c:dLbl>
            <c:dLbl>
              <c:idx val="3"/>
              <c:layout>
                <c:manualLayout>
                  <c:x val="1.7857142857142856E-2"/>
                  <c:y val="-3.333333333333334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39</a:t>
                    </a:r>
                    <a:endParaRPr lang="en-US" dirty="0"/>
                  </a:p>
                </c:rich>
              </c:tx>
              <c:showVal val="1"/>
            </c:dLbl>
            <c:dLbl>
              <c:idx val="4"/>
              <c:layout>
                <c:manualLayout>
                  <c:x val="7.4404761904762039E-3"/>
                  <c:y val="-3.1081081081081086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20</a:t>
                    </a:r>
                    <a:endParaRPr lang="en-US" dirty="0"/>
                  </a:p>
                </c:rich>
              </c:tx>
              <c:showVal val="1"/>
            </c:dLbl>
            <c:txPr>
              <a:bodyPr/>
              <a:lstStyle/>
              <a:p>
                <a:pPr>
                  <a:defRPr lang="sq-AL" sz="2400" b="1">
                    <a:latin typeface="Times New Roman" pitchFamily="18" charset="0"/>
                    <a:cs typeface="Times New Roman" pitchFamily="18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Sheet1!$A$5:$A$9</c:f>
              <c:strCache>
                <c:ptCount val="5"/>
                <c:pt idx="0">
                  <c:v>QMF 5</c:v>
                </c:pt>
                <c:pt idx="1">
                  <c:v>QMF 4</c:v>
                </c:pt>
                <c:pt idx="2">
                  <c:v>QKMF</c:v>
                </c:pt>
                <c:pt idx="3">
                  <c:v>QMF 6</c:v>
                </c:pt>
                <c:pt idx="4">
                  <c:v>ShH. Shtepiak</c:v>
                </c:pt>
              </c:strCache>
            </c:strRef>
          </c:cat>
          <c:val>
            <c:numRef>
              <c:f>Sheet1!$B$5:$B$9</c:f>
              <c:numCache>
                <c:formatCode>0</c:formatCode>
                <c:ptCount val="5"/>
                <c:pt idx="0">
                  <c:v>62.421917808219177</c:v>
                </c:pt>
                <c:pt idx="1">
                  <c:v>60.42739726027397</c:v>
                </c:pt>
                <c:pt idx="2">
                  <c:v>43.967123287671235</c:v>
                </c:pt>
                <c:pt idx="3">
                  <c:v>38.915068493150613</c:v>
                </c:pt>
                <c:pt idx="4">
                  <c:v>20.448818897637789</c:v>
                </c:pt>
              </c:numCache>
            </c:numRef>
          </c:val>
        </c:ser>
        <c:dLbls>
          <c:showVal val="1"/>
        </c:dLbls>
        <c:shape val="cylinder"/>
        <c:axId val="61698432"/>
        <c:axId val="61699968"/>
        <c:axId val="0"/>
      </c:bar3DChart>
      <c:catAx>
        <c:axId val="61698432"/>
        <c:scaling>
          <c:orientation val="minMax"/>
        </c:scaling>
        <c:axPos val="b"/>
        <c:majorTickMark val="none"/>
        <c:tickLblPos val="nextTo"/>
        <c:txPr>
          <a:bodyPr/>
          <a:lstStyle/>
          <a:p>
            <a:pPr>
              <a:defRPr lang="sq-AL" sz="1800" b="1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61699968"/>
        <c:crosses val="autoZero"/>
        <c:auto val="1"/>
        <c:lblAlgn val="ctr"/>
        <c:lblOffset val="100"/>
      </c:catAx>
      <c:valAx>
        <c:axId val="61699968"/>
        <c:scaling>
          <c:orientation val="minMax"/>
        </c:scaling>
        <c:delete val="1"/>
        <c:axPos val="l"/>
        <c:numFmt formatCode="0" sourceLinked="1"/>
        <c:tickLblPos val="none"/>
        <c:crossAx val="61698432"/>
        <c:crosses val="autoZero"/>
        <c:crossBetween val="between"/>
      </c:valAx>
    </c:plotArea>
    <c:plotVisOnly val="1"/>
  </c:chart>
  <c:externalData r:id="rId1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autoTitleDeleted val="1"/>
    <c:view3D>
      <c:rAngAx val="1"/>
    </c:view3D>
    <c:plotArea>
      <c:layout/>
      <c:bar3DChart>
        <c:barDir val="col"/>
        <c:grouping val="clustered"/>
        <c:ser>
          <c:idx val="0"/>
          <c:order val="0"/>
          <c:dPt>
            <c:idx val="0"/>
            <c:spPr>
              <a:solidFill>
                <a:srgbClr val="FFC000"/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Pt>
            <c:idx val="1"/>
            <c:spPr>
              <a:gradFill rotWithShape="1">
                <a:gsLst>
                  <a:gs pos="0">
                    <a:schemeClr val="accent5">
                      <a:shade val="51000"/>
                      <a:satMod val="130000"/>
                    </a:schemeClr>
                  </a:gs>
                  <a:gs pos="80000">
                    <a:schemeClr val="accent5">
                      <a:shade val="93000"/>
                      <a:satMod val="130000"/>
                    </a:schemeClr>
                  </a:gs>
                  <a:gs pos="100000">
                    <a:schemeClr val="accent5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Pt>
            <c:idx val="2"/>
            <c:spPr>
              <a:solidFill>
                <a:schemeClr val="accent6">
                  <a:lumMod val="40000"/>
                  <a:lumOff val="60000"/>
                </a:schemeClr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Lbls>
            <c:dLbl>
              <c:idx val="0"/>
              <c:layout>
                <c:manualLayout>
                  <c:x val="2.6836158192090422E-2"/>
                  <c:y val="-7.0776255707762553E-2"/>
                </c:manualLayout>
              </c:layout>
              <c:showVal val="1"/>
            </c:dLbl>
            <c:dLbl>
              <c:idx val="1"/>
              <c:layout>
                <c:manualLayout>
                  <c:x val="2.1186440677966111E-2"/>
                  <c:y val="-4.5662100456621023E-2"/>
                </c:manualLayout>
              </c:layout>
              <c:showVal val="1"/>
            </c:dLbl>
            <c:dLbl>
              <c:idx val="2"/>
              <c:layout>
                <c:manualLayout>
                  <c:x val="2.683615819209029E-2"/>
                  <c:y val="-4.3378995433789952E-2"/>
                </c:manualLayout>
              </c:layout>
              <c:showVal val="1"/>
            </c:dLbl>
            <c:txPr>
              <a:bodyPr/>
              <a:lstStyle/>
              <a:p>
                <a:pPr>
                  <a:defRPr sz="3200" b="1">
                    <a:latin typeface="Times New Roman" pitchFamily="18" charset="0"/>
                    <a:cs typeface="Times New Roman" pitchFamily="18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Sheet1!$A$7:$A$9</c:f>
              <c:strCache>
                <c:ptCount val="3"/>
                <c:pt idx="0">
                  <c:v>Pacient për  Mjek Familjar</c:v>
                </c:pt>
                <c:pt idx="1">
                  <c:v>Pacient për  Specialist</c:v>
                </c:pt>
                <c:pt idx="2">
                  <c:v>Pacient për  Stomatolog</c:v>
                </c:pt>
              </c:strCache>
            </c:strRef>
          </c:cat>
          <c:val>
            <c:numRef>
              <c:f>Sheet1!$B$7:$B$9</c:f>
              <c:numCache>
                <c:formatCode>General</c:formatCode>
                <c:ptCount val="3"/>
                <c:pt idx="0">
                  <c:v>19</c:v>
                </c:pt>
                <c:pt idx="1">
                  <c:v>20</c:v>
                </c:pt>
                <c:pt idx="2">
                  <c:v>10</c:v>
                </c:pt>
              </c:numCache>
            </c:numRef>
          </c:val>
        </c:ser>
        <c:dLbls>
          <c:showVal val="1"/>
        </c:dLbls>
        <c:shape val="cylinder"/>
        <c:axId val="61774848"/>
        <c:axId val="61784832"/>
        <c:axId val="0"/>
      </c:bar3DChart>
      <c:catAx>
        <c:axId val="61774848"/>
        <c:scaling>
          <c:orientation val="minMax"/>
        </c:scaling>
        <c:axPos val="b"/>
        <c:majorTickMark val="none"/>
        <c:tickLblPos val="nextTo"/>
        <c:txPr>
          <a:bodyPr/>
          <a:lstStyle/>
          <a:p>
            <a:pPr>
              <a:defRPr sz="2000" b="1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61784832"/>
        <c:crosses val="autoZero"/>
        <c:auto val="1"/>
        <c:lblAlgn val="ctr"/>
        <c:lblOffset val="100"/>
      </c:catAx>
      <c:valAx>
        <c:axId val="61784832"/>
        <c:scaling>
          <c:orientation val="minMax"/>
        </c:scaling>
        <c:delete val="1"/>
        <c:axPos val="l"/>
        <c:numFmt formatCode="General" sourceLinked="1"/>
        <c:tickLblPos val="none"/>
        <c:crossAx val="61774848"/>
        <c:crosses val="autoZero"/>
        <c:crossBetween val="between"/>
      </c:valAx>
    </c:plotArea>
    <c:plotVisOnly val="1"/>
  </c:chart>
  <c:externalData r:id="rId1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autoTitleDeleted val="1"/>
    <c:view3D>
      <c:rAngAx val="1"/>
    </c:view3D>
    <c:plotArea>
      <c:layout/>
      <c:bar3DChart>
        <c:barDir val="col"/>
        <c:grouping val="clustered"/>
        <c:ser>
          <c:idx val="0"/>
          <c:order val="0"/>
          <c:dLbls>
            <c:dLbl>
              <c:idx val="0"/>
              <c:layout>
                <c:manualLayout>
                  <c:x val="1.7699115044247787E-2"/>
                  <c:y val="-9.2307692307692368E-2"/>
                </c:manualLayout>
              </c:layout>
              <c:showVal val="1"/>
            </c:dLbl>
            <c:dLbl>
              <c:idx val="1"/>
              <c:layout>
                <c:manualLayout>
                  <c:x val="5.0147492625368731E-2"/>
                  <c:y val="-7.6923076923076913E-2"/>
                </c:manualLayout>
              </c:layout>
              <c:showVal val="1"/>
            </c:dLbl>
            <c:txPr>
              <a:bodyPr/>
              <a:lstStyle/>
              <a:p>
                <a:pPr>
                  <a:defRPr sz="2400" b="1">
                    <a:latin typeface="Times New Roman" pitchFamily="18" charset="0"/>
                    <a:cs typeface="Times New Roman" pitchFamily="18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Sheet1!$A$11:$A$12</c:f>
              <c:strCache>
                <c:ptCount val="2"/>
                <c:pt idx="0">
                  <c:v>Pacient për shërbimin radiologjik</c:v>
                </c:pt>
                <c:pt idx="1">
                  <c:v>Pacient për shërbimin radiologjik</c:v>
                </c:pt>
              </c:strCache>
            </c:strRef>
          </c:cat>
          <c:val>
            <c:numRef>
              <c:f>Sheet1!$B$11:$B$12</c:f>
              <c:numCache>
                <c:formatCode>General</c:formatCode>
                <c:ptCount val="2"/>
                <c:pt idx="0">
                  <c:v>106</c:v>
                </c:pt>
                <c:pt idx="1">
                  <c:v>335</c:v>
                </c:pt>
              </c:numCache>
            </c:numRef>
          </c:val>
        </c:ser>
        <c:dLbls>
          <c:showVal val="1"/>
        </c:dLbls>
        <c:shape val="cylinder"/>
        <c:axId val="61821312"/>
        <c:axId val="61822848"/>
        <c:axId val="0"/>
      </c:bar3DChart>
      <c:catAx>
        <c:axId val="61821312"/>
        <c:scaling>
          <c:orientation val="minMax"/>
        </c:scaling>
        <c:axPos val="b"/>
        <c:majorTickMark val="none"/>
        <c:tickLblPos val="nextTo"/>
        <c:txPr>
          <a:bodyPr/>
          <a:lstStyle/>
          <a:p>
            <a:pPr>
              <a:defRPr sz="2000" b="1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61822848"/>
        <c:crosses val="autoZero"/>
        <c:auto val="1"/>
        <c:lblAlgn val="ctr"/>
        <c:lblOffset val="100"/>
      </c:catAx>
      <c:valAx>
        <c:axId val="61822848"/>
        <c:scaling>
          <c:orientation val="minMax"/>
        </c:scaling>
        <c:delete val="1"/>
        <c:axPos val="l"/>
        <c:numFmt formatCode="General" sourceLinked="1"/>
        <c:majorTickMark val="none"/>
        <c:tickLblPos val="none"/>
        <c:crossAx val="61821312"/>
        <c:crosses val="autoZero"/>
        <c:crossBetween val="between"/>
      </c:valAx>
    </c:plotArea>
    <c:plotVisOnly val="1"/>
  </c:chart>
  <c:externalData r:id="rId1"/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view3D>
      <c:rAngAx val="1"/>
    </c:view3D>
    <c:plotArea>
      <c:layout>
        <c:manualLayout>
          <c:layoutTarget val="inner"/>
          <c:xMode val="edge"/>
          <c:yMode val="edge"/>
          <c:x val="3.1553258967629269E-2"/>
          <c:y val="0.11473265361060662"/>
          <c:w val="0.9626418416448016"/>
          <c:h val="0.65196934517800664"/>
        </c:manualLayout>
      </c:layout>
      <c:bar3DChart>
        <c:barDir val="col"/>
        <c:grouping val="clustered"/>
        <c:ser>
          <c:idx val="0"/>
          <c:order val="0"/>
          <c:tx>
            <c:strRef>
              <c:f>Sheet3!$D$57</c:f>
              <c:strCache>
                <c:ptCount val="1"/>
                <c:pt idx="0">
                  <c:v>Vete ordinim</c:v>
                </c:pt>
              </c:strCache>
            </c:strRef>
          </c:tx>
          <c:dLbls>
            <c:dLbl>
              <c:idx val="0"/>
              <c:layout>
                <c:manualLayout>
                  <c:x val="-1.2500000000000001E-2"/>
                  <c:y val="-1.282051282051282E-2"/>
                </c:manualLayout>
              </c:layout>
              <c:tx>
                <c:rich>
                  <a:bodyPr/>
                  <a:lstStyle/>
                  <a:p>
                    <a:r>
                      <a:rPr lang="en-US" sz="1600" b="1">
                        <a:latin typeface="Times New Roman" pitchFamily="18" charset="0"/>
                        <a:cs typeface="Times New Roman" pitchFamily="18" charset="0"/>
                      </a:rPr>
                      <a:t>3%</a:t>
                    </a:r>
                  </a:p>
                </c:rich>
              </c:tx>
              <c:showVal val="1"/>
            </c:dLbl>
            <c:dLbl>
              <c:idx val="1"/>
              <c:tx>
                <c:rich>
                  <a:bodyPr/>
                  <a:lstStyle/>
                  <a:p>
                    <a:r>
                      <a:rPr lang="en-US" sz="1600" b="1">
                        <a:latin typeface="Times New Roman" pitchFamily="18" charset="0"/>
                        <a:cs typeface="Times New Roman" pitchFamily="18" charset="0"/>
                      </a:rPr>
                      <a:t>2%</a:t>
                    </a:r>
                  </a:p>
                </c:rich>
              </c:tx>
              <c:showVal val="1"/>
            </c:dLbl>
            <c:dLbl>
              <c:idx val="2"/>
              <c:tx>
                <c:rich>
                  <a:bodyPr/>
                  <a:lstStyle/>
                  <a:p>
                    <a:r>
                      <a:rPr lang="en-US" sz="1600" b="1">
                        <a:latin typeface="Times New Roman" pitchFamily="18" charset="0"/>
                        <a:cs typeface="Times New Roman" pitchFamily="18" charset="0"/>
                      </a:rPr>
                      <a:t>4%</a:t>
                    </a:r>
                  </a:p>
                </c:rich>
              </c:tx>
              <c:showVal val="1"/>
            </c:dLbl>
            <c:dLbl>
              <c:idx val="3"/>
              <c:layout>
                <c:manualLayout>
                  <c:x val="-5.5555555555555558E-3"/>
                  <c:y val="-4.2735042735042739E-3"/>
                </c:manualLayout>
              </c:layout>
              <c:tx>
                <c:rich>
                  <a:bodyPr/>
                  <a:lstStyle/>
                  <a:p>
                    <a:r>
                      <a:rPr lang="en-US" smtClean="0"/>
                      <a:t>6 %</a:t>
                    </a:r>
                    <a:endParaRPr lang="en-US"/>
                  </a:p>
                </c:rich>
              </c:tx>
              <c:showVal val="1"/>
            </c:dLbl>
            <c:dLbl>
              <c:idx val="4"/>
              <c:layout>
                <c:manualLayout>
                  <c:x val="-9.7222222222222224E-3"/>
                  <c:y val="-2.1367521367520585E-3"/>
                </c:manualLayout>
              </c:layout>
              <c:tx>
                <c:rich>
                  <a:bodyPr/>
                  <a:lstStyle/>
                  <a:p>
                    <a:r>
                      <a:rPr lang="en-US" smtClean="0"/>
                      <a:t>6 %</a:t>
                    </a:r>
                    <a:endParaRPr lang="en-US"/>
                  </a:p>
                </c:rich>
              </c:tx>
              <c:showVal val="1"/>
            </c:dLbl>
            <c:dLbl>
              <c:idx val="5"/>
              <c:tx>
                <c:rich>
                  <a:bodyPr/>
                  <a:lstStyle/>
                  <a:p>
                    <a:r>
                      <a:rPr lang="en-US" smtClean="0"/>
                      <a:t>11 %</a:t>
                    </a:r>
                    <a:endParaRPr lang="en-US"/>
                  </a:p>
                </c:rich>
              </c:tx>
              <c:showVal val="1"/>
            </c:dLbl>
            <c:dLbl>
              <c:idx val="6"/>
              <c:tx>
                <c:rich>
                  <a:bodyPr/>
                  <a:lstStyle/>
                  <a:p>
                    <a:r>
                      <a:rPr lang="en-US" smtClean="0"/>
                      <a:t> 5%</a:t>
                    </a:r>
                    <a:endParaRPr lang="en-US"/>
                  </a:p>
                </c:rich>
              </c:tx>
              <c:showVal val="1"/>
            </c:dLbl>
            <c:dLbl>
              <c:idx val="7"/>
              <c:tx>
                <c:rich>
                  <a:bodyPr/>
                  <a:lstStyle/>
                  <a:p>
                    <a:r>
                      <a:rPr lang="en-US" smtClean="0"/>
                      <a:t>7 %</a:t>
                    </a:r>
                    <a:endParaRPr lang="en-US"/>
                  </a:p>
                </c:rich>
              </c:tx>
              <c:showVal val="1"/>
            </c:dLbl>
            <c:dLbl>
              <c:idx val="8"/>
              <c:layout>
                <c:manualLayout>
                  <c:x val="-9.7222222222222224E-3"/>
                  <c:y val="7.8346673280125172E-17"/>
                </c:manualLayout>
              </c:layout>
              <c:tx>
                <c:rich>
                  <a:bodyPr/>
                  <a:lstStyle/>
                  <a:p>
                    <a:r>
                      <a:rPr lang="en-US" smtClean="0"/>
                      <a:t>4 %</a:t>
                    </a:r>
                    <a:endParaRPr lang="en-US"/>
                  </a:p>
                </c:rich>
              </c:tx>
              <c:showVal val="1"/>
            </c:dLbl>
            <c:dLbl>
              <c:idx val="9"/>
              <c:tx>
                <c:rich>
                  <a:bodyPr/>
                  <a:lstStyle/>
                  <a:p>
                    <a:r>
                      <a:rPr lang="en-US" smtClean="0"/>
                      <a:t>5 %</a:t>
                    </a:r>
                    <a:endParaRPr lang="en-US"/>
                  </a:p>
                </c:rich>
              </c:tx>
              <c:showVal val="1"/>
            </c:dLbl>
            <c:dLbl>
              <c:idx val="10"/>
              <c:tx>
                <c:rich>
                  <a:bodyPr/>
                  <a:lstStyle/>
                  <a:p>
                    <a:r>
                      <a:rPr lang="en-US" smtClean="0"/>
                      <a:t>4%</a:t>
                    </a:r>
                    <a:endParaRPr lang="en-US"/>
                  </a:p>
                </c:rich>
              </c:tx>
              <c:showVal val="1"/>
            </c:dLbl>
            <c:dLbl>
              <c:idx val="11"/>
              <c:tx>
                <c:rich>
                  <a:bodyPr/>
                  <a:lstStyle/>
                  <a:p>
                    <a:r>
                      <a:rPr lang="en-US" smtClean="0"/>
                      <a:t>5%</a:t>
                    </a:r>
                    <a:endParaRPr lang="en-US"/>
                  </a:p>
                </c:rich>
              </c:tx>
              <c:showVal val="1"/>
            </c:dLbl>
            <c:dLbl>
              <c:idx val="12"/>
              <c:tx>
                <c:rich>
                  <a:bodyPr/>
                  <a:lstStyle/>
                  <a:p>
                    <a:r>
                      <a:rPr lang="en-US" smtClean="0"/>
                      <a:t>6 %</a:t>
                    </a:r>
                    <a:endParaRPr lang="en-US"/>
                  </a:p>
                </c:rich>
              </c:tx>
              <c:showVal val="1"/>
            </c:dLbl>
            <c:dLbl>
              <c:idx val="13"/>
              <c:tx>
                <c:rich>
                  <a:bodyPr/>
                  <a:lstStyle/>
                  <a:p>
                    <a:r>
                      <a:rPr lang="en-US" smtClean="0"/>
                      <a:t>5 %</a:t>
                    </a:r>
                    <a:endParaRPr lang="en-US"/>
                  </a:p>
                </c:rich>
              </c:tx>
              <c:showVal val="1"/>
            </c:dLbl>
            <c:dLbl>
              <c:idx val="14"/>
              <c:tx>
                <c:rich>
                  <a:bodyPr/>
                  <a:lstStyle/>
                  <a:p>
                    <a:r>
                      <a:rPr lang="en-US" smtClean="0"/>
                      <a:t>7 %</a:t>
                    </a:r>
                    <a:endParaRPr lang="en-US"/>
                  </a:p>
                </c:rich>
              </c:tx>
              <c:showVal val="1"/>
            </c:dLbl>
            <c:dLbl>
              <c:idx val="15"/>
              <c:tx>
                <c:rich>
                  <a:bodyPr/>
                  <a:lstStyle/>
                  <a:p>
                    <a:r>
                      <a:rPr lang="en-US" smtClean="0"/>
                      <a:t>4 %</a:t>
                    </a:r>
                    <a:endParaRPr lang="en-US"/>
                  </a:p>
                </c:rich>
              </c:tx>
              <c:showVal val="1"/>
            </c:dLbl>
            <c:dLbl>
              <c:idx val="16"/>
              <c:tx>
                <c:rich>
                  <a:bodyPr/>
                  <a:lstStyle/>
                  <a:p>
                    <a:r>
                      <a:rPr lang="en-US" smtClean="0"/>
                      <a:t>7 %</a:t>
                    </a:r>
                    <a:endParaRPr lang="en-US"/>
                  </a:p>
                </c:rich>
              </c:tx>
              <c:showVal val="1"/>
            </c:dLbl>
            <c:txPr>
              <a:bodyPr/>
              <a:lstStyle/>
              <a:p>
                <a:pPr>
                  <a:defRPr lang="sq-AL" sz="1600" b="1">
                    <a:latin typeface="Times New Roman" pitchFamily="18" charset="0"/>
                    <a:cs typeface="Times New Roman" pitchFamily="18" charset="0"/>
                  </a:defRPr>
                </a:pPr>
                <a:endParaRPr lang="en-US"/>
              </a:p>
            </c:txPr>
            <c:showVal val="1"/>
          </c:dLbls>
          <c:cat>
            <c:strRef>
              <c:f>Sheet3!$C$58:$C$74</c:f>
              <c:strCache>
                <c:ptCount val="17"/>
                <c:pt idx="0">
                  <c:v>QKMF</c:v>
                </c:pt>
                <c:pt idx="1">
                  <c:v>QMF 1</c:v>
                </c:pt>
                <c:pt idx="2">
                  <c:v>QMF 2</c:v>
                </c:pt>
                <c:pt idx="3">
                  <c:v>QMF 3</c:v>
                </c:pt>
                <c:pt idx="4">
                  <c:v>QMF 4</c:v>
                </c:pt>
                <c:pt idx="5">
                  <c:v>QMF 5</c:v>
                </c:pt>
                <c:pt idx="6">
                  <c:v>QMF 6</c:v>
                </c:pt>
                <c:pt idx="7">
                  <c:v>QMF -7</c:v>
                </c:pt>
                <c:pt idx="8">
                  <c:v>QMF -8</c:v>
                </c:pt>
                <c:pt idx="9">
                  <c:v>QMF -9</c:v>
                </c:pt>
                <c:pt idx="10">
                  <c:v>QMF -10</c:v>
                </c:pt>
                <c:pt idx="11">
                  <c:v>QKF-11</c:v>
                </c:pt>
                <c:pt idx="12">
                  <c:v>QMF Hajvali</c:v>
                </c:pt>
                <c:pt idx="13">
                  <c:v>QMF Besi </c:v>
                </c:pt>
                <c:pt idx="14">
                  <c:v>QMF Mat</c:v>
                </c:pt>
                <c:pt idx="15">
                  <c:v>QMF Mati 1</c:v>
                </c:pt>
                <c:pt idx="16">
                  <c:v>Fshatërat</c:v>
                </c:pt>
              </c:strCache>
            </c:strRef>
          </c:cat>
          <c:val>
            <c:numRef>
              <c:f>Sheet3!$D$58:$D$74</c:f>
              <c:numCache>
                <c:formatCode>0</c:formatCode>
                <c:ptCount val="17"/>
                <c:pt idx="0">
                  <c:v>3</c:v>
                </c:pt>
                <c:pt idx="1">
                  <c:v>2</c:v>
                </c:pt>
                <c:pt idx="2" formatCode="0;[Red]0">
                  <c:v>3.9841261552921612</c:v>
                </c:pt>
                <c:pt idx="3" formatCode="0;[Red]0">
                  <c:v>6.4916923981767534</c:v>
                </c:pt>
                <c:pt idx="4" formatCode="0;[Red]0">
                  <c:v>5.5712720136606206</c:v>
                </c:pt>
                <c:pt idx="5" formatCode="0;[Red]0">
                  <c:v>10.796918827331822</c:v>
                </c:pt>
                <c:pt idx="6" formatCode="0;[Red]0">
                  <c:v>4.6021523780996345</c:v>
                </c:pt>
                <c:pt idx="7" formatCode="0;[Red]0">
                  <c:v>7.0814272644098821</c:v>
                </c:pt>
                <c:pt idx="8" formatCode="0;[Red]0">
                  <c:v>4.1289522628642255</c:v>
                </c:pt>
                <c:pt idx="9" formatCode="0;[Red]0">
                  <c:v>5.0675675675675267</c:v>
                </c:pt>
                <c:pt idx="10" formatCode="0;[Red]0">
                  <c:v>4.1283406967480261</c:v>
                </c:pt>
                <c:pt idx="11" formatCode="0;[Red]0">
                  <c:v>5.1728110599078345</c:v>
                </c:pt>
                <c:pt idx="12" formatCode="0;[Red]0">
                  <c:v>6.3178677196446333</c:v>
                </c:pt>
                <c:pt idx="13" formatCode="0;[Red]0">
                  <c:v>4.6585494970884067</c:v>
                </c:pt>
                <c:pt idx="14" formatCode="0;[Red]0">
                  <c:v>7.1594607159460724</c:v>
                </c:pt>
                <c:pt idx="15" formatCode="0;[Red]0">
                  <c:v>4.4790975447909824</c:v>
                </c:pt>
                <c:pt idx="16" formatCode="0;[Red]0">
                  <c:v>6.6347046087225445</c:v>
                </c:pt>
              </c:numCache>
            </c:numRef>
          </c:val>
        </c:ser>
        <c:ser>
          <c:idx val="1"/>
          <c:order val="1"/>
          <c:tx>
            <c:strRef>
              <c:f>Sheet3!$E$57</c:f>
              <c:strCache>
                <c:ptCount val="1"/>
                <c:pt idx="0">
                  <c:v>Referim i pershkruar</c:v>
                </c:pt>
              </c:strCache>
            </c:strRef>
          </c:tx>
          <c:dLbls>
            <c:dLbl>
              <c:idx val="0"/>
              <c:tx>
                <c:rich>
                  <a:bodyPr/>
                  <a:lstStyle/>
                  <a:p>
                    <a:r>
                      <a:rPr lang="en-US" sz="1600" b="1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rPr>
                      <a:t>2%</a:t>
                    </a:r>
                  </a:p>
                </c:rich>
              </c:tx>
              <c:showVal val="1"/>
            </c:dLbl>
            <c:dLbl>
              <c:idx val="1"/>
              <c:tx>
                <c:rich>
                  <a:bodyPr/>
                  <a:lstStyle/>
                  <a:p>
                    <a:r>
                      <a:rPr lang="en-US" sz="1600" b="1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rPr>
                      <a:t>14%</a:t>
                    </a:r>
                  </a:p>
                </c:rich>
              </c:tx>
              <c:showVal val="1"/>
            </c:dLbl>
            <c:dLbl>
              <c:idx val="2"/>
              <c:tx>
                <c:rich>
                  <a:bodyPr/>
                  <a:lstStyle/>
                  <a:p>
                    <a:r>
                      <a:rPr lang="en-US" sz="1600" b="1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rPr>
                      <a:t>12%</a:t>
                    </a:r>
                  </a:p>
                </c:rich>
              </c:tx>
              <c:showVal val="1"/>
            </c:dLbl>
            <c:dLbl>
              <c:idx val="3"/>
              <c:tx>
                <c:rich>
                  <a:bodyPr/>
                  <a:lstStyle/>
                  <a:p>
                    <a:r>
                      <a:rPr lang="en-US" smtClean="0"/>
                      <a:t>9%</a:t>
                    </a:r>
                    <a:endParaRPr lang="en-US"/>
                  </a:p>
                </c:rich>
              </c:tx>
              <c:showVal val="1"/>
            </c:dLbl>
            <c:dLbl>
              <c:idx val="4"/>
              <c:layout>
                <c:manualLayout>
                  <c:x val="1.5277777777777781E-2"/>
                  <c:y val="8.5470085470084698E-3"/>
                </c:manualLayout>
              </c:layout>
              <c:tx>
                <c:rich>
                  <a:bodyPr/>
                  <a:lstStyle/>
                  <a:p>
                    <a:r>
                      <a:rPr lang="en-US" smtClean="0"/>
                      <a:t>5 %</a:t>
                    </a:r>
                    <a:endParaRPr lang="en-US"/>
                  </a:p>
                </c:rich>
              </c:tx>
              <c:showVal val="1"/>
            </c:dLbl>
            <c:dLbl>
              <c:idx val="5"/>
              <c:tx>
                <c:rich>
                  <a:bodyPr/>
                  <a:lstStyle/>
                  <a:p>
                    <a:r>
                      <a:rPr lang="en-US" smtClean="0"/>
                      <a:t>6 %</a:t>
                    </a:r>
                    <a:endParaRPr lang="en-US"/>
                  </a:p>
                </c:rich>
              </c:tx>
              <c:showVal val="1"/>
            </c:dLbl>
            <c:dLbl>
              <c:idx val="6"/>
              <c:layout>
                <c:manualLayout>
                  <c:x val="1.5277777777777781E-2"/>
                  <c:y val="8.5470085470086277E-3"/>
                </c:manualLayout>
              </c:layout>
              <c:tx>
                <c:rich>
                  <a:bodyPr/>
                  <a:lstStyle/>
                  <a:p>
                    <a:r>
                      <a:rPr lang="en-US" smtClean="0"/>
                      <a:t>4 %</a:t>
                    </a:r>
                    <a:endParaRPr lang="en-US"/>
                  </a:p>
                </c:rich>
              </c:tx>
              <c:showVal val="1"/>
            </c:dLbl>
            <c:dLbl>
              <c:idx val="7"/>
              <c:tx>
                <c:rich>
                  <a:bodyPr/>
                  <a:lstStyle/>
                  <a:p>
                    <a:r>
                      <a:rPr lang="en-US" dirty="0" smtClean="0"/>
                      <a:t>9%</a:t>
                    </a:r>
                    <a:endParaRPr lang="en-US" dirty="0"/>
                  </a:p>
                </c:rich>
              </c:tx>
              <c:showVal val="1"/>
            </c:dLbl>
            <c:dLbl>
              <c:idx val="8"/>
              <c:layout>
                <c:manualLayout>
                  <c:x val="5.5555555555555558E-3"/>
                  <c:y val="-2.1367521367521368E-2"/>
                </c:manualLayout>
              </c:layout>
              <c:tx>
                <c:rich>
                  <a:bodyPr/>
                  <a:lstStyle/>
                  <a:p>
                    <a:r>
                      <a:rPr lang="en-US" smtClean="0"/>
                      <a:t>5 %</a:t>
                    </a:r>
                    <a:endParaRPr lang="en-US"/>
                  </a:p>
                </c:rich>
              </c:tx>
              <c:showVal val="1"/>
            </c:dLbl>
            <c:dLbl>
              <c:idx val="9"/>
              <c:tx>
                <c:rich>
                  <a:bodyPr/>
                  <a:lstStyle/>
                  <a:p>
                    <a:r>
                      <a:rPr lang="en-US" smtClean="0"/>
                      <a:t>16 %</a:t>
                    </a:r>
                    <a:endParaRPr lang="en-US"/>
                  </a:p>
                </c:rich>
              </c:tx>
              <c:showVal val="1"/>
            </c:dLbl>
            <c:dLbl>
              <c:idx val="10"/>
              <c:tx>
                <c:rich>
                  <a:bodyPr/>
                  <a:lstStyle/>
                  <a:p>
                    <a:r>
                      <a:rPr lang="en-US" smtClean="0"/>
                      <a:t>7 %</a:t>
                    </a:r>
                    <a:endParaRPr lang="en-US"/>
                  </a:p>
                </c:rich>
              </c:tx>
              <c:showVal val="1"/>
            </c:dLbl>
            <c:dLbl>
              <c:idx val="11"/>
              <c:tx>
                <c:rich>
                  <a:bodyPr/>
                  <a:lstStyle/>
                  <a:p>
                    <a:r>
                      <a:rPr lang="en-US" smtClean="0"/>
                      <a:t>8%</a:t>
                    </a:r>
                    <a:endParaRPr lang="en-US"/>
                  </a:p>
                </c:rich>
              </c:tx>
              <c:showVal val="1"/>
            </c:dLbl>
            <c:dLbl>
              <c:idx val="12"/>
              <c:tx>
                <c:rich>
                  <a:bodyPr/>
                  <a:lstStyle/>
                  <a:p>
                    <a:r>
                      <a:rPr lang="en-US" smtClean="0"/>
                      <a:t>20 %</a:t>
                    </a:r>
                    <a:endParaRPr lang="en-US"/>
                  </a:p>
                </c:rich>
              </c:tx>
              <c:showVal val="1"/>
            </c:dLbl>
            <c:dLbl>
              <c:idx val="13"/>
              <c:tx>
                <c:rich>
                  <a:bodyPr/>
                  <a:lstStyle/>
                  <a:p>
                    <a:r>
                      <a:rPr lang="en-US" smtClean="0"/>
                      <a:t>11 %</a:t>
                    </a:r>
                    <a:endParaRPr lang="en-US"/>
                  </a:p>
                </c:rich>
              </c:tx>
              <c:showVal val="1"/>
            </c:dLbl>
            <c:dLbl>
              <c:idx val="14"/>
              <c:tx>
                <c:rich>
                  <a:bodyPr/>
                  <a:lstStyle/>
                  <a:p>
                    <a:r>
                      <a:rPr lang="en-US" smtClean="0"/>
                      <a:t>15 %</a:t>
                    </a:r>
                    <a:endParaRPr lang="en-US"/>
                  </a:p>
                </c:rich>
              </c:tx>
              <c:showVal val="1"/>
            </c:dLbl>
            <c:dLbl>
              <c:idx val="15"/>
              <c:tx>
                <c:rich>
                  <a:bodyPr/>
                  <a:lstStyle/>
                  <a:p>
                    <a:r>
                      <a:rPr lang="en-US" smtClean="0"/>
                      <a:t>6 %</a:t>
                    </a:r>
                    <a:endParaRPr lang="en-US"/>
                  </a:p>
                </c:rich>
              </c:tx>
              <c:showVal val="1"/>
            </c:dLbl>
            <c:dLbl>
              <c:idx val="16"/>
              <c:tx>
                <c:rich>
                  <a:bodyPr/>
                  <a:lstStyle/>
                  <a:p>
                    <a:r>
                      <a:rPr lang="en-US" smtClean="0"/>
                      <a:t>21 %</a:t>
                    </a:r>
                    <a:endParaRPr lang="en-US"/>
                  </a:p>
                </c:rich>
              </c:tx>
              <c:showVal val="1"/>
            </c:dLbl>
            <c:txPr>
              <a:bodyPr/>
              <a:lstStyle/>
              <a:p>
                <a:pPr>
                  <a:defRPr lang="sq-AL" sz="1600" b="1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defRPr>
                </a:pPr>
                <a:endParaRPr lang="en-US"/>
              </a:p>
            </c:txPr>
            <c:showVal val="1"/>
          </c:dLbls>
          <c:cat>
            <c:strRef>
              <c:f>Sheet3!$C$58:$C$74</c:f>
              <c:strCache>
                <c:ptCount val="17"/>
                <c:pt idx="0">
                  <c:v>QKMF</c:v>
                </c:pt>
                <c:pt idx="1">
                  <c:v>QMF 1</c:v>
                </c:pt>
                <c:pt idx="2">
                  <c:v>QMF 2</c:v>
                </c:pt>
                <c:pt idx="3">
                  <c:v>QMF 3</c:v>
                </c:pt>
                <c:pt idx="4">
                  <c:v>QMF 4</c:v>
                </c:pt>
                <c:pt idx="5">
                  <c:v>QMF 5</c:v>
                </c:pt>
                <c:pt idx="6">
                  <c:v>QMF 6</c:v>
                </c:pt>
                <c:pt idx="7">
                  <c:v>QMF -7</c:v>
                </c:pt>
                <c:pt idx="8">
                  <c:v>QMF -8</c:v>
                </c:pt>
                <c:pt idx="9">
                  <c:v>QMF -9</c:v>
                </c:pt>
                <c:pt idx="10">
                  <c:v>QMF -10</c:v>
                </c:pt>
                <c:pt idx="11">
                  <c:v>QKF-11</c:v>
                </c:pt>
                <c:pt idx="12">
                  <c:v>QMF Hajvali</c:v>
                </c:pt>
                <c:pt idx="13">
                  <c:v>QMF Besi </c:v>
                </c:pt>
                <c:pt idx="14">
                  <c:v>QMF Mat</c:v>
                </c:pt>
                <c:pt idx="15">
                  <c:v>QMF Mati 1</c:v>
                </c:pt>
                <c:pt idx="16">
                  <c:v>Fshatërat</c:v>
                </c:pt>
              </c:strCache>
            </c:strRef>
          </c:cat>
          <c:val>
            <c:numRef>
              <c:f>Sheet3!$E$58:$E$74</c:f>
              <c:numCache>
                <c:formatCode>0;[Red]0</c:formatCode>
                <c:ptCount val="17"/>
                <c:pt idx="0">
                  <c:v>1.6164871512170369</c:v>
                </c:pt>
                <c:pt idx="1">
                  <c:v>14.09428838534479</c:v>
                </c:pt>
                <c:pt idx="2">
                  <c:v>12.458879431883453</c:v>
                </c:pt>
                <c:pt idx="3">
                  <c:v>9.1236582855462505</c:v>
                </c:pt>
                <c:pt idx="4">
                  <c:v>4.9850906032571434</c:v>
                </c:pt>
                <c:pt idx="5">
                  <c:v>5.5273162188714258</c:v>
                </c:pt>
                <c:pt idx="6">
                  <c:v>3.9838250711397336</c:v>
                </c:pt>
                <c:pt idx="7">
                  <c:v>8.8472095150960666</c:v>
                </c:pt>
                <c:pt idx="8">
                  <c:v>4.7489150650960745</c:v>
                </c:pt>
                <c:pt idx="9">
                  <c:v>15.878378378378368</c:v>
                </c:pt>
                <c:pt idx="10">
                  <c:v>7.4889548779604125</c:v>
                </c:pt>
                <c:pt idx="11">
                  <c:v>7.6497695852534928</c:v>
                </c:pt>
                <c:pt idx="12">
                  <c:v>20.145796947376269</c:v>
                </c:pt>
                <c:pt idx="13">
                  <c:v>11.148755955531998</c:v>
                </c:pt>
                <c:pt idx="14">
                  <c:v>14.535874786920813</c:v>
                </c:pt>
                <c:pt idx="15">
                  <c:v>5.5408095554080949</c:v>
                </c:pt>
                <c:pt idx="16">
                  <c:v>20.5459325703678</c:v>
                </c:pt>
              </c:numCache>
            </c:numRef>
          </c:val>
        </c:ser>
        <c:dLbls>
          <c:showVal val="1"/>
        </c:dLbls>
        <c:shape val="cylinder"/>
        <c:axId val="61857152"/>
        <c:axId val="61908096"/>
        <c:axId val="0"/>
      </c:bar3DChart>
      <c:catAx>
        <c:axId val="61857152"/>
        <c:scaling>
          <c:orientation val="minMax"/>
        </c:scaling>
        <c:axPos val="b"/>
        <c:majorTickMark val="none"/>
        <c:tickLblPos val="nextTo"/>
        <c:txPr>
          <a:bodyPr/>
          <a:lstStyle/>
          <a:p>
            <a:pPr>
              <a:defRPr lang="sq-AL" sz="1800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61908096"/>
        <c:crosses val="autoZero"/>
        <c:auto val="1"/>
        <c:lblAlgn val="ctr"/>
        <c:lblOffset val="100"/>
      </c:catAx>
      <c:valAx>
        <c:axId val="61908096"/>
        <c:scaling>
          <c:orientation val="minMax"/>
        </c:scaling>
        <c:delete val="1"/>
        <c:axPos val="l"/>
        <c:numFmt formatCode="0" sourceLinked="1"/>
        <c:tickLblPos val="none"/>
        <c:crossAx val="61857152"/>
        <c:crosses val="autoZero"/>
        <c:crossBetween val="between"/>
      </c:valAx>
    </c:plotArea>
    <c:legend>
      <c:legendPos val="t"/>
      <c:txPr>
        <a:bodyPr/>
        <a:lstStyle/>
        <a:p>
          <a:pPr>
            <a:defRPr lang="sq-AL" sz="2800">
              <a:latin typeface="Times New Roman" pitchFamily="18" charset="0"/>
              <a:cs typeface="Times New Roman" pitchFamily="18" charset="0"/>
            </a:defRPr>
          </a:pPr>
          <a:endParaRPr lang="en-US"/>
        </a:p>
      </c:txPr>
    </c:legend>
    <c:plotVisOnly val="1"/>
  </c:chart>
  <c:externalData r:id="rId1"/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view3D>
      <c:rAngAx val="1"/>
    </c:view3D>
    <c:plotArea>
      <c:layout>
        <c:manualLayout>
          <c:layoutTarget val="inner"/>
          <c:xMode val="edge"/>
          <c:yMode val="edge"/>
          <c:x val="6.1111111111111123E-2"/>
          <c:y val="0.19432888597258677"/>
          <c:w val="0.93888888888889221"/>
          <c:h val="0.48288969087197686"/>
        </c:manualLayout>
      </c:layout>
      <c:bar3DChart>
        <c:barDir val="col"/>
        <c:grouping val="clustered"/>
        <c:ser>
          <c:idx val="0"/>
          <c:order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 smtClean="0"/>
                      <a:t>4%</a:t>
                    </a:r>
                    <a:endParaRPr lang="en-US" dirty="0"/>
                  </a:p>
                </c:rich>
              </c:tx>
              <c:showVal val="1"/>
            </c:dLbl>
            <c:dLbl>
              <c:idx val="1"/>
              <c:tx>
                <c:rich>
                  <a:bodyPr/>
                  <a:lstStyle/>
                  <a:p>
                    <a:r>
                      <a:rPr lang="en-US" smtClean="0"/>
                      <a:t>1%</a:t>
                    </a:r>
                    <a:endParaRPr lang="en-US"/>
                  </a:p>
                </c:rich>
              </c:tx>
              <c:showVal val="1"/>
            </c:dLbl>
            <c:dLbl>
              <c:idx val="2"/>
              <c:tx>
                <c:rich>
                  <a:bodyPr/>
                  <a:lstStyle/>
                  <a:p>
                    <a:r>
                      <a:rPr lang="en-US" smtClean="0"/>
                      <a:t>1%</a:t>
                    </a:r>
                    <a:endParaRPr lang="en-US"/>
                  </a:p>
                </c:rich>
              </c:tx>
              <c:showVal val="1"/>
            </c:dLbl>
            <c:dLbl>
              <c:idx val="3"/>
              <c:tx>
                <c:rich>
                  <a:bodyPr/>
                  <a:lstStyle/>
                  <a:p>
                    <a:r>
                      <a:rPr lang="en-US" smtClean="0"/>
                      <a:t>4%</a:t>
                    </a:r>
                    <a:endParaRPr lang="en-US"/>
                  </a:p>
                </c:rich>
              </c:tx>
              <c:showVal val="1"/>
            </c:dLbl>
            <c:dLbl>
              <c:idx val="4"/>
              <c:tx>
                <c:rich>
                  <a:bodyPr/>
                  <a:lstStyle/>
                  <a:p>
                    <a:r>
                      <a:rPr lang="en-US" smtClean="0"/>
                      <a:t>1%</a:t>
                    </a:r>
                    <a:endParaRPr lang="en-US"/>
                  </a:p>
                </c:rich>
              </c:tx>
              <c:showVal val="1"/>
            </c:dLbl>
            <c:dLbl>
              <c:idx val="5"/>
              <c:tx>
                <c:rich>
                  <a:bodyPr/>
                  <a:lstStyle/>
                  <a:p>
                    <a:r>
                      <a:rPr lang="en-US" smtClean="0"/>
                      <a:t>6%</a:t>
                    </a:r>
                    <a:endParaRPr lang="en-US"/>
                  </a:p>
                </c:rich>
              </c:tx>
              <c:showVal val="1"/>
            </c:dLbl>
            <c:dLbl>
              <c:idx val="6"/>
              <c:tx>
                <c:rich>
                  <a:bodyPr/>
                  <a:lstStyle/>
                  <a:p>
                    <a:r>
                      <a:rPr lang="en-US" smtClean="0"/>
                      <a:t>2%</a:t>
                    </a:r>
                    <a:endParaRPr lang="en-US"/>
                  </a:p>
                </c:rich>
              </c:tx>
              <c:showVal val="1"/>
            </c:dLbl>
            <c:dLbl>
              <c:idx val="7"/>
              <c:tx>
                <c:rich>
                  <a:bodyPr/>
                  <a:lstStyle/>
                  <a:p>
                    <a:r>
                      <a:rPr lang="en-US" smtClean="0"/>
                      <a:t>3%</a:t>
                    </a:r>
                    <a:endParaRPr lang="en-US"/>
                  </a:p>
                </c:rich>
              </c:tx>
              <c:showVal val="1"/>
            </c:dLbl>
            <c:dLbl>
              <c:idx val="8"/>
              <c:tx>
                <c:rich>
                  <a:bodyPr/>
                  <a:lstStyle/>
                  <a:p>
                    <a:r>
                      <a:rPr lang="en-US" smtClean="0"/>
                      <a:t>2%</a:t>
                    </a:r>
                    <a:endParaRPr lang="en-US"/>
                  </a:p>
                </c:rich>
              </c:tx>
              <c:showVal val="1"/>
            </c:dLbl>
            <c:dLbl>
              <c:idx val="9"/>
              <c:tx>
                <c:rich>
                  <a:bodyPr/>
                  <a:lstStyle/>
                  <a:p>
                    <a:r>
                      <a:rPr lang="en-US" smtClean="0"/>
                      <a:t>3%</a:t>
                    </a:r>
                    <a:endParaRPr lang="en-US"/>
                  </a:p>
                </c:rich>
              </c:tx>
              <c:showVal val="1"/>
            </c:dLbl>
            <c:dLbl>
              <c:idx val="10"/>
              <c:tx>
                <c:rich>
                  <a:bodyPr/>
                  <a:lstStyle/>
                  <a:p>
                    <a:r>
                      <a:rPr lang="en-US" smtClean="0"/>
                      <a:t>3%</a:t>
                    </a:r>
                    <a:endParaRPr lang="en-US"/>
                  </a:p>
                </c:rich>
              </c:tx>
              <c:showVal val="1"/>
            </c:dLbl>
            <c:dLbl>
              <c:idx val="11"/>
              <c:tx>
                <c:rich>
                  <a:bodyPr/>
                  <a:lstStyle/>
                  <a:p>
                    <a:r>
                      <a:rPr lang="en-US" smtClean="0"/>
                      <a:t>5%</a:t>
                    </a:r>
                    <a:endParaRPr lang="en-US"/>
                  </a:p>
                </c:rich>
              </c:tx>
              <c:showVal val="1"/>
            </c:dLbl>
            <c:dLbl>
              <c:idx val="12"/>
              <c:tx>
                <c:rich>
                  <a:bodyPr/>
                  <a:lstStyle/>
                  <a:p>
                    <a:r>
                      <a:rPr lang="en-US" smtClean="0"/>
                      <a:t>3%</a:t>
                    </a:r>
                    <a:endParaRPr lang="en-US"/>
                  </a:p>
                </c:rich>
              </c:tx>
              <c:showVal val="1"/>
            </c:dLbl>
            <c:dLbl>
              <c:idx val="13"/>
              <c:tx>
                <c:rich>
                  <a:bodyPr/>
                  <a:lstStyle/>
                  <a:p>
                    <a:r>
                      <a:rPr lang="en-US" smtClean="0"/>
                      <a:t>2%</a:t>
                    </a:r>
                    <a:endParaRPr lang="en-US"/>
                  </a:p>
                </c:rich>
              </c:tx>
              <c:showVal val="1"/>
            </c:dLbl>
            <c:dLbl>
              <c:idx val="14"/>
              <c:tx>
                <c:rich>
                  <a:bodyPr/>
                  <a:lstStyle/>
                  <a:p>
                    <a:r>
                      <a:rPr lang="en-US" smtClean="0"/>
                      <a:t>1%</a:t>
                    </a:r>
                    <a:endParaRPr lang="en-US"/>
                  </a:p>
                </c:rich>
              </c:tx>
              <c:showVal val="1"/>
            </c:dLbl>
            <c:dLbl>
              <c:idx val="15"/>
              <c:tx>
                <c:rich>
                  <a:bodyPr/>
                  <a:lstStyle/>
                  <a:p>
                    <a:r>
                      <a:rPr lang="en-US" smtClean="0"/>
                      <a:t>2%</a:t>
                    </a:r>
                    <a:endParaRPr lang="en-US"/>
                  </a:p>
                </c:rich>
              </c:tx>
              <c:showVal val="1"/>
            </c:dLbl>
            <c:txPr>
              <a:bodyPr/>
              <a:lstStyle/>
              <a:p>
                <a:pPr>
                  <a:defRPr lang="sq-AL" sz="2400">
                    <a:latin typeface="Times New Roman" pitchFamily="18" charset="0"/>
                    <a:cs typeface="Times New Roman" pitchFamily="18" charset="0"/>
                  </a:defRPr>
                </a:pPr>
                <a:endParaRPr lang="en-US"/>
              </a:p>
            </c:txPr>
            <c:showVal val="1"/>
          </c:dLbls>
          <c:cat>
            <c:strRef>
              <c:f>Sheet3!$C$39:$C$55</c:f>
              <c:strCache>
                <c:ptCount val="17"/>
                <c:pt idx="0">
                  <c:v>QKMF</c:v>
                </c:pt>
                <c:pt idx="1">
                  <c:v>QMF 1</c:v>
                </c:pt>
                <c:pt idx="2">
                  <c:v>QMF 2</c:v>
                </c:pt>
                <c:pt idx="3">
                  <c:v>QMF 3</c:v>
                </c:pt>
                <c:pt idx="4">
                  <c:v>QMF 4</c:v>
                </c:pt>
                <c:pt idx="5">
                  <c:v>QMF 5</c:v>
                </c:pt>
                <c:pt idx="6">
                  <c:v>QMF 6</c:v>
                </c:pt>
                <c:pt idx="7">
                  <c:v>QMF -7</c:v>
                </c:pt>
                <c:pt idx="8">
                  <c:v>QMF -8</c:v>
                </c:pt>
                <c:pt idx="9">
                  <c:v>QMF -9</c:v>
                </c:pt>
                <c:pt idx="10">
                  <c:v>QMF -10</c:v>
                </c:pt>
                <c:pt idx="11">
                  <c:v>QKF-11</c:v>
                </c:pt>
                <c:pt idx="12">
                  <c:v>QMF Hajvali</c:v>
                </c:pt>
                <c:pt idx="13">
                  <c:v>QMF Besi </c:v>
                </c:pt>
                <c:pt idx="14">
                  <c:v>QMF Mat</c:v>
                </c:pt>
                <c:pt idx="15">
                  <c:v>QMF Mati 1</c:v>
                </c:pt>
                <c:pt idx="16">
                  <c:v>Fshatërat</c:v>
                </c:pt>
              </c:strCache>
            </c:strRef>
          </c:cat>
          <c:val>
            <c:numRef>
              <c:f>Sheet3!$D$39:$D$55</c:f>
              <c:numCache>
                <c:formatCode>0</c:formatCode>
                <c:ptCount val="17"/>
                <c:pt idx="0">
                  <c:v>3.6214061572385718</c:v>
                </c:pt>
                <c:pt idx="1">
                  <c:v>1.451275430708276</c:v>
                </c:pt>
                <c:pt idx="2">
                  <c:v>0.86679546759961013</c:v>
                </c:pt>
                <c:pt idx="3">
                  <c:v>4.1538009116306425</c:v>
                </c:pt>
                <c:pt idx="4">
                  <c:v>1.0168973163085862</c:v>
                </c:pt>
                <c:pt idx="5">
                  <c:v>5.6825139179587607</c:v>
                </c:pt>
                <c:pt idx="6">
                  <c:v>2.0560987612058437</c:v>
                </c:pt>
                <c:pt idx="7">
                  <c:v>2.5800548947849955</c:v>
                </c:pt>
                <c:pt idx="8">
                  <c:v>1.8350898946063241</c:v>
                </c:pt>
                <c:pt idx="9">
                  <c:v>2.6095060577819438</c:v>
                </c:pt>
                <c:pt idx="10">
                  <c:v>3.4185558050264357</c:v>
                </c:pt>
                <c:pt idx="11">
                  <c:v>5.0921658986175045</c:v>
                </c:pt>
                <c:pt idx="12">
                  <c:v>2.8779709924823451</c:v>
                </c:pt>
                <c:pt idx="13">
                  <c:v>2.3186871360508032</c:v>
                </c:pt>
                <c:pt idx="14">
                  <c:v>0.74384007438401434</c:v>
                </c:pt>
                <c:pt idx="15">
                  <c:v>2.1234240212342401</c:v>
                </c:pt>
                <c:pt idx="16">
                  <c:v>0</c:v>
                </c:pt>
              </c:numCache>
            </c:numRef>
          </c:val>
        </c:ser>
        <c:dLbls>
          <c:showVal val="1"/>
        </c:dLbls>
        <c:shape val="cylinder"/>
        <c:axId val="61924864"/>
        <c:axId val="61926400"/>
        <c:axId val="0"/>
      </c:bar3DChart>
      <c:catAx>
        <c:axId val="61924864"/>
        <c:scaling>
          <c:orientation val="minMax"/>
        </c:scaling>
        <c:axPos val="b"/>
        <c:majorTickMark val="none"/>
        <c:tickLblPos val="nextTo"/>
        <c:txPr>
          <a:bodyPr/>
          <a:lstStyle/>
          <a:p>
            <a:pPr>
              <a:defRPr lang="sq-AL" sz="1800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61926400"/>
        <c:crosses val="autoZero"/>
        <c:auto val="1"/>
        <c:lblAlgn val="ctr"/>
        <c:lblOffset val="100"/>
      </c:catAx>
      <c:valAx>
        <c:axId val="61926400"/>
        <c:scaling>
          <c:orientation val="minMax"/>
        </c:scaling>
        <c:delete val="1"/>
        <c:axPos val="l"/>
        <c:numFmt formatCode="0" sourceLinked="1"/>
        <c:tickLblPos val="none"/>
        <c:crossAx val="61924864"/>
        <c:crosses val="autoZero"/>
        <c:crossBetween val="between"/>
      </c:valAx>
    </c:plotArea>
    <c:plotVisOnly val="1"/>
  </c:chart>
  <c:externalData r:id="rId1"/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view3D>
      <c:rAngAx val="1"/>
    </c:view3D>
    <c:plotArea>
      <c:layout>
        <c:manualLayout>
          <c:layoutTarget val="inner"/>
          <c:xMode val="edge"/>
          <c:yMode val="edge"/>
          <c:x val="2.6159667541557352E-2"/>
          <c:y val="2.5462962962962982E-2"/>
          <c:w val="0.96788134295713035"/>
          <c:h val="0.74705417031204435"/>
        </c:manualLayout>
      </c:layout>
      <c:bar3DChart>
        <c:barDir val="col"/>
        <c:grouping val="clustered"/>
        <c:ser>
          <c:idx val="0"/>
          <c:order val="0"/>
          <c:dLbls>
            <c:dLbl>
              <c:idx val="0"/>
              <c:layout>
                <c:manualLayout>
                  <c:x val="-2.0833333333333412E-2"/>
                  <c:y val="0"/>
                </c:manualLayout>
              </c:layout>
              <c:tx>
                <c:rich>
                  <a:bodyPr/>
                  <a:lstStyle/>
                  <a:p>
                    <a:pPr>
                      <a:defRPr lang="sq-AL" sz="1600" b="1">
                        <a:latin typeface="Times New Roman" pitchFamily="18" charset="0"/>
                        <a:cs typeface="Times New Roman" pitchFamily="18" charset="0"/>
                      </a:defRPr>
                    </a:pPr>
                    <a:r>
                      <a:rPr lang="en-US" sz="1600" b="1" dirty="0" smtClean="0">
                        <a:latin typeface="Times New Roman" pitchFamily="18" charset="0"/>
                        <a:cs typeface="Times New Roman" pitchFamily="18" charset="0"/>
                      </a:rPr>
                      <a:t>1395                                              </a:t>
                    </a:r>
                    <a:r>
                      <a:rPr lang="en-US" sz="1600" b="1" dirty="0" smtClean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rPr>
                      <a:t>( </a:t>
                    </a:r>
                    <a:r>
                      <a:rPr lang="en-US" sz="16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rPr>
                      <a:t>2%</a:t>
                    </a:r>
                    <a:r>
                      <a:rPr lang="en-US" sz="1600" b="1" dirty="0">
                        <a:latin typeface="Times New Roman" pitchFamily="18" charset="0"/>
                        <a:cs typeface="Times New Roman" pitchFamily="18" charset="0"/>
                      </a:rPr>
                      <a:t>)</a:t>
                    </a:r>
                  </a:p>
                </c:rich>
              </c:tx>
              <c:spPr/>
              <c:showVal val="1"/>
            </c:dLbl>
            <c:dLbl>
              <c:idx val="1"/>
              <c:layout>
                <c:manualLayout>
                  <c:x val="1.5277777777777781E-2"/>
                  <c:y val="-9.2592592592593611E-3"/>
                </c:manualLayout>
              </c:layout>
              <c:tx>
                <c:rich>
                  <a:bodyPr/>
                  <a:lstStyle/>
                  <a:p>
                    <a:pPr>
                      <a:defRPr lang="sq-AL" sz="1600" b="1">
                        <a:latin typeface="Times New Roman" pitchFamily="18" charset="0"/>
                        <a:cs typeface="Times New Roman" pitchFamily="18" charset="0"/>
                      </a:defRPr>
                    </a:pPr>
                    <a:r>
                      <a:rPr lang="en-US" sz="1600" b="1" dirty="0" smtClean="0">
                        <a:latin typeface="Times New Roman" pitchFamily="18" charset="0"/>
                        <a:cs typeface="Times New Roman" pitchFamily="18" charset="0"/>
                      </a:rPr>
                      <a:t>1256                           </a:t>
                    </a:r>
                    <a:r>
                      <a:rPr lang="en-US" sz="1600" b="1" dirty="0">
                        <a:latin typeface="Times New Roman" pitchFamily="18" charset="0"/>
                        <a:cs typeface="Times New Roman" pitchFamily="18" charset="0"/>
                      </a:rPr>
                      <a:t>(1%)</a:t>
                    </a:r>
                  </a:p>
                </c:rich>
              </c:tx>
              <c:spPr/>
              <c:showVal val="1"/>
            </c:dLbl>
            <c:dLbl>
              <c:idx val="2"/>
              <c:tx>
                <c:rich>
                  <a:bodyPr/>
                  <a:lstStyle/>
                  <a:p>
                    <a:pPr>
                      <a:defRPr lang="sq-AL" sz="1600" b="1">
                        <a:latin typeface="Times New Roman" pitchFamily="18" charset="0"/>
                        <a:cs typeface="Times New Roman" pitchFamily="18" charset="0"/>
                      </a:defRPr>
                    </a:pPr>
                    <a:r>
                      <a:rPr lang="en-US" sz="1600" b="1" dirty="0" smtClean="0">
                        <a:latin typeface="Times New Roman" pitchFamily="18" charset="0"/>
                        <a:cs typeface="Times New Roman" pitchFamily="18" charset="0"/>
                      </a:rPr>
                      <a:t>553                           (</a:t>
                    </a:r>
                    <a:r>
                      <a:rPr lang="en-US" sz="1600" b="1" dirty="0">
                        <a:latin typeface="Times New Roman" pitchFamily="18" charset="0"/>
                        <a:cs typeface="Times New Roman" pitchFamily="18" charset="0"/>
                      </a:rPr>
                      <a:t>1%)</a:t>
                    </a:r>
                  </a:p>
                </c:rich>
              </c:tx>
              <c:spPr/>
              <c:showVal val="1"/>
            </c:dLbl>
            <c:dLbl>
              <c:idx val="3"/>
              <c:tx>
                <c:rich>
                  <a:bodyPr/>
                  <a:lstStyle/>
                  <a:p>
                    <a:pPr>
                      <a:defRPr lang="sq-AL" sz="1600" b="1">
                        <a:latin typeface="Times New Roman" pitchFamily="18" charset="0"/>
                        <a:cs typeface="Times New Roman" pitchFamily="18" charset="0"/>
                      </a:defRPr>
                    </a:pPr>
                    <a:r>
                      <a:rPr lang="en-US" sz="1600" b="1" dirty="0" smtClean="0">
                        <a:latin typeface="Times New Roman" pitchFamily="18" charset="0"/>
                        <a:cs typeface="Times New Roman" pitchFamily="18" charset="0"/>
                      </a:rPr>
                      <a:t>487                           </a:t>
                    </a:r>
                    <a:r>
                      <a:rPr lang="en-US" sz="1600" b="1" dirty="0">
                        <a:latin typeface="Times New Roman" pitchFamily="18" charset="0"/>
                        <a:cs typeface="Times New Roman" pitchFamily="18" charset="0"/>
                      </a:rPr>
                      <a:t>(1%)</a:t>
                    </a:r>
                  </a:p>
                </c:rich>
              </c:tx>
              <c:spPr/>
              <c:showVal val="1"/>
            </c:dLbl>
            <c:dLbl>
              <c:idx val="4"/>
              <c:layout>
                <c:manualLayout>
                  <c:x val="-8.3333333333333367E-3"/>
                  <c:y val="-1.3888888888888999E-2"/>
                </c:manualLayout>
              </c:layout>
              <c:tx>
                <c:rich>
                  <a:bodyPr/>
                  <a:lstStyle/>
                  <a:p>
                    <a:pPr>
                      <a:defRPr lang="sq-AL" sz="1600" b="1">
                        <a:latin typeface="Times New Roman" pitchFamily="18" charset="0"/>
                        <a:cs typeface="Times New Roman" pitchFamily="18" charset="0"/>
                      </a:defRPr>
                    </a:pPr>
                    <a:r>
                      <a:rPr lang="en-US" sz="1600" b="1" dirty="0">
                        <a:latin typeface="Times New Roman" pitchFamily="18" charset="0"/>
                        <a:cs typeface="Times New Roman" pitchFamily="18" charset="0"/>
                      </a:rPr>
                      <a:t>283 </a:t>
                    </a:r>
                    <a:r>
                      <a:rPr lang="en-US" sz="1600" b="1" dirty="0" smtClean="0">
                        <a:latin typeface="Times New Roman" pitchFamily="18" charset="0"/>
                        <a:cs typeface="Times New Roman" pitchFamily="18" charset="0"/>
                      </a:rPr>
                      <a:t>                                       ( </a:t>
                    </a:r>
                    <a:r>
                      <a:rPr lang="en-US" sz="16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rPr>
                      <a:t>2%</a:t>
                    </a:r>
                    <a:r>
                      <a:rPr lang="en-US" sz="1600" b="1" dirty="0">
                        <a:latin typeface="Times New Roman" pitchFamily="18" charset="0"/>
                        <a:cs typeface="Times New Roman" pitchFamily="18" charset="0"/>
                      </a:rPr>
                      <a:t>)</a:t>
                    </a:r>
                  </a:p>
                </c:rich>
              </c:tx>
              <c:spPr/>
              <c:showVal val="1"/>
            </c:dLbl>
            <c:dLbl>
              <c:idx val="5"/>
              <c:tx>
                <c:rich>
                  <a:bodyPr/>
                  <a:lstStyle/>
                  <a:p>
                    <a:pPr>
                      <a:defRPr lang="sq-AL" sz="1600" b="1">
                        <a:latin typeface="Times New Roman" pitchFamily="18" charset="0"/>
                        <a:cs typeface="Times New Roman" pitchFamily="18" charset="0"/>
                      </a:defRPr>
                    </a:pPr>
                    <a:r>
                      <a:rPr lang="en-US" sz="1600" b="1" dirty="0" smtClean="0">
                        <a:latin typeface="Times New Roman" pitchFamily="18" charset="0"/>
                        <a:cs typeface="Times New Roman" pitchFamily="18" charset="0"/>
                      </a:rPr>
                      <a:t>258                         (</a:t>
                    </a:r>
                    <a:r>
                      <a:rPr lang="en-US" sz="1600" b="1" dirty="0">
                        <a:latin typeface="Times New Roman" pitchFamily="18" charset="0"/>
                        <a:cs typeface="Times New Roman" pitchFamily="18" charset="0"/>
                      </a:rPr>
                      <a:t>1%)</a:t>
                    </a:r>
                  </a:p>
                </c:rich>
              </c:tx>
              <c:spPr/>
              <c:showVal val="1"/>
            </c:dLbl>
            <c:dLbl>
              <c:idx val="6"/>
              <c:tx>
                <c:rich>
                  <a:bodyPr/>
                  <a:lstStyle/>
                  <a:p>
                    <a:pPr>
                      <a:defRPr lang="sq-AL" sz="1600" b="1">
                        <a:latin typeface="Times New Roman" pitchFamily="18" charset="0"/>
                        <a:cs typeface="Times New Roman" pitchFamily="18" charset="0"/>
                      </a:defRPr>
                    </a:pPr>
                    <a:r>
                      <a:rPr lang="en-US" sz="1600" b="1" dirty="0" smtClean="0">
                        <a:latin typeface="Times New Roman" pitchFamily="18" charset="0"/>
                        <a:cs typeface="Times New Roman" pitchFamily="18" charset="0"/>
                      </a:rPr>
                      <a:t>218                                        ( 1%)</a:t>
                    </a:r>
                    <a:endParaRPr lang="en-US" sz="1600" b="1" dirty="0">
                      <a:latin typeface="Times New Roman" pitchFamily="18" charset="0"/>
                      <a:cs typeface="Times New Roman" pitchFamily="18" charset="0"/>
                    </a:endParaRPr>
                  </a:p>
                </c:rich>
              </c:tx>
              <c:spPr/>
              <c:showVal val="1"/>
            </c:dLbl>
            <c:dLbl>
              <c:idx val="7"/>
              <c:tx>
                <c:rich>
                  <a:bodyPr/>
                  <a:lstStyle/>
                  <a:p>
                    <a:pPr>
                      <a:defRPr lang="sq-AL" sz="1600" b="1">
                        <a:latin typeface="Times New Roman" pitchFamily="18" charset="0"/>
                        <a:cs typeface="Times New Roman" pitchFamily="18" charset="0"/>
                      </a:defRPr>
                    </a:pPr>
                    <a:r>
                      <a:rPr lang="en-US" sz="1600" b="1" dirty="0" smtClean="0">
                        <a:latin typeface="Times New Roman" pitchFamily="18" charset="0"/>
                        <a:cs typeface="Times New Roman" pitchFamily="18" charset="0"/>
                      </a:rPr>
                      <a:t>182                            (1%)</a:t>
                    </a:r>
                    <a:endParaRPr lang="en-US" sz="1600" b="1" dirty="0">
                      <a:latin typeface="Times New Roman" pitchFamily="18" charset="0"/>
                      <a:cs typeface="Times New Roman" pitchFamily="18" charset="0"/>
                    </a:endParaRPr>
                  </a:p>
                </c:rich>
              </c:tx>
              <c:spPr/>
              <c:showVal val="1"/>
            </c:dLbl>
            <c:dLbl>
              <c:idx val="8"/>
              <c:tx>
                <c:rich>
                  <a:bodyPr/>
                  <a:lstStyle/>
                  <a:p>
                    <a:pPr>
                      <a:defRPr lang="sq-AL" sz="1600" b="1">
                        <a:latin typeface="Times New Roman" pitchFamily="18" charset="0"/>
                        <a:cs typeface="Times New Roman" pitchFamily="18" charset="0"/>
                      </a:defRPr>
                    </a:pPr>
                    <a:r>
                      <a:rPr lang="en-US" sz="1600" b="1" dirty="0" smtClean="0">
                        <a:latin typeface="Times New Roman" pitchFamily="18" charset="0"/>
                        <a:cs typeface="Times New Roman" pitchFamily="18" charset="0"/>
                      </a:rPr>
                      <a:t>175                            (</a:t>
                    </a:r>
                    <a:r>
                      <a:rPr lang="en-US" sz="16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rPr>
                      <a:t>2%</a:t>
                    </a:r>
                    <a:r>
                      <a:rPr lang="en-US" sz="1600" b="1" dirty="0">
                        <a:latin typeface="Times New Roman" pitchFamily="18" charset="0"/>
                        <a:cs typeface="Times New Roman" pitchFamily="18" charset="0"/>
                      </a:rPr>
                      <a:t>)</a:t>
                    </a:r>
                  </a:p>
                </c:rich>
              </c:tx>
              <c:spPr/>
              <c:showVal val="1"/>
            </c:dLbl>
            <c:dLbl>
              <c:idx val="9"/>
              <c:tx>
                <c:rich>
                  <a:bodyPr/>
                  <a:lstStyle/>
                  <a:p>
                    <a:pPr>
                      <a:defRPr lang="sq-AL" sz="1600" b="1">
                        <a:latin typeface="Times New Roman" pitchFamily="18" charset="0"/>
                        <a:cs typeface="Times New Roman" pitchFamily="18" charset="0"/>
                      </a:defRPr>
                    </a:pPr>
                    <a:r>
                      <a:rPr lang="en-US" sz="1600" b="1" dirty="0" smtClean="0">
                        <a:latin typeface="Times New Roman" pitchFamily="18" charset="0"/>
                        <a:cs typeface="Times New Roman" pitchFamily="18" charset="0"/>
                      </a:rPr>
                      <a:t>158                           (</a:t>
                    </a:r>
                    <a:r>
                      <a:rPr lang="en-US" sz="16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rPr>
                      <a:t>2%</a:t>
                    </a:r>
                    <a:r>
                      <a:rPr lang="en-US" sz="1600" b="1" dirty="0">
                        <a:latin typeface="Times New Roman" pitchFamily="18" charset="0"/>
                        <a:cs typeface="Times New Roman" pitchFamily="18" charset="0"/>
                      </a:rPr>
                      <a:t>)</a:t>
                    </a:r>
                  </a:p>
                </c:rich>
              </c:tx>
              <c:spPr/>
              <c:showVal val="1"/>
            </c:dLbl>
            <c:dLbl>
              <c:idx val="10"/>
              <c:tx>
                <c:rich>
                  <a:bodyPr/>
                  <a:lstStyle/>
                  <a:p>
                    <a:pPr>
                      <a:defRPr lang="sq-AL" sz="1600" b="1">
                        <a:latin typeface="Times New Roman" pitchFamily="18" charset="0"/>
                        <a:cs typeface="Times New Roman" pitchFamily="18" charset="0"/>
                      </a:defRPr>
                    </a:pPr>
                    <a:r>
                      <a:rPr lang="en-US" sz="1600" b="1" dirty="0" smtClean="0">
                        <a:latin typeface="Times New Roman" pitchFamily="18" charset="0"/>
                        <a:cs typeface="Times New Roman" pitchFamily="18" charset="0"/>
                      </a:rPr>
                      <a:t>147                            (</a:t>
                    </a:r>
                    <a:r>
                      <a:rPr lang="en-US" sz="16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rPr>
                      <a:t>2%</a:t>
                    </a:r>
                    <a:r>
                      <a:rPr lang="en-US" sz="1600" b="1" dirty="0">
                        <a:latin typeface="Times New Roman" pitchFamily="18" charset="0"/>
                        <a:cs typeface="Times New Roman" pitchFamily="18" charset="0"/>
                      </a:rPr>
                      <a:t>)</a:t>
                    </a:r>
                  </a:p>
                </c:rich>
              </c:tx>
              <c:spPr/>
              <c:showVal val="1"/>
            </c:dLbl>
            <c:dLbl>
              <c:idx val="11"/>
              <c:tx>
                <c:rich>
                  <a:bodyPr/>
                  <a:lstStyle/>
                  <a:p>
                    <a:pPr>
                      <a:defRPr lang="sq-AL" sz="1600" b="1">
                        <a:latin typeface="Times New Roman" pitchFamily="18" charset="0"/>
                        <a:cs typeface="Times New Roman" pitchFamily="18" charset="0"/>
                      </a:defRPr>
                    </a:pPr>
                    <a:r>
                      <a:rPr lang="en-US" sz="1600" b="1" dirty="0" smtClean="0">
                        <a:latin typeface="Times New Roman" pitchFamily="18" charset="0"/>
                        <a:cs typeface="Times New Roman" pitchFamily="18" charset="0"/>
                      </a:rPr>
                      <a:t>140                          </a:t>
                    </a:r>
                    <a:r>
                      <a:rPr lang="en-US" sz="1600" b="1" dirty="0">
                        <a:latin typeface="Times New Roman" pitchFamily="18" charset="0"/>
                        <a:cs typeface="Times New Roman" pitchFamily="18" charset="0"/>
                      </a:rPr>
                      <a:t>(1%)</a:t>
                    </a:r>
                  </a:p>
                </c:rich>
              </c:tx>
              <c:spPr/>
              <c:showVal val="1"/>
            </c:dLbl>
            <c:dLbl>
              <c:idx val="12"/>
              <c:tx>
                <c:rich>
                  <a:bodyPr/>
                  <a:lstStyle/>
                  <a:p>
                    <a:pPr>
                      <a:defRPr lang="sq-AL" sz="1600" b="1">
                        <a:latin typeface="Times New Roman" pitchFamily="18" charset="0"/>
                        <a:cs typeface="Times New Roman" pitchFamily="18" charset="0"/>
                      </a:defRPr>
                    </a:pPr>
                    <a:r>
                      <a:rPr lang="en-US" sz="1600" b="1" dirty="0" smtClean="0">
                        <a:latin typeface="Times New Roman" pitchFamily="18" charset="0"/>
                        <a:cs typeface="Times New Roman" pitchFamily="18" charset="0"/>
                      </a:rPr>
                      <a:t>121                           </a:t>
                    </a:r>
                    <a:r>
                      <a:rPr lang="en-US" sz="1600" b="1" dirty="0">
                        <a:latin typeface="Times New Roman" pitchFamily="18" charset="0"/>
                        <a:cs typeface="Times New Roman" pitchFamily="18" charset="0"/>
                      </a:rPr>
                      <a:t>(1%)</a:t>
                    </a:r>
                  </a:p>
                </c:rich>
              </c:tx>
              <c:spPr/>
              <c:showVal val="1"/>
            </c:dLbl>
            <c:dLbl>
              <c:idx val="13"/>
              <c:tx>
                <c:rich>
                  <a:bodyPr/>
                  <a:lstStyle/>
                  <a:p>
                    <a:pPr>
                      <a:defRPr lang="sq-AL" sz="1600" b="1">
                        <a:latin typeface="Times New Roman" pitchFamily="18" charset="0"/>
                        <a:cs typeface="Times New Roman" pitchFamily="18" charset="0"/>
                      </a:defRPr>
                    </a:pPr>
                    <a:r>
                      <a:rPr lang="en-US" sz="1600" b="1" dirty="0" smtClean="0">
                        <a:latin typeface="Times New Roman" pitchFamily="18" charset="0"/>
                        <a:cs typeface="Times New Roman" pitchFamily="18" charset="0"/>
                      </a:rPr>
                      <a:t>113                           </a:t>
                    </a:r>
                    <a:r>
                      <a:rPr lang="en-US" sz="1600" b="1" dirty="0">
                        <a:latin typeface="Times New Roman" pitchFamily="18" charset="0"/>
                        <a:cs typeface="Times New Roman" pitchFamily="18" charset="0"/>
                      </a:rPr>
                      <a:t>(1%)</a:t>
                    </a:r>
                  </a:p>
                </c:rich>
              </c:tx>
              <c:spPr/>
              <c:showVal val="1"/>
            </c:dLbl>
            <c:dLbl>
              <c:idx val="14"/>
              <c:tx>
                <c:rich>
                  <a:bodyPr/>
                  <a:lstStyle/>
                  <a:p>
                    <a:pPr>
                      <a:defRPr lang="sq-AL" sz="1600" b="1">
                        <a:latin typeface="Times New Roman" pitchFamily="18" charset="0"/>
                        <a:cs typeface="Times New Roman" pitchFamily="18" charset="0"/>
                      </a:defRPr>
                    </a:pPr>
                    <a:r>
                      <a:rPr lang="en-US" sz="1600" b="1" dirty="0" smtClean="0">
                        <a:latin typeface="Times New Roman" pitchFamily="18" charset="0"/>
                        <a:cs typeface="Times New Roman" pitchFamily="18" charset="0"/>
                      </a:rPr>
                      <a:t>96                                         ( </a:t>
                    </a:r>
                    <a:r>
                      <a:rPr lang="en-US" sz="1600" b="1" dirty="0">
                        <a:latin typeface="Times New Roman" pitchFamily="18" charset="0"/>
                        <a:cs typeface="Times New Roman" pitchFamily="18" charset="0"/>
                      </a:rPr>
                      <a:t>1%)</a:t>
                    </a:r>
                  </a:p>
                </c:rich>
              </c:tx>
              <c:spPr/>
              <c:showVal val="1"/>
            </c:dLbl>
            <c:dLbl>
              <c:idx val="15"/>
              <c:tx>
                <c:rich>
                  <a:bodyPr/>
                  <a:lstStyle/>
                  <a:p>
                    <a:pPr>
                      <a:defRPr lang="sq-AL" sz="1600" b="1">
                        <a:latin typeface="Times New Roman" pitchFamily="18" charset="0"/>
                        <a:cs typeface="Times New Roman" pitchFamily="18" charset="0"/>
                      </a:defRPr>
                    </a:pPr>
                    <a:r>
                      <a:rPr lang="en-US" sz="1600" b="1" dirty="0" smtClean="0">
                        <a:latin typeface="Times New Roman" pitchFamily="18" charset="0"/>
                        <a:cs typeface="Times New Roman" pitchFamily="18" charset="0"/>
                      </a:rPr>
                      <a:t>92                               </a:t>
                    </a:r>
                    <a:r>
                      <a:rPr lang="en-US" sz="1600" b="1" dirty="0">
                        <a:latin typeface="Times New Roman" pitchFamily="18" charset="0"/>
                        <a:cs typeface="Times New Roman" pitchFamily="18" charset="0"/>
                      </a:rPr>
                      <a:t>(1%)</a:t>
                    </a:r>
                  </a:p>
                </c:rich>
              </c:tx>
              <c:spPr/>
              <c:showVal val="1"/>
            </c:dLbl>
            <c:dLbl>
              <c:idx val="16"/>
              <c:tx>
                <c:rich>
                  <a:bodyPr/>
                  <a:lstStyle/>
                  <a:p>
                    <a:pPr>
                      <a:defRPr lang="sq-AL" sz="1600" b="1">
                        <a:latin typeface="Times New Roman" pitchFamily="18" charset="0"/>
                        <a:cs typeface="Times New Roman" pitchFamily="18" charset="0"/>
                      </a:defRPr>
                    </a:pPr>
                    <a:r>
                      <a:rPr lang="en-US" sz="1600" b="1" dirty="0">
                        <a:latin typeface="Times New Roman" pitchFamily="18" charset="0"/>
                        <a:cs typeface="Times New Roman" pitchFamily="18" charset="0"/>
                      </a:rPr>
                      <a:t>84 </a:t>
                    </a:r>
                    <a:r>
                      <a:rPr lang="en-US" sz="1600" b="1" dirty="0" smtClean="0">
                        <a:latin typeface="Times New Roman" pitchFamily="18" charset="0"/>
                        <a:cs typeface="Times New Roman" pitchFamily="18" charset="0"/>
                      </a:rPr>
                      <a:t>                            (</a:t>
                    </a:r>
                    <a:r>
                      <a:rPr lang="en-US" sz="1600" b="1" dirty="0">
                        <a:latin typeface="Times New Roman" pitchFamily="18" charset="0"/>
                        <a:cs typeface="Times New Roman" pitchFamily="18" charset="0"/>
                      </a:rPr>
                      <a:t>1%)</a:t>
                    </a:r>
                  </a:p>
                </c:rich>
              </c:tx>
              <c:spPr/>
              <c:showVal val="1"/>
            </c:dLbl>
            <c:txPr>
              <a:bodyPr/>
              <a:lstStyle/>
              <a:p>
                <a:pPr>
                  <a:defRPr lang="sq-AL" sz="1800" b="1">
                    <a:latin typeface="Times New Roman" pitchFamily="18" charset="0"/>
                    <a:cs typeface="Times New Roman" pitchFamily="18" charset="0"/>
                  </a:defRPr>
                </a:pPr>
                <a:endParaRPr lang="en-US"/>
              </a:p>
            </c:txPr>
            <c:showVal val="1"/>
          </c:dLbls>
          <c:cat>
            <c:strRef>
              <c:f>Sheet3!$C$20:$C$36</c:f>
              <c:strCache>
                <c:ptCount val="17"/>
                <c:pt idx="0">
                  <c:v>QMF 5</c:v>
                </c:pt>
                <c:pt idx="1">
                  <c:v>QKMF</c:v>
                </c:pt>
                <c:pt idx="2">
                  <c:v>QMF 4</c:v>
                </c:pt>
                <c:pt idx="3">
                  <c:v>QMF 6</c:v>
                </c:pt>
                <c:pt idx="4">
                  <c:v>QMF Hajvali</c:v>
                </c:pt>
                <c:pt idx="5">
                  <c:v>QMF 2</c:v>
                </c:pt>
                <c:pt idx="6">
                  <c:v>QMF 1</c:v>
                </c:pt>
                <c:pt idx="7">
                  <c:v>QMF -10</c:v>
                </c:pt>
                <c:pt idx="8">
                  <c:v>QMF Besi </c:v>
                </c:pt>
                <c:pt idx="9">
                  <c:v>QMF Mat</c:v>
                </c:pt>
                <c:pt idx="10">
                  <c:v>QMF -9</c:v>
                </c:pt>
                <c:pt idx="11">
                  <c:v>QMF -7</c:v>
                </c:pt>
                <c:pt idx="12">
                  <c:v>QMF 3</c:v>
                </c:pt>
                <c:pt idx="13">
                  <c:v>Fshatërat</c:v>
                </c:pt>
                <c:pt idx="14">
                  <c:v>QMF Mati 1</c:v>
                </c:pt>
                <c:pt idx="15">
                  <c:v>QKF-11</c:v>
                </c:pt>
                <c:pt idx="16">
                  <c:v>QMF -8</c:v>
                </c:pt>
              </c:strCache>
            </c:strRef>
          </c:cat>
          <c:val>
            <c:numRef>
              <c:f>Sheet3!$D$20:$D$36</c:f>
              <c:numCache>
                <c:formatCode>0</c:formatCode>
                <c:ptCount val="17"/>
                <c:pt idx="0">
                  <c:v>1395</c:v>
                </c:pt>
                <c:pt idx="1">
                  <c:v>1256</c:v>
                </c:pt>
                <c:pt idx="2">
                  <c:v>553</c:v>
                </c:pt>
                <c:pt idx="3">
                  <c:v>487</c:v>
                </c:pt>
                <c:pt idx="4">
                  <c:v>283</c:v>
                </c:pt>
                <c:pt idx="5">
                  <c:v>258</c:v>
                </c:pt>
                <c:pt idx="6">
                  <c:v>218</c:v>
                </c:pt>
                <c:pt idx="7">
                  <c:v>182</c:v>
                </c:pt>
                <c:pt idx="8">
                  <c:v>175</c:v>
                </c:pt>
                <c:pt idx="9">
                  <c:v>158</c:v>
                </c:pt>
                <c:pt idx="10">
                  <c:v>147</c:v>
                </c:pt>
                <c:pt idx="11">
                  <c:v>140</c:v>
                </c:pt>
                <c:pt idx="12">
                  <c:v>121</c:v>
                </c:pt>
                <c:pt idx="13">
                  <c:v>113</c:v>
                </c:pt>
                <c:pt idx="14">
                  <c:v>96</c:v>
                </c:pt>
                <c:pt idx="15">
                  <c:v>92</c:v>
                </c:pt>
                <c:pt idx="16">
                  <c:v>84</c:v>
                </c:pt>
              </c:numCache>
            </c:numRef>
          </c:val>
        </c:ser>
        <c:dLbls>
          <c:showVal val="1"/>
        </c:dLbls>
        <c:shape val="cylinder"/>
        <c:axId val="62064512"/>
        <c:axId val="62066048"/>
        <c:axId val="0"/>
      </c:bar3DChart>
      <c:catAx>
        <c:axId val="62064512"/>
        <c:scaling>
          <c:orientation val="minMax"/>
        </c:scaling>
        <c:axPos val="b"/>
        <c:majorTickMark val="none"/>
        <c:tickLblPos val="nextTo"/>
        <c:txPr>
          <a:bodyPr/>
          <a:lstStyle/>
          <a:p>
            <a:pPr>
              <a:defRPr lang="sq-AL" sz="1800" b="1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62066048"/>
        <c:crosses val="autoZero"/>
        <c:auto val="1"/>
        <c:lblAlgn val="ctr"/>
        <c:lblOffset val="100"/>
      </c:catAx>
      <c:valAx>
        <c:axId val="62066048"/>
        <c:scaling>
          <c:orientation val="minMax"/>
        </c:scaling>
        <c:delete val="1"/>
        <c:axPos val="l"/>
        <c:numFmt formatCode="0" sourceLinked="1"/>
        <c:tickLblPos val="none"/>
        <c:crossAx val="62064512"/>
        <c:crosses val="autoZero"/>
        <c:crossBetween val="between"/>
      </c:valAx>
    </c:plotArea>
    <c:plotVisOnly val="1"/>
  </c:chart>
  <c:externalData r:id="rId1"/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view3D>
      <c:rAngAx val="1"/>
    </c:view3D>
    <c:plotArea>
      <c:layout/>
      <c:bar3DChart>
        <c:barDir val="col"/>
        <c:grouping val="clustered"/>
        <c:ser>
          <c:idx val="0"/>
          <c:order val="0"/>
          <c:spPr>
            <a:gradFill rotWithShape="1">
              <a:gsLst>
                <a:gs pos="0">
                  <a:schemeClr val="dk1">
                    <a:tint val="50000"/>
                    <a:satMod val="300000"/>
                  </a:schemeClr>
                </a:gs>
                <a:gs pos="35000">
                  <a:schemeClr val="dk1">
                    <a:tint val="37000"/>
                    <a:satMod val="300000"/>
                  </a:schemeClr>
                </a:gs>
                <a:gs pos="100000">
                  <a:schemeClr val="dk1">
                    <a:tint val="15000"/>
                    <a:satMod val="350000"/>
                  </a:schemeClr>
                </a:gs>
              </a:gsLst>
              <a:lin ang="16200000" scaled="1"/>
            </a:gradFill>
            <a:ln w="9525" cap="flat" cmpd="sng" algn="ctr">
              <a:solidFill>
                <a:schemeClr val="dk1">
                  <a:shade val="95000"/>
                  <a:satMod val="105000"/>
                </a:schemeClr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c:spPr>
          <c:dPt>
            <c:idx val="0"/>
            <c:spPr>
              <a:gradFill rotWithShape="1">
                <a:gsLst>
                  <a:gs pos="0">
                    <a:schemeClr val="accent4">
                      <a:tint val="50000"/>
                      <a:satMod val="300000"/>
                    </a:schemeClr>
                  </a:gs>
                  <a:gs pos="35000">
                    <a:schemeClr val="accent4">
                      <a:tint val="37000"/>
                      <a:satMod val="300000"/>
                    </a:schemeClr>
                  </a:gs>
                  <a:gs pos="100000">
                    <a:schemeClr val="accent4">
                      <a:tint val="15000"/>
                      <a:satMod val="350000"/>
                    </a:schemeClr>
                  </a:gs>
                </a:gsLst>
                <a:lin ang="16200000" scaled="1"/>
              </a:gradFill>
              <a:ln w="9525" cap="flat" cmpd="sng" algn="ctr">
                <a:solidFill>
                  <a:schemeClr val="accent4">
                    <a:shade val="95000"/>
                    <a:satMod val="105000"/>
                  </a:scheme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</c:dPt>
          <c:dPt>
            <c:idx val="1"/>
            <c:spPr>
              <a:gradFill rotWithShape="1">
                <a:gsLst>
                  <a:gs pos="0">
                    <a:schemeClr val="accent2">
                      <a:tint val="50000"/>
                      <a:satMod val="300000"/>
                    </a:schemeClr>
                  </a:gs>
                  <a:gs pos="35000">
                    <a:schemeClr val="accent2">
                      <a:tint val="37000"/>
                      <a:satMod val="300000"/>
                    </a:schemeClr>
                  </a:gs>
                  <a:gs pos="100000">
                    <a:schemeClr val="accent2">
                      <a:tint val="15000"/>
                      <a:satMod val="350000"/>
                    </a:schemeClr>
                  </a:gs>
                </a:gsLst>
                <a:lin ang="16200000" scaled="1"/>
              </a:gradFill>
              <a:ln w="9525" cap="flat" cmpd="sng" algn="ctr">
                <a:solidFill>
                  <a:schemeClr val="accent2">
                    <a:shade val="95000"/>
                    <a:satMod val="105000"/>
                  </a:scheme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</c:dPt>
          <c:dPt>
            <c:idx val="2"/>
            <c:spPr>
              <a:gradFill rotWithShape="1">
                <a:gsLst>
                  <a:gs pos="0">
                    <a:schemeClr val="accent6">
                      <a:tint val="50000"/>
                      <a:satMod val="300000"/>
                    </a:schemeClr>
                  </a:gs>
                  <a:gs pos="35000">
                    <a:schemeClr val="accent6">
                      <a:tint val="37000"/>
                      <a:satMod val="300000"/>
                    </a:schemeClr>
                  </a:gs>
                  <a:gs pos="100000">
                    <a:schemeClr val="accent6">
                      <a:tint val="15000"/>
                      <a:satMod val="350000"/>
                    </a:schemeClr>
                  </a:gs>
                </a:gsLst>
                <a:lin ang="16200000" scaled="1"/>
              </a:gradFill>
              <a:ln w="9525" cap="flat" cmpd="sng" algn="ctr">
                <a:solidFill>
                  <a:schemeClr val="accent6">
                    <a:shade val="95000"/>
                    <a:satMod val="105000"/>
                  </a:scheme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</c:dPt>
          <c:dPt>
            <c:idx val="3"/>
            <c:spPr>
              <a:gradFill rotWithShape="1">
                <a:gsLst>
                  <a:gs pos="0">
                    <a:schemeClr val="accent3">
                      <a:tint val="50000"/>
                      <a:satMod val="300000"/>
                    </a:schemeClr>
                  </a:gs>
                  <a:gs pos="35000">
                    <a:schemeClr val="accent3">
                      <a:tint val="37000"/>
                      <a:satMod val="300000"/>
                    </a:schemeClr>
                  </a:gs>
                  <a:gs pos="100000">
                    <a:schemeClr val="accent3">
                      <a:tint val="15000"/>
                      <a:satMod val="350000"/>
                    </a:schemeClr>
                  </a:gs>
                </a:gsLst>
                <a:lin ang="16200000" scaled="1"/>
              </a:gradFill>
              <a:ln w="9525" cap="flat" cmpd="sng" algn="ctr">
                <a:solidFill>
                  <a:schemeClr val="accent3">
                    <a:shade val="95000"/>
                    <a:satMod val="105000"/>
                  </a:scheme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</c:dPt>
          <c:dLbls>
            <c:dLbl>
              <c:idx val="0"/>
              <c:layout>
                <c:manualLayout>
                  <c:x val="2.4011299435028249E-2"/>
                  <c:y val="-4.1666666666666727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17</a:t>
                    </a:r>
                    <a:endParaRPr lang="en-US" dirty="0"/>
                  </a:p>
                </c:rich>
              </c:tx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1.6949152542372881E-2"/>
                  <c:y val="-2.462121212121262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19</a:t>
                    </a:r>
                    <a:endParaRPr lang="en-US" dirty="0"/>
                  </a:p>
                </c:rich>
              </c:tx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2.4011299435028249E-2"/>
                  <c:y val="-3.0303030303030311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13</a:t>
                    </a:r>
                    <a:endParaRPr lang="en-US" dirty="0"/>
                  </a:p>
                </c:rich>
              </c:tx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1.2711864406779662E-2"/>
                  <c:y val="-3.4090909090909116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26</a:t>
                    </a:r>
                    <a:endParaRPr lang="en-US" dirty="0"/>
                  </a:p>
                </c:rich>
              </c:tx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lang="sq-AL" sz="2800" b="1" i="1"/>
                </a:pPr>
                <a:endParaRPr lang="en-US"/>
              </a:p>
            </c:txPr>
            <c:showVal val="1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Sheet1!$C$29:$C$32</c:f>
              <c:strCache>
                <c:ptCount val="4"/>
                <c:pt idx="0">
                  <c:v> INFERMJER/E </c:v>
                </c:pt>
                <c:pt idx="1">
                  <c:v>TEK. RTG</c:v>
                </c:pt>
                <c:pt idx="2">
                  <c:v>TEK. STOMATOLOGJIK</c:v>
                </c:pt>
                <c:pt idx="3">
                  <c:v>LABORANT</c:v>
                </c:pt>
              </c:strCache>
            </c:strRef>
          </c:cat>
          <c:val>
            <c:numRef>
              <c:f>Sheet1!$D$29:$D$32</c:f>
              <c:numCache>
                <c:formatCode>General</c:formatCode>
                <c:ptCount val="4"/>
                <c:pt idx="0">
                  <c:v>15</c:v>
                </c:pt>
                <c:pt idx="1">
                  <c:v>17</c:v>
                </c:pt>
                <c:pt idx="2">
                  <c:v>9</c:v>
                </c:pt>
                <c:pt idx="3">
                  <c:v>27</c:v>
                </c:pt>
              </c:numCache>
            </c:numRef>
          </c:val>
        </c:ser>
        <c:dLbls>
          <c:showVal val="1"/>
        </c:dLbls>
        <c:shape val="cylinder"/>
        <c:axId val="62127488"/>
        <c:axId val="62268544"/>
        <c:axId val="0"/>
      </c:bar3DChart>
      <c:catAx>
        <c:axId val="62127488"/>
        <c:scaling>
          <c:orientation val="minMax"/>
        </c:scaling>
        <c:axPos val="b"/>
        <c:numFmt formatCode="General" sourceLinked="0"/>
        <c:majorTickMark val="none"/>
        <c:tickLblPos val="nextTo"/>
        <c:txPr>
          <a:bodyPr/>
          <a:lstStyle/>
          <a:p>
            <a:pPr>
              <a:defRPr lang="sq-AL" sz="1800" b="1"/>
            </a:pPr>
            <a:endParaRPr lang="en-US"/>
          </a:p>
        </c:txPr>
        <c:crossAx val="62268544"/>
        <c:crosses val="autoZero"/>
        <c:auto val="1"/>
        <c:lblAlgn val="ctr"/>
        <c:lblOffset val="100"/>
      </c:catAx>
      <c:valAx>
        <c:axId val="62268544"/>
        <c:scaling>
          <c:orientation val="minMax"/>
        </c:scaling>
        <c:delete val="1"/>
        <c:axPos val="l"/>
        <c:numFmt formatCode="General" sourceLinked="1"/>
        <c:tickLblPos val="none"/>
        <c:crossAx val="62127488"/>
        <c:crosses val="autoZero"/>
        <c:crossBetween val="between"/>
      </c:valAx>
    </c:plotArea>
    <c:plotVisOnly val="1"/>
    <c:dispBlanksAs val="gap"/>
  </c:chart>
  <c:externalData r:id="rId1"/>
  <c:userShapes r:id="rId2"/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plotArea>
      <c:layout/>
      <c:barChart>
        <c:barDir val="col"/>
        <c:grouping val="clustered"/>
        <c:dLbls>
          <c:showVal val="1"/>
        </c:dLbls>
        <c:overlap val="-25"/>
        <c:axId val="62395520"/>
        <c:axId val="62397056"/>
      </c:barChart>
      <c:catAx>
        <c:axId val="62395520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sq-AL" sz="16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62397056"/>
        <c:crosses val="autoZero"/>
        <c:auto val="1"/>
        <c:lblAlgn val="ctr"/>
        <c:lblOffset val="100"/>
      </c:catAx>
      <c:valAx>
        <c:axId val="62397056"/>
        <c:scaling>
          <c:orientation val="minMax"/>
        </c:scaling>
        <c:delete val="1"/>
        <c:axPos val="l"/>
        <c:numFmt formatCode="General" sourceLinked="1"/>
        <c:majorTickMark val="none"/>
        <c:tickLblPos val="none"/>
        <c:crossAx val="6239552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/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plotArea>
      <c:layout>
        <c:manualLayout>
          <c:layoutTarget val="inner"/>
          <c:xMode val="edge"/>
          <c:yMode val="edge"/>
          <c:x val="7.4030621172353844E-2"/>
          <c:y val="2.7397255348711871E-2"/>
          <c:w val="0.92294400699912815"/>
          <c:h val="0.72588452775958845"/>
        </c:manualLayout>
      </c:layout>
      <c:barChart>
        <c:barDir val="col"/>
        <c:grouping val="clustered"/>
        <c:ser>
          <c:idx val="0"/>
          <c:order val="0"/>
          <c:spPr>
            <a:gradFill rotWithShape="1">
              <a:gsLst>
                <a:gs pos="0">
                  <a:schemeClr val="accent3">
                    <a:shade val="51000"/>
                    <a:satMod val="130000"/>
                  </a:schemeClr>
                </a:gs>
                <a:gs pos="80000">
                  <a:schemeClr val="accent3">
                    <a:shade val="93000"/>
                    <a:satMod val="130000"/>
                  </a:schemeClr>
                </a:gs>
                <a:gs pos="100000">
                  <a:schemeClr val="accent3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dLbls>
            <c:txPr>
              <a:bodyPr/>
              <a:lstStyle/>
              <a:p>
                <a:pPr>
                  <a:defRPr lang="sq-AL" sz="1400" b="1">
                    <a:latin typeface="Times New Roman" pitchFamily="18" charset="0"/>
                    <a:cs typeface="Times New Roman" pitchFamily="18" charset="0"/>
                  </a:defRPr>
                </a:pPr>
                <a:endParaRPr lang="en-US"/>
              </a:p>
            </c:txPr>
            <c:showVal val="1"/>
          </c:dLbls>
          <c:cat>
            <c:strRef>
              <c:f>'Raport i përgjithsh.2016'!$AR$490:$AR$507</c:f>
              <c:strCache>
                <c:ptCount val="18"/>
                <c:pt idx="0">
                  <c:v>Stomatologji</c:v>
                </c:pt>
                <c:pt idx="1">
                  <c:v>QKMF</c:v>
                </c:pt>
                <c:pt idx="2">
                  <c:v>Fshatërat</c:v>
                </c:pt>
                <c:pt idx="3">
                  <c:v>QKF-11</c:v>
                </c:pt>
                <c:pt idx="4">
                  <c:v>QMF -10</c:v>
                </c:pt>
                <c:pt idx="5">
                  <c:v>QMF Mati 1</c:v>
                </c:pt>
                <c:pt idx="6">
                  <c:v>QMF 4</c:v>
                </c:pt>
                <c:pt idx="7">
                  <c:v>QMF -8</c:v>
                </c:pt>
                <c:pt idx="8">
                  <c:v>QMF -7</c:v>
                </c:pt>
                <c:pt idx="9">
                  <c:v>QMF 6</c:v>
                </c:pt>
                <c:pt idx="10">
                  <c:v>QMF Besi </c:v>
                </c:pt>
                <c:pt idx="11">
                  <c:v>QMF -9</c:v>
                </c:pt>
                <c:pt idx="12">
                  <c:v>QMF 5</c:v>
                </c:pt>
                <c:pt idx="13">
                  <c:v>QMF 2</c:v>
                </c:pt>
                <c:pt idx="14">
                  <c:v>QMF Mat</c:v>
                </c:pt>
                <c:pt idx="15">
                  <c:v>QMF Hajvali</c:v>
                </c:pt>
                <c:pt idx="16">
                  <c:v>QMF 3</c:v>
                </c:pt>
                <c:pt idx="17">
                  <c:v>QMF 1</c:v>
                </c:pt>
              </c:strCache>
            </c:strRef>
          </c:cat>
          <c:val>
            <c:numRef>
              <c:f>'Raport i përgjithsh.2016'!$AS$490:$AS$507</c:f>
              <c:numCache>
                <c:formatCode>0</c:formatCode>
                <c:ptCount val="18"/>
                <c:pt idx="0">
                  <c:v>5244</c:v>
                </c:pt>
                <c:pt idx="1">
                  <c:v>3771</c:v>
                </c:pt>
                <c:pt idx="2">
                  <c:v>297</c:v>
                </c:pt>
                <c:pt idx="3">
                  <c:v>185</c:v>
                </c:pt>
                <c:pt idx="4">
                  <c:v>181</c:v>
                </c:pt>
                <c:pt idx="5">
                  <c:v>160</c:v>
                </c:pt>
                <c:pt idx="6">
                  <c:v>133</c:v>
                </c:pt>
                <c:pt idx="7">
                  <c:v>124</c:v>
                </c:pt>
                <c:pt idx="8">
                  <c:v>111</c:v>
                </c:pt>
                <c:pt idx="9">
                  <c:v>74</c:v>
                </c:pt>
                <c:pt idx="10">
                  <c:v>73</c:v>
                </c:pt>
                <c:pt idx="11">
                  <c:v>65</c:v>
                </c:pt>
                <c:pt idx="12">
                  <c:v>59</c:v>
                </c:pt>
                <c:pt idx="13">
                  <c:v>47</c:v>
                </c:pt>
                <c:pt idx="14">
                  <c:v>44</c:v>
                </c:pt>
                <c:pt idx="15">
                  <c:v>21</c:v>
                </c:pt>
                <c:pt idx="16">
                  <c:v>11</c:v>
                </c:pt>
                <c:pt idx="17">
                  <c:v>0</c:v>
                </c:pt>
              </c:numCache>
            </c:numRef>
          </c:val>
        </c:ser>
        <c:dLbls>
          <c:showVal val="1"/>
        </c:dLbls>
        <c:overlap val="-25"/>
        <c:axId val="62445440"/>
        <c:axId val="62446976"/>
      </c:barChart>
      <c:catAx>
        <c:axId val="62445440"/>
        <c:scaling>
          <c:orientation val="minMax"/>
        </c:scaling>
        <c:axPos val="b"/>
        <c:majorTickMark val="none"/>
        <c:tickLblPos val="nextTo"/>
        <c:txPr>
          <a:bodyPr/>
          <a:lstStyle/>
          <a:p>
            <a:pPr>
              <a:defRPr lang="sq-AL" sz="1800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62446976"/>
        <c:crosses val="autoZero"/>
        <c:auto val="1"/>
        <c:lblAlgn val="ctr"/>
        <c:lblOffset val="100"/>
      </c:catAx>
      <c:valAx>
        <c:axId val="62446976"/>
        <c:scaling>
          <c:orientation val="minMax"/>
        </c:scaling>
        <c:delete val="1"/>
        <c:axPos val="l"/>
        <c:numFmt formatCode="0" sourceLinked="1"/>
        <c:tickLblPos val="none"/>
        <c:crossAx val="62445440"/>
        <c:crosses val="autoZero"/>
        <c:crossBetween val="between"/>
      </c:valAx>
    </c:plotArea>
    <c:plotVisOnly val="1"/>
  </c:chart>
  <c:externalData r:id="rId1"/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plotArea>
      <c:layout/>
      <c:barChart>
        <c:barDir val="col"/>
        <c:grouping val="clustered"/>
        <c:ser>
          <c:idx val="0"/>
          <c:order val="0"/>
          <c:spPr>
            <a:gradFill rotWithShape="1">
              <a:gsLst>
                <a:gs pos="0">
                  <a:schemeClr val="accent5">
                    <a:shade val="51000"/>
                    <a:satMod val="130000"/>
                  </a:schemeClr>
                </a:gs>
                <a:gs pos="80000">
                  <a:schemeClr val="accent5">
                    <a:shade val="93000"/>
                    <a:satMod val="130000"/>
                  </a:schemeClr>
                </a:gs>
                <a:gs pos="100000">
                  <a:schemeClr val="accent5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dLbls>
            <c:txPr>
              <a:bodyPr/>
              <a:lstStyle/>
              <a:p>
                <a:pPr>
                  <a:defRPr lang="sq-AL" sz="2000" b="1">
                    <a:latin typeface="Times New Roman" pitchFamily="18" charset="0"/>
                    <a:cs typeface="Times New Roman" pitchFamily="18" charset="0"/>
                  </a:defRPr>
                </a:pPr>
                <a:endParaRPr lang="en-US"/>
              </a:p>
            </c:txPr>
            <c:showVal val="1"/>
          </c:dLbls>
          <c:cat>
            <c:strRef>
              <c:f>Sheet5!$A$3:$A$14</c:f>
              <c:strCache>
                <c:ptCount val="12"/>
                <c:pt idx="0">
                  <c:v>Inhalime</c:v>
                </c:pt>
                <c:pt idx="1">
                  <c:v>Infuzione</c:v>
                </c:pt>
                <c:pt idx="2">
                  <c:v>Nr. i pac.me th. amp.</c:v>
                </c:pt>
                <c:pt idx="3">
                  <c:v>ORS</c:v>
                </c:pt>
                <c:pt idx="4">
                  <c:v>P. Oral</c:v>
                </c:pt>
                <c:pt idx="5">
                  <c:v>EKG</c:v>
                </c:pt>
                <c:pt idx="6">
                  <c:v>EHO</c:v>
                </c:pt>
                <c:pt idx="7">
                  <c:v>Pastrimi dhe përpunimi i plagës</c:v>
                </c:pt>
                <c:pt idx="8">
                  <c:v>Intervenime ORL</c:v>
                </c:pt>
                <c:pt idx="9">
                  <c:v>Intervenime gjinekologjike </c:v>
                </c:pt>
                <c:pt idx="10">
                  <c:v>Gliko - Testi</c:v>
                </c:pt>
                <c:pt idx="11">
                  <c:v>PPD</c:v>
                </c:pt>
              </c:strCache>
            </c:strRef>
          </c:cat>
          <c:val>
            <c:numRef>
              <c:f>Sheet5!$B$3:$B$14</c:f>
              <c:numCache>
                <c:formatCode>General</c:formatCode>
                <c:ptCount val="12"/>
                <c:pt idx="0">
                  <c:v>16060</c:v>
                </c:pt>
                <c:pt idx="1">
                  <c:v>29663</c:v>
                </c:pt>
                <c:pt idx="2">
                  <c:v>67856</c:v>
                </c:pt>
                <c:pt idx="3">
                  <c:v>626</c:v>
                </c:pt>
                <c:pt idx="4">
                  <c:v>8113</c:v>
                </c:pt>
                <c:pt idx="5">
                  <c:v>4754</c:v>
                </c:pt>
                <c:pt idx="6">
                  <c:v>7189</c:v>
                </c:pt>
                <c:pt idx="7">
                  <c:v>33897</c:v>
                </c:pt>
                <c:pt idx="8">
                  <c:v>784</c:v>
                </c:pt>
                <c:pt idx="9">
                  <c:v>3507</c:v>
                </c:pt>
                <c:pt idx="10">
                  <c:v>2175</c:v>
                </c:pt>
                <c:pt idx="11">
                  <c:v>330</c:v>
                </c:pt>
              </c:numCache>
            </c:numRef>
          </c:val>
        </c:ser>
        <c:dLbls>
          <c:showVal val="1"/>
        </c:dLbls>
        <c:overlap val="-25"/>
        <c:axId val="62506496"/>
        <c:axId val="62508032"/>
      </c:barChart>
      <c:catAx>
        <c:axId val="62506496"/>
        <c:scaling>
          <c:orientation val="minMax"/>
        </c:scaling>
        <c:axPos val="b"/>
        <c:majorTickMark val="none"/>
        <c:tickLblPos val="nextTo"/>
        <c:txPr>
          <a:bodyPr/>
          <a:lstStyle/>
          <a:p>
            <a:pPr>
              <a:defRPr lang="sq-AL" sz="1800" b="1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62508032"/>
        <c:crosses val="autoZero"/>
        <c:auto val="1"/>
        <c:lblAlgn val="ctr"/>
        <c:lblOffset val="100"/>
      </c:catAx>
      <c:valAx>
        <c:axId val="62508032"/>
        <c:scaling>
          <c:orientation val="minMax"/>
        </c:scaling>
        <c:delete val="1"/>
        <c:axPos val="l"/>
        <c:numFmt formatCode="General" sourceLinked="1"/>
        <c:tickLblPos val="none"/>
        <c:crossAx val="62506496"/>
        <c:crosses val="autoZero"/>
        <c:crossBetween val="between"/>
      </c:valAx>
    </c:plotArea>
    <c:plotVisOnly val="1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view3D>
      <c:rAngAx val="1"/>
    </c:view3D>
    <c:plotArea>
      <c:layout>
        <c:manualLayout>
          <c:layoutTarget val="inner"/>
          <c:xMode val="edge"/>
          <c:yMode val="edge"/>
          <c:x val="0"/>
          <c:y val="5.1906086394400183E-2"/>
          <c:w val="0.96944444444444766"/>
          <c:h val="0.66581768932504093"/>
        </c:manualLayout>
      </c:layout>
      <c:bar3DChart>
        <c:barDir val="col"/>
        <c:grouping val="clustered"/>
        <c:ser>
          <c:idx val="0"/>
          <c:order val="0"/>
          <c:spPr>
            <a:gradFill rotWithShape="1">
              <a:gsLst>
                <a:gs pos="0">
                  <a:schemeClr val="accent2">
                    <a:shade val="51000"/>
                    <a:satMod val="130000"/>
                  </a:schemeClr>
                </a:gs>
                <a:gs pos="80000">
                  <a:schemeClr val="accent2">
                    <a:shade val="93000"/>
                    <a:satMod val="130000"/>
                  </a:schemeClr>
                </a:gs>
                <a:gs pos="100000">
                  <a:schemeClr val="accent2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dLbls>
            <c:dLbl>
              <c:idx val="0"/>
              <c:layout>
                <c:manualLayout>
                  <c:x val="-1.9444444444444445E-2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117 910</a:t>
                    </a:r>
                    <a:endParaRPr lang="en-US" dirty="0">
                      <a:solidFill>
                        <a:srgbClr val="00B050"/>
                      </a:solidFill>
                    </a:endParaRPr>
                  </a:p>
                </c:rich>
              </c:tx>
              <c:showVal val="1"/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70233</a:t>
                    </a:r>
                    <a:endParaRPr lang="en-US" dirty="0">
                      <a:solidFill>
                        <a:srgbClr val="00B050"/>
                      </a:solidFill>
                    </a:endParaRPr>
                  </a:p>
                </c:rich>
              </c:tx>
              <c:showVal val="1"/>
            </c:dLbl>
            <c:dLbl>
              <c:idx val="2"/>
              <c:layout>
                <c:manualLayout>
                  <c:x val="-1.8055555555555585E-2"/>
                  <c:y val="-1.0813902815708624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  46739</a:t>
                    </a:r>
                    <a:endParaRPr lang="en-US" dirty="0">
                      <a:solidFill>
                        <a:srgbClr val="00B050"/>
                      </a:solidFill>
                    </a:endParaRPr>
                  </a:p>
                </c:rich>
              </c:tx>
              <c:showVal val="1"/>
            </c:dLbl>
            <c:dLbl>
              <c:idx val="3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46621</a:t>
                    </a:r>
                    <a:endParaRPr lang="en-US" dirty="0">
                      <a:solidFill>
                        <a:srgbClr val="00B050"/>
                      </a:solidFill>
                    </a:endParaRPr>
                  </a:p>
                </c:rich>
              </c:tx>
              <c:showVal val="1"/>
            </c:dLbl>
            <c:dLbl>
              <c:idx val="4"/>
              <c:layout>
                <c:manualLayout>
                  <c:x val="1.2500000000000023E-2"/>
                  <c:y val="6.4882395124250206E-3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42679</a:t>
                    </a:r>
                    <a:endParaRPr lang="en-US" dirty="0">
                      <a:solidFill>
                        <a:srgbClr val="00B050"/>
                      </a:solidFill>
                    </a:endParaRPr>
                  </a:p>
                </c:rich>
              </c:tx>
              <c:showVal val="1"/>
            </c:dLbl>
            <c:dLbl>
              <c:idx val="5"/>
              <c:layout>
                <c:manualLayout>
                  <c:x val="3.3333333333333381E-2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39237</a:t>
                    </a:r>
                    <a:endParaRPr lang="en-US" dirty="0">
                      <a:solidFill>
                        <a:srgbClr val="00B050"/>
                      </a:solidFill>
                    </a:endParaRPr>
                  </a:p>
                </c:rich>
              </c:tx>
              <c:showVal val="1"/>
            </c:dLbl>
            <c:dLbl>
              <c:idx val="6"/>
              <c:layout>
                <c:manualLayout>
                  <c:x val="-8.3333333333333523E-3"/>
                  <c:y val="-1.0813732520708294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22463</a:t>
                    </a:r>
                    <a:endParaRPr lang="en-US" dirty="0">
                      <a:solidFill>
                        <a:srgbClr val="00B050"/>
                      </a:solidFill>
                    </a:endParaRPr>
                  </a:p>
                </c:rich>
              </c:tx>
              <c:showVal val="1"/>
            </c:dLbl>
            <c:dLbl>
              <c:idx val="7"/>
              <c:layout>
                <c:manualLayout>
                  <c:x val="-1.388888888888902E-3"/>
                  <c:y val="6.4882395124250206E-3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19151</a:t>
                    </a:r>
                    <a:endParaRPr lang="en-US" dirty="0">
                      <a:solidFill>
                        <a:srgbClr val="00B050"/>
                      </a:solidFill>
                    </a:endParaRPr>
                  </a:p>
                </c:rich>
              </c:tx>
              <c:showVal val="1"/>
            </c:dLbl>
            <c:dLbl>
              <c:idx val="8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13807</a:t>
                    </a:r>
                    <a:endParaRPr lang="en-US" dirty="0"/>
                  </a:p>
                </c:rich>
              </c:tx>
              <c:showVal val="1"/>
            </c:dLbl>
            <c:dLbl>
              <c:idx val="9"/>
              <c:layout>
                <c:manualLayout>
                  <c:x val="8.3333333333334026E-3"/>
                  <c:y val="-8.6509860165667439E-3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13602</a:t>
                    </a:r>
                    <a:endParaRPr lang="en-US" dirty="0">
                      <a:solidFill>
                        <a:srgbClr val="FF0000"/>
                      </a:solidFill>
                    </a:endParaRPr>
                  </a:p>
                </c:rich>
              </c:tx>
              <c:showVal val="1"/>
            </c:dLbl>
            <c:dLbl>
              <c:idx val="10"/>
              <c:layout>
                <c:manualLayout>
                  <c:x val="5.5555555555555558E-3"/>
                  <c:y val="6.4882395124250206E-3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13535</a:t>
                    </a:r>
                    <a:endParaRPr lang="en-US" dirty="0">
                      <a:solidFill>
                        <a:srgbClr val="00B050"/>
                      </a:solidFill>
                    </a:endParaRPr>
                  </a:p>
                </c:rich>
              </c:tx>
              <c:showVal val="1"/>
            </c:dLbl>
            <c:dLbl>
              <c:idx val="11"/>
              <c:layout>
                <c:manualLayout>
                  <c:x val="1.3888888888889024E-3"/>
                  <c:y val="-1.9464718537274935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13169</a:t>
                    </a:r>
                    <a:endParaRPr lang="en-US" dirty="0">
                      <a:solidFill>
                        <a:srgbClr val="00B050"/>
                      </a:solidFill>
                    </a:endParaRPr>
                  </a:p>
                </c:rich>
              </c:tx>
              <c:showVal val="1"/>
            </c:dLbl>
            <c:dLbl>
              <c:idx val="12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12932</a:t>
                    </a:r>
                    <a:endParaRPr lang="en-US" dirty="0">
                      <a:solidFill>
                        <a:srgbClr val="00B050"/>
                      </a:solidFill>
                    </a:endParaRPr>
                  </a:p>
                </c:rich>
              </c:tx>
              <c:showVal val="1"/>
            </c:dLbl>
            <c:dLbl>
              <c:idx val="13"/>
              <c:layout>
                <c:manualLayout>
                  <c:x val="8.3333333333333523E-3"/>
                  <c:y val="-1.9464718537275123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10930</a:t>
                    </a:r>
                    <a:endParaRPr lang="en-US" dirty="0">
                      <a:solidFill>
                        <a:srgbClr val="00B050"/>
                      </a:solidFill>
                    </a:endParaRPr>
                  </a:p>
                </c:rich>
              </c:tx>
              <c:showVal val="1"/>
            </c:dLbl>
            <c:dLbl>
              <c:idx val="14"/>
              <c:layout>
                <c:manualLayout>
                  <c:x val="0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9445</a:t>
                    </a:r>
                    <a:endParaRPr lang="en-US" dirty="0">
                      <a:solidFill>
                        <a:srgbClr val="00B050"/>
                      </a:solidFill>
                    </a:endParaRPr>
                  </a:p>
                </c:rich>
              </c:tx>
              <c:showVal val="1"/>
            </c:dLbl>
            <c:dLbl>
              <c:idx val="19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7710</a:t>
                    </a:r>
                    <a:endParaRPr lang="en-US" dirty="0"/>
                  </a:p>
                </c:rich>
              </c:tx>
              <c:showVal val="1"/>
            </c:dLbl>
            <c:txPr>
              <a:bodyPr/>
              <a:lstStyle/>
              <a:p>
                <a:pPr>
                  <a:defRPr lang="sq-AL" sz="1200" b="1">
                    <a:latin typeface="Times New Roman" pitchFamily="18" charset="0"/>
                    <a:cs typeface="Times New Roman" pitchFamily="18" charset="0"/>
                  </a:defRPr>
                </a:pPr>
                <a:endParaRPr lang="en-US"/>
              </a:p>
            </c:txPr>
            <c:showVal val="1"/>
          </c:dLbls>
          <c:cat>
            <c:strRef>
              <c:f>Sheet2!$B$1:$B$20</c:f>
              <c:strCache>
                <c:ptCount val="20"/>
                <c:pt idx="0">
                  <c:v>QKMF</c:v>
                </c:pt>
                <c:pt idx="1">
                  <c:v>QMF 5</c:v>
                </c:pt>
                <c:pt idx="2">
                  <c:v>QMF 6</c:v>
                </c:pt>
                <c:pt idx="3">
                  <c:v>Stomatologji</c:v>
                </c:pt>
                <c:pt idx="4">
                  <c:v>Laboratoriumi</c:v>
                </c:pt>
                <c:pt idx="5">
                  <c:v>QMF 4</c:v>
                </c:pt>
                <c:pt idx="6">
                  <c:v>QMF 1</c:v>
                </c:pt>
                <c:pt idx="7">
                  <c:v>QMF 2</c:v>
                </c:pt>
                <c:pt idx="8">
                  <c:v>QMF -10</c:v>
                </c:pt>
                <c:pt idx="9">
                  <c:v>QMF 3</c:v>
                </c:pt>
                <c:pt idx="10">
                  <c:v>Radiologji</c:v>
                </c:pt>
                <c:pt idx="11">
                  <c:v>QMF Hajvali</c:v>
                </c:pt>
                <c:pt idx="12">
                  <c:v>Fshatërat</c:v>
                </c:pt>
                <c:pt idx="13">
                  <c:v>QMF -7</c:v>
                </c:pt>
                <c:pt idx="14">
                  <c:v>QMF Besi </c:v>
                </c:pt>
                <c:pt idx="15">
                  <c:v>QMF Mati 1</c:v>
                </c:pt>
                <c:pt idx="16">
                  <c:v>QKF-11</c:v>
                </c:pt>
                <c:pt idx="17">
                  <c:v>QMF -9</c:v>
                </c:pt>
                <c:pt idx="18">
                  <c:v>QMF -8</c:v>
                </c:pt>
                <c:pt idx="19">
                  <c:v>QMF Mat</c:v>
                </c:pt>
              </c:strCache>
            </c:strRef>
          </c:cat>
          <c:val>
            <c:numRef>
              <c:f>Sheet2!$C$1:$C$20</c:f>
              <c:numCache>
                <c:formatCode>0</c:formatCode>
                <c:ptCount val="20"/>
                <c:pt idx="0">
                  <c:v>117910</c:v>
                </c:pt>
                <c:pt idx="1">
                  <c:v>70233</c:v>
                </c:pt>
                <c:pt idx="2">
                  <c:v>46739</c:v>
                </c:pt>
                <c:pt idx="3">
                  <c:v>46621</c:v>
                </c:pt>
                <c:pt idx="4">
                  <c:v>42679</c:v>
                </c:pt>
                <c:pt idx="5">
                  <c:v>39237</c:v>
                </c:pt>
                <c:pt idx="6">
                  <c:v>22463</c:v>
                </c:pt>
                <c:pt idx="7">
                  <c:v>19151</c:v>
                </c:pt>
                <c:pt idx="8">
                  <c:v>13807</c:v>
                </c:pt>
                <c:pt idx="9">
                  <c:v>13602</c:v>
                </c:pt>
                <c:pt idx="10">
                  <c:v>13535</c:v>
                </c:pt>
                <c:pt idx="11">
                  <c:v>13169</c:v>
                </c:pt>
                <c:pt idx="12">
                  <c:v>12932</c:v>
                </c:pt>
                <c:pt idx="13">
                  <c:v>10930</c:v>
                </c:pt>
                <c:pt idx="14">
                  <c:v>9445</c:v>
                </c:pt>
                <c:pt idx="15">
                  <c:v>9042</c:v>
                </c:pt>
                <c:pt idx="16">
                  <c:v>8680</c:v>
                </c:pt>
                <c:pt idx="17">
                  <c:v>8584</c:v>
                </c:pt>
                <c:pt idx="18">
                  <c:v>8065</c:v>
                </c:pt>
                <c:pt idx="19">
                  <c:v>6453</c:v>
                </c:pt>
              </c:numCache>
            </c:numRef>
          </c:val>
        </c:ser>
        <c:dLbls>
          <c:showVal val="1"/>
        </c:dLbls>
        <c:shape val="cylinder"/>
        <c:axId val="58529664"/>
        <c:axId val="58531200"/>
        <c:axId val="0"/>
      </c:bar3DChart>
      <c:catAx>
        <c:axId val="58529664"/>
        <c:scaling>
          <c:orientation val="minMax"/>
        </c:scaling>
        <c:axPos val="b"/>
        <c:majorTickMark val="none"/>
        <c:tickLblPos val="nextTo"/>
        <c:txPr>
          <a:bodyPr/>
          <a:lstStyle/>
          <a:p>
            <a:pPr>
              <a:defRPr lang="sq-AL" sz="2000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58531200"/>
        <c:crosses val="autoZero"/>
        <c:auto val="1"/>
        <c:lblAlgn val="ctr"/>
        <c:lblOffset val="100"/>
      </c:catAx>
      <c:valAx>
        <c:axId val="58531200"/>
        <c:scaling>
          <c:orientation val="minMax"/>
        </c:scaling>
        <c:delete val="1"/>
        <c:axPos val="l"/>
        <c:numFmt formatCode="0" sourceLinked="1"/>
        <c:tickLblPos val="none"/>
        <c:crossAx val="58529664"/>
        <c:crosses val="autoZero"/>
        <c:crossBetween val="between"/>
      </c:valAx>
    </c:plotArea>
    <c:plotVisOnly val="1"/>
  </c:chart>
  <c:externalData r:id="rId1"/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view3D>
      <c:rAngAx val="1"/>
    </c:view3D>
    <c:plotArea>
      <c:layout/>
      <c:bar3DChart>
        <c:barDir val="col"/>
        <c:grouping val="clustered"/>
        <c:ser>
          <c:idx val="0"/>
          <c:order val="0"/>
          <c:dLbls>
            <c:txPr>
              <a:bodyPr/>
              <a:lstStyle/>
              <a:p>
                <a:pPr>
                  <a:defRPr lang="sq-AL" sz="1600" b="1">
                    <a:latin typeface="Times New Roman" pitchFamily="18" charset="0"/>
                    <a:cs typeface="Times New Roman" pitchFamily="18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Sheet1!$K$7:$K$20</c:f>
              <c:strCache>
                <c:ptCount val="14"/>
                <c:pt idx="0">
                  <c:v>QMF 5</c:v>
                </c:pt>
                <c:pt idx="1">
                  <c:v>Poliklinika stomatologjike</c:v>
                </c:pt>
                <c:pt idx="2">
                  <c:v>QMF 10</c:v>
                </c:pt>
                <c:pt idx="3">
                  <c:v>QMF 4</c:v>
                </c:pt>
                <c:pt idx="4">
                  <c:v>QMF Besi</c:v>
                </c:pt>
                <c:pt idx="5">
                  <c:v>QMF Mat 1</c:v>
                </c:pt>
                <c:pt idx="6">
                  <c:v>QMF 7</c:v>
                </c:pt>
                <c:pt idx="7">
                  <c:v>QMF 2</c:v>
                </c:pt>
                <c:pt idx="8">
                  <c:v>QMF Hajvali</c:v>
                </c:pt>
                <c:pt idx="9">
                  <c:v>QMF 6</c:v>
                </c:pt>
                <c:pt idx="10">
                  <c:v>QMF 1</c:v>
                </c:pt>
                <c:pt idx="11">
                  <c:v>QMF Mat </c:v>
                </c:pt>
                <c:pt idx="12">
                  <c:v>QMF 9</c:v>
                </c:pt>
                <c:pt idx="13">
                  <c:v>QMF 8</c:v>
                </c:pt>
              </c:strCache>
            </c:strRef>
          </c:cat>
          <c:val>
            <c:numRef>
              <c:f>Sheet1!$L$7:$L$20</c:f>
              <c:numCache>
                <c:formatCode>General</c:formatCode>
                <c:ptCount val="14"/>
                <c:pt idx="0">
                  <c:v>14998</c:v>
                </c:pt>
                <c:pt idx="1">
                  <c:v>12845</c:v>
                </c:pt>
                <c:pt idx="2">
                  <c:v>2752</c:v>
                </c:pt>
                <c:pt idx="3">
                  <c:v>2535</c:v>
                </c:pt>
                <c:pt idx="4">
                  <c:v>1914</c:v>
                </c:pt>
                <c:pt idx="5">
                  <c:v>1906</c:v>
                </c:pt>
                <c:pt idx="6">
                  <c:v>1867</c:v>
                </c:pt>
                <c:pt idx="7">
                  <c:v>1687</c:v>
                </c:pt>
                <c:pt idx="8">
                  <c:v>1593</c:v>
                </c:pt>
                <c:pt idx="9">
                  <c:v>1501</c:v>
                </c:pt>
                <c:pt idx="10">
                  <c:v>1206</c:v>
                </c:pt>
                <c:pt idx="11">
                  <c:v>1038</c:v>
                </c:pt>
                <c:pt idx="12">
                  <c:v>506</c:v>
                </c:pt>
                <c:pt idx="13">
                  <c:v>273</c:v>
                </c:pt>
              </c:numCache>
            </c:numRef>
          </c:val>
        </c:ser>
        <c:dLbls>
          <c:showVal val="1"/>
        </c:dLbls>
        <c:shape val="cylinder"/>
        <c:axId val="62557184"/>
        <c:axId val="62563072"/>
        <c:axId val="0"/>
      </c:bar3DChart>
      <c:catAx>
        <c:axId val="62557184"/>
        <c:scaling>
          <c:orientation val="minMax"/>
        </c:scaling>
        <c:axPos val="b"/>
        <c:majorTickMark val="none"/>
        <c:tickLblPos val="nextTo"/>
        <c:txPr>
          <a:bodyPr/>
          <a:lstStyle/>
          <a:p>
            <a:pPr>
              <a:defRPr lang="sq-AL" sz="1400" b="1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62563072"/>
        <c:crosses val="autoZero"/>
        <c:auto val="1"/>
        <c:lblAlgn val="ctr"/>
        <c:lblOffset val="100"/>
      </c:catAx>
      <c:valAx>
        <c:axId val="62563072"/>
        <c:scaling>
          <c:orientation val="minMax"/>
        </c:scaling>
        <c:delete val="1"/>
        <c:axPos val="l"/>
        <c:numFmt formatCode="General" sourceLinked="1"/>
        <c:tickLblPos val="none"/>
        <c:crossAx val="62557184"/>
        <c:crosses val="autoZero"/>
        <c:crossBetween val="between"/>
      </c:valAx>
    </c:plotArea>
    <c:plotVisOnly val="1"/>
  </c:chart>
  <c:externalData r:id="rId1"/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view3D>
      <c:rAngAx val="1"/>
    </c:view3D>
    <c:plotArea>
      <c:layout>
        <c:manualLayout>
          <c:layoutTarget val="inner"/>
          <c:xMode val="edge"/>
          <c:yMode val="edge"/>
          <c:x val="6.1111111111111123E-2"/>
          <c:y val="7.4073709536307972E-2"/>
          <c:w val="0.93888888888889055"/>
          <c:h val="0.51027012248468961"/>
        </c:manualLayout>
      </c:layout>
      <c:bar3DChart>
        <c:barDir val="col"/>
        <c:grouping val="clustered"/>
        <c:ser>
          <c:idx val="0"/>
          <c:order val="0"/>
          <c:spPr>
            <a:gradFill rotWithShape="1">
              <a:gsLst>
                <a:gs pos="0">
                  <a:schemeClr val="accent3">
                    <a:shade val="51000"/>
                    <a:satMod val="130000"/>
                  </a:schemeClr>
                </a:gs>
                <a:gs pos="80000">
                  <a:schemeClr val="accent3">
                    <a:shade val="93000"/>
                    <a:satMod val="130000"/>
                  </a:schemeClr>
                </a:gs>
                <a:gs pos="100000">
                  <a:schemeClr val="accent3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dLbls>
            <c:dLbl>
              <c:idx val="4"/>
              <c:tx>
                <c:rich>
                  <a:bodyPr/>
                  <a:lstStyle/>
                  <a:p>
                    <a:r>
                      <a:rPr lang="en-US" sz="2000" dirty="0">
                        <a:solidFill>
                          <a:schemeClr val="tx1"/>
                        </a:solidFill>
                      </a:rPr>
                      <a:t>1</a:t>
                    </a:r>
                    <a:r>
                      <a:rPr lang="en-US" dirty="0">
                        <a:solidFill>
                          <a:schemeClr val="tx1"/>
                        </a:solidFill>
                      </a:rPr>
                      <a:t>0</a:t>
                    </a:r>
                  </a:p>
                </c:rich>
              </c:tx>
              <c:showVal val="1"/>
            </c:dLbl>
            <c:txPr>
              <a:bodyPr/>
              <a:lstStyle/>
              <a:p>
                <a:pPr>
                  <a:defRPr lang="sq-AL" sz="2000" b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Sheet1!$N$7:$N$20</c:f>
              <c:strCache>
                <c:ptCount val="14"/>
                <c:pt idx="0">
                  <c:v>QMF Besi</c:v>
                </c:pt>
                <c:pt idx="1">
                  <c:v>QMF 2</c:v>
                </c:pt>
                <c:pt idx="2">
                  <c:v>QMF 5</c:v>
                </c:pt>
                <c:pt idx="3">
                  <c:v>QMF 4</c:v>
                </c:pt>
                <c:pt idx="4">
                  <c:v>QMF 10</c:v>
                </c:pt>
                <c:pt idx="5">
                  <c:v>QMF Mat 1</c:v>
                </c:pt>
                <c:pt idx="6">
                  <c:v>QMF 6</c:v>
                </c:pt>
                <c:pt idx="7">
                  <c:v>QMF Mat </c:v>
                </c:pt>
                <c:pt idx="8">
                  <c:v>QMF 1</c:v>
                </c:pt>
                <c:pt idx="9">
                  <c:v>Poliklinika stomatologjike</c:v>
                </c:pt>
                <c:pt idx="10">
                  <c:v>QMF 7</c:v>
                </c:pt>
                <c:pt idx="11">
                  <c:v>QMF Hajvali</c:v>
                </c:pt>
                <c:pt idx="12">
                  <c:v>QMF 9</c:v>
                </c:pt>
                <c:pt idx="13">
                  <c:v>QMF 8</c:v>
                </c:pt>
              </c:strCache>
            </c:strRef>
          </c:cat>
          <c:val>
            <c:numRef>
              <c:f>Sheet1!$O$7:$O$20</c:f>
              <c:numCache>
                <c:formatCode>0</c:formatCode>
                <c:ptCount val="14"/>
                <c:pt idx="0" formatCode="General">
                  <c:v>18</c:v>
                </c:pt>
                <c:pt idx="1">
                  <c:v>14</c:v>
                </c:pt>
                <c:pt idx="2" formatCode="0.0">
                  <c:v>13.5</c:v>
                </c:pt>
                <c:pt idx="3" formatCode="0.0">
                  <c:v>12.5</c:v>
                </c:pt>
                <c:pt idx="4">
                  <c:v>12</c:v>
                </c:pt>
                <c:pt idx="5">
                  <c:v>12</c:v>
                </c:pt>
                <c:pt idx="6" formatCode="General">
                  <c:v>10</c:v>
                </c:pt>
                <c:pt idx="7">
                  <c:v>9</c:v>
                </c:pt>
                <c:pt idx="8" formatCode="0.0">
                  <c:v>8.5</c:v>
                </c:pt>
                <c:pt idx="9">
                  <c:v>8</c:v>
                </c:pt>
                <c:pt idx="10">
                  <c:v>7.8792650918635401</c:v>
                </c:pt>
                <c:pt idx="11">
                  <c:v>8</c:v>
                </c:pt>
                <c:pt idx="12">
                  <c:v>5</c:v>
                </c:pt>
                <c:pt idx="13" formatCode="0.0">
                  <c:v>3.5</c:v>
                </c:pt>
              </c:numCache>
            </c:numRef>
          </c:val>
        </c:ser>
        <c:dLbls>
          <c:showVal val="1"/>
        </c:dLbls>
        <c:shape val="cylinder"/>
        <c:axId val="62359808"/>
        <c:axId val="62373888"/>
        <c:axId val="0"/>
      </c:bar3DChart>
      <c:catAx>
        <c:axId val="62359808"/>
        <c:scaling>
          <c:orientation val="minMax"/>
        </c:scaling>
        <c:axPos val="b"/>
        <c:majorTickMark val="none"/>
        <c:tickLblPos val="nextTo"/>
        <c:txPr>
          <a:bodyPr/>
          <a:lstStyle/>
          <a:p>
            <a:pPr>
              <a:defRPr lang="sq-AL" sz="1800" b="1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62373888"/>
        <c:crosses val="autoZero"/>
        <c:auto val="1"/>
        <c:lblAlgn val="ctr"/>
        <c:lblOffset val="100"/>
      </c:catAx>
      <c:valAx>
        <c:axId val="62373888"/>
        <c:scaling>
          <c:orientation val="minMax"/>
        </c:scaling>
        <c:delete val="1"/>
        <c:axPos val="l"/>
        <c:numFmt formatCode="General" sourceLinked="1"/>
        <c:tickLblPos val="none"/>
        <c:crossAx val="62359808"/>
        <c:crosses val="autoZero"/>
        <c:crossBetween val="between"/>
      </c:valAx>
    </c:plotArea>
    <c:plotVisOnly val="1"/>
  </c:chart>
  <c:externalData r:id="rId1"/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view3D>
      <c:rAngAx val="1"/>
    </c:view3D>
    <c:plotArea>
      <c:layout>
        <c:manualLayout>
          <c:layoutTarget val="inner"/>
          <c:xMode val="edge"/>
          <c:yMode val="edge"/>
          <c:x val="9.2105263157894971E-3"/>
          <c:y val="1.3513513513513521E-2"/>
          <c:w val="0.99078947368421133"/>
          <c:h val="0.48230013478045036"/>
        </c:manualLayout>
      </c:layout>
      <c:bar3DChart>
        <c:barDir val="col"/>
        <c:grouping val="clustered"/>
        <c:ser>
          <c:idx val="0"/>
          <c:order val="0"/>
          <c:spPr>
            <a:gradFill rotWithShape="1">
              <a:gsLst>
                <a:gs pos="0">
                  <a:schemeClr val="accent6">
                    <a:tint val="50000"/>
                    <a:satMod val="300000"/>
                  </a:schemeClr>
                </a:gs>
                <a:gs pos="35000">
                  <a:schemeClr val="accent6">
                    <a:tint val="37000"/>
                    <a:satMod val="300000"/>
                  </a:schemeClr>
                </a:gs>
                <a:gs pos="100000">
                  <a:schemeClr val="accent6">
                    <a:tint val="15000"/>
                    <a:satMod val="350000"/>
                  </a:schemeClr>
                </a:gs>
              </a:gsLst>
              <a:lin ang="16200000" scaled="1"/>
            </a:gradFill>
            <a:ln w="9525" cap="flat" cmpd="sng" algn="ctr">
              <a:solidFill>
                <a:schemeClr val="accent6">
                  <a:shade val="95000"/>
                  <a:satMod val="105000"/>
                </a:schemeClr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c:spPr>
          <c:dLbls>
            <c:dLbl>
              <c:idx val="0"/>
              <c:layout>
                <c:manualLayout>
                  <c:x val="0"/>
                  <c:y val="-1.8018018018018021E-2"/>
                </c:manualLayout>
              </c:layout>
              <c:showVal val="1"/>
            </c:dLbl>
            <c:dLbl>
              <c:idx val="1"/>
              <c:layout>
                <c:manualLayout>
                  <c:x val="2.0467836257309972E-2"/>
                  <c:y val="-1.5765765765765813E-2"/>
                </c:manualLayout>
              </c:layout>
              <c:showVal val="1"/>
            </c:dLbl>
            <c:dLbl>
              <c:idx val="2"/>
              <c:layout>
                <c:manualLayout>
                  <c:x val="4.3859649122806503E-3"/>
                  <c:y val="-3.8288288288288286E-2"/>
                </c:manualLayout>
              </c:layout>
              <c:showVal val="1"/>
            </c:dLbl>
            <c:dLbl>
              <c:idx val="3"/>
              <c:layout>
                <c:manualLayout>
                  <c:x val="2.1929824561403539E-2"/>
                  <c:y val="-2.477477477477481E-2"/>
                </c:manualLayout>
              </c:layout>
              <c:showVal val="1"/>
            </c:dLbl>
            <c:dLbl>
              <c:idx val="4"/>
              <c:layout>
                <c:manualLayout>
                  <c:x val="2.0467836257309972E-2"/>
                  <c:y val="-2.9279279279279355E-2"/>
                </c:manualLayout>
              </c:layout>
              <c:showVal val="1"/>
            </c:dLbl>
            <c:txPr>
              <a:bodyPr/>
              <a:lstStyle/>
              <a:p>
                <a:pPr>
                  <a:defRPr lang="sq-AL" sz="1800" b="1">
                    <a:latin typeface="Times New Roman" pitchFamily="18" charset="0"/>
                    <a:cs typeface="Times New Roman" pitchFamily="18" charset="0"/>
                  </a:defRPr>
                </a:pPr>
                <a:endParaRPr lang="en-US"/>
              </a:p>
            </c:txPr>
            <c:showVal val="1"/>
          </c:dLbls>
          <c:cat>
            <c:strRef>
              <c:f>'Formulari2-Stomatologu'!$B$39:$B$43</c:f>
              <c:strCache>
                <c:ptCount val="5"/>
                <c:pt idx="0">
                  <c:v>Dhemb te bllombuar (pa mjekim dhe me mjekim</c:v>
                </c:pt>
                <c:pt idx="1">
                  <c:v>Intervenimet kirurgjike (dhëmb të  nxjerrë dhe intervenime të tjera kirurgjike)</c:v>
                </c:pt>
                <c:pt idx="2">
                  <c:v>Punet protetike- proteza levizese-totale dhe parciale</c:v>
                </c:pt>
                <c:pt idx="3">
                  <c:v>Punet ne  ortodonci- aparatet levizese </c:v>
                </c:pt>
                <c:pt idx="4">
                  <c:v>Mjekimi i indeve te buta te zgavres se gojes</c:v>
                </c:pt>
              </c:strCache>
            </c:strRef>
          </c:cat>
          <c:val>
            <c:numRef>
              <c:f>'Formulari2-Stomatologu'!$C$39:$C$43</c:f>
              <c:numCache>
                <c:formatCode>General</c:formatCode>
                <c:ptCount val="5"/>
                <c:pt idx="0">
                  <c:v>15532</c:v>
                </c:pt>
                <c:pt idx="1">
                  <c:v>9678</c:v>
                </c:pt>
                <c:pt idx="2">
                  <c:v>796</c:v>
                </c:pt>
                <c:pt idx="3">
                  <c:v>254</c:v>
                </c:pt>
                <c:pt idx="4">
                  <c:v>1747</c:v>
                </c:pt>
              </c:numCache>
            </c:numRef>
          </c:val>
        </c:ser>
        <c:dLbls>
          <c:showVal val="1"/>
        </c:dLbls>
        <c:shape val="cylinder"/>
        <c:axId val="62575744"/>
        <c:axId val="62653568"/>
        <c:axId val="0"/>
      </c:bar3DChart>
      <c:catAx>
        <c:axId val="62575744"/>
        <c:scaling>
          <c:orientation val="minMax"/>
        </c:scaling>
        <c:axPos val="b"/>
        <c:majorTickMark val="none"/>
        <c:tickLblPos val="nextTo"/>
        <c:txPr>
          <a:bodyPr rot="5400000" vert="horz"/>
          <a:lstStyle/>
          <a:p>
            <a:pPr>
              <a:defRPr lang="sq-AL" sz="1800" b="1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62653568"/>
        <c:crosses val="autoZero"/>
        <c:auto val="1"/>
        <c:lblAlgn val="ctr"/>
        <c:lblOffset val="100"/>
      </c:catAx>
      <c:valAx>
        <c:axId val="62653568"/>
        <c:scaling>
          <c:orientation val="minMax"/>
        </c:scaling>
        <c:delete val="1"/>
        <c:axPos val="l"/>
        <c:numFmt formatCode="General" sourceLinked="1"/>
        <c:tickLblPos val="none"/>
        <c:crossAx val="62575744"/>
        <c:crosses val="autoZero"/>
        <c:crossBetween val="between"/>
      </c:valAx>
    </c:plotArea>
    <c:plotVisOnly val="1"/>
  </c:chart>
  <c:externalData r:id="rId1"/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/>
      <c:barChart>
        <c:barDir val="bar"/>
        <c:grouping val="clustered"/>
        <c:ser>
          <c:idx val="0"/>
          <c:order val="0"/>
          <c:dLbls>
            <c:txPr>
              <a:bodyPr/>
              <a:lstStyle/>
              <a:p>
                <a:pPr>
                  <a:defRPr lang="sq-AL" sz="1600" b="1">
                    <a:latin typeface="Times New Roman" pitchFamily="18" charset="0"/>
                    <a:cs typeface="Times New Roman" pitchFamily="18" charset="0"/>
                  </a:defRPr>
                </a:pPr>
                <a:endParaRPr lang="en-US"/>
              </a:p>
            </c:txPr>
            <c:showVal val="1"/>
          </c:dLbls>
          <c:cat>
            <c:strRef>
              <c:f>'stomatologji '!$K$10:$K$33</c:f>
              <c:strCache>
                <c:ptCount val="24"/>
                <c:pt idx="0">
                  <c:v>Mbushje e perkoheshme (cavit, fosfat pb.) </c:v>
                </c:pt>
                <c:pt idx="1">
                  <c:v>Nxjerrja e dhëmbit</c:v>
                </c:pt>
                <c:pt idx="2">
                  <c:v>Trajtimi i gjakderdhjes postekstraktive</c:v>
                </c:pt>
                <c:pt idx="3">
                  <c:v>Aplikimi local i barit</c:v>
                </c:pt>
                <c:pt idx="4">
                  <c:v>Mbushje e përhershme me kompozit</c:v>
                </c:pt>
                <c:pt idx="5">
                  <c:v>Drenimi transkanalikular i rrënjës së dhëmbit</c:v>
                </c:pt>
                <c:pt idx="6">
                  <c:v>Shërimi biologjik i dhëmbit (kalcimol)</c:v>
                </c:pt>
                <c:pt idx="7">
                  <c:v>Mbushje e përhershme me amalgam</c:v>
                </c:pt>
                <c:pt idx="8">
                  <c:v>Mënjanimi i depozitimeve të forta (Heqja e gurëzve të dhëmbëve me ultratingull)</c:v>
                </c:pt>
                <c:pt idx="9">
                  <c:v>Extirpim mortal i pulpës </c:v>
                </c:pt>
                <c:pt idx="10">
                  <c:v>Mbushje definitive e kanalit (MDK)</c:v>
                </c:pt>
                <c:pt idx="11">
                  <c:v>Mënjanimi i depozitimeve të buta</c:v>
                </c:pt>
                <c:pt idx="12">
                  <c:v>Kiretazha e xhepave paradontal (një dhëmb)</c:v>
                </c:pt>
                <c:pt idx="13">
                  <c:v>Terapia e kanalit të infektuar (MPA)</c:v>
                </c:pt>
                <c:pt idx="14">
                  <c:v>Readaptimi terapeutik i aparatit mobil</c:v>
                </c:pt>
                <c:pt idx="15">
                  <c:v>Fluorizimi i dhëmbëve sipas seancave</c:v>
                </c:pt>
                <c:pt idx="16">
                  <c:v>Amputim mortal i pulpës </c:v>
                </c:pt>
                <c:pt idx="17">
                  <c:v>Trajtimi i alveolitit</c:v>
                </c:pt>
                <c:pt idx="18">
                  <c:v>Mbushje e perhershme me glassionomer</c:v>
                </c:pt>
                <c:pt idx="19">
                  <c:v>Marrja e mases anatomike</c:v>
                </c:pt>
                <c:pt idx="20">
                  <c:v>Aparati ortodontik aktiv</c:v>
                </c:pt>
                <c:pt idx="21">
                  <c:v>Extirpim vital i dhëmbit </c:v>
                </c:pt>
                <c:pt idx="22">
                  <c:v>Proteza totale prej rezinës</c:v>
                </c:pt>
                <c:pt idx="23">
                  <c:v>Riparimi i protezës (ngjitja)</c:v>
                </c:pt>
              </c:strCache>
            </c:strRef>
          </c:cat>
          <c:val>
            <c:numRef>
              <c:f>'stomatologji '!$L$10:$L$33</c:f>
              <c:numCache>
                <c:formatCode>General</c:formatCode>
                <c:ptCount val="24"/>
                <c:pt idx="0">
                  <c:v>10207</c:v>
                </c:pt>
                <c:pt idx="1">
                  <c:v>7169</c:v>
                </c:pt>
                <c:pt idx="2">
                  <c:v>6165</c:v>
                </c:pt>
                <c:pt idx="3">
                  <c:v>5406</c:v>
                </c:pt>
                <c:pt idx="4">
                  <c:v>4361</c:v>
                </c:pt>
                <c:pt idx="5">
                  <c:v>3950</c:v>
                </c:pt>
                <c:pt idx="6">
                  <c:v>3639</c:v>
                </c:pt>
                <c:pt idx="7">
                  <c:v>1832</c:v>
                </c:pt>
                <c:pt idx="8">
                  <c:v>1393</c:v>
                </c:pt>
                <c:pt idx="9">
                  <c:v>1366</c:v>
                </c:pt>
                <c:pt idx="10">
                  <c:v>1304</c:v>
                </c:pt>
                <c:pt idx="11">
                  <c:v>1075</c:v>
                </c:pt>
                <c:pt idx="12">
                  <c:v>925</c:v>
                </c:pt>
                <c:pt idx="13">
                  <c:v>819</c:v>
                </c:pt>
                <c:pt idx="14">
                  <c:v>596</c:v>
                </c:pt>
                <c:pt idx="15">
                  <c:v>437</c:v>
                </c:pt>
                <c:pt idx="16">
                  <c:v>327</c:v>
                </c:pt>
                <c:pt idx="17">
                  <c:v>321</c:v>
                </c:pt>
                <c:pt idx="18">
                  <c:v>222</c:v>
                </c:pt>
                <c:pt idx="19">
                  <c:v>216</c:v>
                </c:pt>
                <c:pt idx="20">
                  <c:v>185</c:v>
                </c:pt>
                <c:pt idx="21">
                  <c:v>182</c:v>
                </c:pt>
                <c:pt idx="22">
                  <c:v>155</c:v>
                </c:pt>
                <c:pt idx="23">
                  <c:v>124</c:v>
                </c:pt>
              </c:numCache>
            </c:numRef>
          </c:val>
        </c:ser>
        <c:dLbls>
          <c:showVal val="1"/>
        </c:dLbls>
        <c:overlap val="-25"/>
        <c:axId val="62705664"/>
        <c:axId val="62707200"/>
      </c:barChart>
      <c:catAx>
        <c:axId val="62705664"/>
        <c:scaling>
          <c:orientation val="minMax"/>
        </c:scaling>
        <c:axPos val="l"/>
        <c:numFmt formatCode="General" sourceLinked="1"/>
        <c:majorTickMark val="none"/>
        <c:tickLblPos val="nextTo"/>
        <c:txPr>
          <a:bodyPr/>
          <a:lstStyle/>
          <a:p>
            <a:pPr>
              <a:defRPr lang="sq-AL" sz="1600" b="1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62707200"/>
        <c:crosses val="autoZero"/>
        <c:auto val="1"/>
        <c:lblAlgn val="ctr"/>
        <c:lblOffset val="100"/>
      </c:catAx>
      <c:valAx>
        <c:axId val="62707200"/>
        <c:scaling>
          <c:orientation val="minMax"/>
        </c:scaling>
        <c:delete val="1"/>
        <c:axPos val="b"/>
        <c:numFmt formatCode="General" sourceLinked="1"/>
        <c:tickLblPos val="none"/>
        <c:crossAx val="62705664"/>
        <c:crosses val="autoZero"/>
        <c:crossBetween val="between"/>
      </c:valAx>
    </c:plotArea>
    <c:plotVisOnly val="1"/>
    <c:dispBlanksAs val="gap"/>
  </c:chart>
  <c:externalData r:id="rId1"/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/>
      <c:barChart>
        <c:barDir val="bar"/>
        <c:grouping val="clustered"/>
        <c:ser>
          <c:idx val="0"/>
          <c:order val="0"/>
          <c:dLbls>
            <c:txPr>
              <a:bodyPr/>
              <a:lstStyle/>
              <a:p>
                <a:pPr>
                  <a:defRPr lang="sq-AL" sz="1600" b="1">
                    <a:latin typeface="Times New Roman" pitchFamily="18" charset="0"/>
                    <a:cs typeface="Times New Roman" pitchFamily="18" charset="0"/>
                  </a:defRPr>
                </a:pPr>
                <a:endParaRPr lang="en-US"/>
              </a:p>
            </c:txPr>
            <c:showVal val="1"/>
          </c:dLbls>
          <c:cat>
            <c:strRef>
              <c:f>'stomatologji '!$K$34:$K$54</c:f>
              <c:strCache>
                <c:ptCount val="21"/>
                <c:pt idx="0">
                  <c:v>Termokauterizimi </c:v>
                </c:pt>
                <c:pt idx="1">
                  <c:v>Planifikimi i terapise ortodontike</c:v>
                </c:pt>
                <c:pt idx="2">
                  <c:v>Nxjerrja e dhmëbit në mënyrë operative</c:v>
                </c:pt>
                <c:pt idx="3">
                  <c:v>Incizioni intra dhe extra oral</c:v>
                </c:pt>
                <c:pt idx="4">
                  <c:v>Sharitja selsektive në dhëmb (për dhëmb)</c:v>
                </c:pt>
                <c:pt idx="5">
                  <c:v>Rindërtim konservariv i dhëmbit </c:v>
                </c:pt>
                <c:pt idx="6">
                  <c:v>Riparimi i aparatit ortodontik</c:v>
                </c:pt>
                <c:pt idx="7">
                  <c:v>Apikotomia </c:v>
                </c:pt>
                <c:pt idx="8">
                  <c:v>Revision i mbushjes së kanalit të rrënjës</c:v>
                </c:pt>
                <c:pt idx="9">
                  <c:v>Proteza parciale  prej rezinës</c:v>
                </c:pt>
                <c:pt idx="10">
                  <c:v>Frenektomia </c:v>
                </c:pt>
                <c:pt idx="11">
                  <c:v>Vulosja e fisurave</c:v>
                </c:pt>
                <c:pt idx="12">
                  <c:v>Ndërhyrjet operative parodontale</c:v>
                </c:pt>
                <c:pt idx="13">
                  <c:v>Aplikimi i kurorës celuloide</c:v>
                </c:pt>
                <c:pt idx="14">
                  <c:v>Gryerja e dhembit per qellime terapeutike</c:v>
                </c:pt>
                <c:pt idx="15">
                  <c:v>Amputimi dhe hemiseksioni I rrënjës së dhëmbit</c:v>
                </c:pt>
                <c:pt idx="16">
                  <c:v>Nivelimi i zgjatimit alveolar</c:v>
                </c:pt>
                <c:pt idx="17">
                  <c:v>Plastika e sinusit</c:v>
                </c:pt>
                <c:pt idx="18">
                  <c:v>Zëvendësimi i dhëmbit të humbur në protezë(deri në tre dhëmbë)</c:v>
                </c:pt>
                <c:pt idx="19">
                  <c:v>Heqja e kurorës me anë të prerjes</c:v>
                </c:pt>
                <c:pt idx="20">
                  <c:v>Fiksimi me splint nga metali</c:v>
                </c:pt>
              </c:strCache>
            </c:strRef>
          </c:cat>
          <c:val>
            <c:numRef>
              <c:f>'stomatologji '!$L$34:$L$54</c:f>
              <c:numCache>
                <c:formatCode>General</c:formatCode>
                <c:ptCount val="21"/>
                <c:pt idx="0">
                  <c:v>101</c:v>
                </c:pt>
                <c:pt idx="1">
                  <c:v>133</c:v>
                </c:pt>
                <c:pt idx="2">
                  <c:v>84</c:v>
                </c:pt>
                <c:pt idx="3">
                  <c:v>83</c:v>
                </c:pt>
                <c:pt idx="4">
                  <c:v>62</c:v>
                </c:pt>
                <c:pt idx="5">
                  <c:v>54</c:v>
                </c:pt>
                <c:pt idx="6">
                  <c:v>47</c:v>
                </c:pt>
                <c:pt idx="7">
                  <c:v>40</c:v>
                </c:pt>
                <c:pt idx="8">
                  <c:v>39</c:v>
                </c:pt>
                <c:pt idx="9">
                  <c:v>36</c:v>
                </c:pt>
                <c:pt idx="10">
                  <c:v>31</c:v>
                </c:pt>
                <c:pt idx="11">
                  <c:v>27</c:v>
                </c:pt>
                <c:pt idx="12">
                  <c:v>18</c:v>
                </c:pt>
                <c:pt idx="13">
                  <c:v>15</c:v>
                </c:pt>
                <c:pt idx="14">
                  <c:v>15</c:v>
                </c:pt>
                <c:pt idx="15">
                  <c:v>6</c:v>
                </c:pt>
                <c:pt idx="16">
                  <c:v>3</c:v>
                </c:pt>
                <c:pt idx="17">
                  <c:v>2</c:v>
                </c:pt>
                <c:pt idx="18">
                  <c:v>2</c:v>
                </c:pt>
                <c:pt idx="19">
                  <c:v>1</c:v>
                </c:pt>
                <c:pt idx="20">
                  <c:v>1</c:v>
                </c:pt>
              </c:numCache>
            </c:numRef>
          </c:val>
        </c:ser>
        <c:dLbls>
          <c:showVal val="1"/>
        </c:dLbls>
        <c:overlap val="-25"/>
        <c:axId val="62796928"/>
        <c:axId val="62798464"/>
      </c:barChart>
      <c:catAx>
        <c:axId val="62796928"/>
        <c:scaling>
          <c:orientation val="minMax"/>
        </c:scaling>
        <c:axPos val="l"/>
        <c:numFmt formatCode="General" sourceLinked="1"/>
        <c:majorTickMark val="none"/>
        <c:tickLblPos val="nextTo"/>
        <c:txPr>
          <a:bodyPr/>
          <a:lstStyle/>
          <a:p>
            <a:pPr>
              <a:defRPr lang="sq-AL" sz="1600" b="1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62798464"/>
        <c:crosses val="autoZero"/>
        <c:auto val="1"/>
        <c:lblAlgn val="ctr"/>
        <c:lblOffset val="100"/>
      </c:catAx>
      <c:valAx>
        <c:axId val="62798464"/>
        <c:scaling>
          <c:orientation val="minMax"/>
        </c:scaling>
        <c:delete val="1"/>
        <c:axPos val="b"/>
        <c:numFmt formatCode="General" sourceLinked="1"/>
        <c:tickLblPos val="none"/>
        <c:crossAx val="62796928"/>
        <c:crosses val="autoZero"/>
        <c:crossBetween val="between"/>
      </c:valAx>
    </c:plotArea>
    <c:plotVisOnly val="1"/>
    <c:dispBlanksAs val="gap"/>
  </c:chart>
  <c:externalData r:id="rId1"/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plotArea>
      <c:layout/>
      <c:barChart>
        <c:barDir val="bar"/>
        <c:grouping val="clustered"/>
        <c:ser>
          <c:idx val="0"/>
          <c:order val="0"/>
          <c:spPr>
            <a:gradFill rotWithShape="1">
              <a:gsLst>
                <a:gs pos="0">
                  <a:schemeClr val="accent5">
                    <a:shade val="51000"/>
                    <a:satMod val="130000"/>
                  </a:schemeClr>
                </a:gs>
                <a:gs pos="80000">
                  <a:schemeClr val="accent5">
                    <a:shade val="93000"/>
                    <a:satMod val="130000"/>
                  </a:schemeClr>
                </a:gs>
                <a:gs pos="100000">
                  <a:schemeClr val="accent5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dLbls>
            <c:txPr>
              <a:bodyPr/>
              <a:lstStyle/>
              <a:p>
                <a:pPr>
                  <a:defRPr sz="2800" b="1">
                    <a:latin typeface="Times New Roman" pitchFamily="18" charset="0"/>
                    <a:cs typeface="Times New Roman" pitchFamily="18" charset="0"/>
                  </a:defRPr>
                </a:pPr>
                <a:endParaRPr lang="en-US"/>
              </a:p>
            </c:txPr>
            <c:showVal val="1"/>
          </c:dLbls>
          <c:cat>
            <c:strRef>
              <c:f>[Book1]Sheet1!$A$16:$A$24</c:f>
              <c:strCache>
                <c:ptCount val="9"/>
                <c:pt idx="0">
                  <c:v>Dermatologu </c:v>
                </c:pt>
                <c:pt idx="1">
                  <c:v>Reumatologu</c:v>
                </c:pt>
                <c:pt idx="2">
                  <c:v>ORL</c:v>
                </c:pt>
                <c:pt idx="3">
                  <c:v>Oftalmologu</c:v>
                </c:pt>
                <c:pt idx="4">
                  <c:v>Gjinekologu </c:v>
                </c:pt>
                <c:pt idx="5">
                  <c:v>Internisti</c:v>
                </c:pt>
                <c:pt idx="6">
                  <c:v> Spec. M. Punës</c:v>
                </c:pt>
                <c:pt idx="7">
                  <c:v>Pneumoftiziologu</c:v>
                </c:pt>
                <c:pt idx="8">
                  <c:v>Pediatri</c:v>
                </c:pt>
              </c:strCache>
            </c:strRef>
          </c:cat>
          <c:val>
            <c:numRef>
              <c:f>[Book1]Sheet1!$B$16:$B$24</c:f>
              <c:numCache>
                <c:formatCode>General</c:formatCode>
                <c:ptCount val="9"/>
                <c:pt idx="0">
                  <c:v>11</c:v>
                </c:pt>
                <c:pt idx="1">
                  <c:v>16</c:v>
                </c:pt>
                <c:pt idx="2">
                  <c:v>16</c:v>
                </c:pt>
                <c:pt idx="3">
                  <c:v>18</c:v>
                </c:pt>
                <c:pt idx="4">
                  <c:v>18</c:v>
                </c:pt>
                <c:pt idx="5">
                  <c:v>23</c:v>
                </c:pt>
                <c:pt idx="6">
                  <c:v>27</c:v>
                </c:pt>
                <c:pt idx="7">
                  <c:v>32</c:v>
                </c:pt>
                <c:pt idx="8">
                  <c:v>34</c:v>
                </c:pt>
              </c:numCache>
            </c:numRef>
          </c:val>
        </c:ser>
        <c:dLbls>
          <c:showVal val="1"/>
        </c:dLbls>
        <c:axId val="62826368"/>
        <c:axId val="62827904"/>
      </c:barChart>
      <c:catAx>
        <c:axId val="62826368"/>
        <c:scaling>
          <c:orientation val="minMax"/>
        </c:scaling>
        <c:axPos val="l"/>
        <c:majorTickMark val="none"/>
        <c:tickLblPos val="nextTo"/>
        <c:txPr>
          <a:bodyPr/>
          <a:lstStyle/>
          <a:p>
            <a:pPr>
              <a:defRPr sz="2000" b="1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62827904"/>
        <c:crosses val="autoZero"/>
        <c:auto val="1"/>
        <c:lblAlgn val="ctr"/>
        <c:lblOffset val="100"/>
      </c:catAx>
      <c:valAx>
        <c:axId val="62827904"/>
        <c:scaling>
          <c:orientation val="minMax"/>
        </c:scaling>
        <c:delete val="1"/>
        <c:axPos val="b"/>
        <c:numFmt formatCode="General" sourceLinked="1"/>
        <c:tickLblPos val="none"/>
        <c:crossAx val="62826368"/>
        <c:crosses val="autoZero"/>
        <c:crossBetween val="between"/>
      </c:valAx>
    </c:plotArea>
    <c:plotVisOnly val="1"/>
  </c:chart>
  <c:externalData r:id="rId1"/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32"/>
  <c:chart>
    <c:autoTitleDeleted val="1"/>
    <c:plotArea>
      <c:layout/>
      <c:barChart>
        <c:barDir val="col"/>
        <c:grouping val="clustered"/>
        <c:ser>
          <c:idx val="0"/>
          <c:order val="0"/>
          <c:spPr>
            <a:gradFill rotWithShape="1">
              <a:gsLst>
                <a:gs pos="0">
                  <a:schemeClr val="accent3">
                    <a:shade val="51000"/>
                    <a:satMod val="130000"/>
                  </a:schemeClr>
                </a:gs>
                <a:gs pos="80000">
                  <a:schemeClr val="accent3">
                    <a:shade val="93000"/>
                    <a:satMod val="130000"/>
                  </a:schemeClr>
                </a:gs>
                <a:gs pos="100000">
                  <a:schemeClr val="accent3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dLbls>
            <c:txPr>
              <a:bodyPr/>
              <a:lstStyle/>
              <a:p>
                <a:pPr>
                  <a:defRPr lang="sq-AL" sz="2400" b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defRPr>
                </a:pPr>
                <a:endParaRPr lang="en-US"/>
              </a:p>
            </c:txPr>
            <c:showVal val="1"/>
          </c:dLbls>
          <c:cat>
            <c:strRef>
              <c:f>Sheet3!$N$80:$N$84</c:f>
              <c:strCache>
                <c:ptCount val="5"/>
                <c:pt idx="0">
                  <c:v>QMF 6</c:v>
                </c:pt>
                <c:pt idx="1">
                  <c:v>QMF 1</c:v>
                </c:pt>
                <c:pt idx="2">
                  <c:v>QKMF</c:v>
                </c:pt>
                <c:pt idx="3">
                  <c:v>QMF 4</c:v>
                </c:pt>
                <c:pt idx="4">
                  <c:v>QMF 5</c:v>
                </c:pt>
              </c:strCache>
            </c:strRef>
          </c:cat>
          <c:val>
            <c:numRef>
              <c:f>Sheet3!$O$80:$O$84</c:f>
              <c:numCache>
                <c:formatCode>General</c:formatCode>
                <c:ptCount val="5"/>
                <c:pt idx="0">
                  <c:v>37</c:v>
                </c:pt>
                <c:pt idx="1">
                  <c:v>35</c:v>
                </c:pt>
                <c:pt idx="2">
                  <c:v>34</c:v>
                </c:pt>
                <c:pt idx="3">
                  <c:v>33</c:v>
                </c:pt>
                <c:pt idx="4">
                  <c:v>29</c:v>
                </c:pt>
              </c:numCache>
            </c:numRef>
          </c:val>
        </c:ser>
        <c:dLbls>
          <c:showVal val="1"/>
        </c:dLbls>
        <c:overlap val="-25"/>
        <c:axId val="62932096"/>
        <c:axId val="62933632"/>
      </c:barChart>
      <c:catAx>
        <c:axId val="62932096"/>
        <c:scaling>
          <c:orientation val="minMax"/>
        </c:scaling>
        <c:axPos val="b"/>
        <c:majorTickMark val="none"/>
        <c:tickLblPos val="nextTo"/>
        <c:txPr>
          <a:bodyPr/>
          <a:lstStyle/>
          <a:p>
            <a:pPr>
              <a:defRPr lang="sq-AL" sz="1800" b="1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62933632"/>
        <c:crosses val="autoZero"/>
        <c:auto val="1"/>
        <c:lblAlgn val="ctr"/>
        <c:lblOffset val="100"/>
      </c:catAx>
      <c:valAx>
        <c:axId val="62933632"/>
        <c:scaling>
          <c:orientation val="minMax"/>
        </c:scaling>
        <c:delete val="1"/>
        <c:axPos val="l"/>
        <c:numFmt formatCode="General" sourceLinked="1"/>
        <c:tickLblPos val="none"/>
        <c:crossAx val="62932096"/>
        <c:crosses val="autoZero"/>
        <c:crossBetween val="between"/>
      </c:valAx>
    </c:plotArea>
    <c:plotVisOnly val="1"/>
  </c:chart>
  <c:externalData r:id="rId1"/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view3D>
      <c:rAngAx val="1"/>
    </c:view3D>
    <c:plotArea>
      <c:layout>
        <c:manualLayout>
          <c:layoutTarget val="inner"/>
          <c:xMode val="edge"/>
          <c:yMode val="edge"/>
          <c:x val="3.7157917760280199E-2"/>
          <c:y val="3.333333333333334E-2"/>
          <c:w val="0.94225087489063852"/>
          <c:h val="0.7890801717967042"/>
        </c:manualLayout>
      </c:layout>
      <c:bar3DChart>
        <c:barDir val="col"/>
        <c:grouping val="clustered"/>
        <c:ser>
          <c:idx val="0"/>
          <c:order val="0"/>
          <c:spPr>
            <a:solidFill>
              <a:srgbClr val="FF9999"/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dLbls>
            <c:dLbl>
              <c:idx val="0"/>
              <c:layout>
                <c:manualLayout>
                  <c:x val="-2.4691358024691412E-2"/>
                  <c:y val="-9.8280098280098746E-3"/>
                </c:manualLayout>
              </c:layout>
              <c:tx>
                <c:rich>
                  <a:bodyPr/>
                  <a:lstStyle/>
                  <a:p>
                    <a:r>
                      <a:rPr lang="en-US" sz="1400" b="1" dirty="0" smtClean="0">
                        <a:latin typeface="Times New Roman" pitchFamily="18" charset="0"/>
                        <a:cs typeface="Times New Roman" pitchFamily="18" charset="0"/>
                      </a:rPr>
                      <a:t>1</a:t>
                    </a:r>
                    <a:r>
                      <a:rPr lang="en-US" dirty="0" smtClean="0"/>
                      <a:t>0921                                       (</a:t>
                    </a:r>
                    <a:r>
                      <a:rPr lang="en-US" dirty="0"/>
                      <a:t>7%)</a:t>
                    </a:r>
                  </a:p>
                </c:rich>
              </c:tx>
              <c:showVal val="1"/>
            </c:dLbl>
            <c:dLbl>
              <c:idx val="1"/>
              <c:tx>
                <c:rich>
                  <a:bodyPr/>
                  <a:lstStyle/>
                  <a:p>
                    <a:r>
                      <a:rPr lang="en-US" sz="1400" b="1" dirty="0" smtClean="0">
                        <a:latin typeface="Times New Roman" pitchFamily="18" charset="0"/>
                        <a:cs typeface="Times New Roman" pitchFamily="18" charset="0"/>
                      </a:rPr>
                      <a:t>7</a:t>
                    </a:r>
                    <a:r>
                      <a:rPr lang="en-US" dirty="0" smtClean="0"/>
                      <a:t>415                                       (</a:t>
                    </a:r>
                    <a:r>
                      <a:rPr lang="en-US" dirty="0"/>
                      <a:t>24%)</a:t>
                    </a:r>
                  </a:p>
                </c:rich>
              </c:tx>
              <c:showVal val="1"/>
            </c:dLbl>
            <c:dLbl>
              <c:idx val="2"/>
              <c:layout>
                <c:manualLayout>
                  <c:x val="-1.2500000000000001E-2"/>
                  <c:y val="-6.4935064935065121E-3"/>
                </c:manualLayout>
              </c:layout>
              <c:tx>
                <c:rich>
                  <a:bodyPr/>
                  <a:lstStyle/>
                  <a:p>
                    <a:r>
                      <a:rPr lang="en-US" sz="1400" b="1" dirty="0" smtClean="0">
                        <a:latin typeface="Times New Roman" pitchFamily="18" charset="0"/>
                        <a:cs typeface="Times New Roman" pitchFamily="18" charset="0"/>
                      </a:rPr>
                      <a:t>3</a:t>
                    </a:r>
                    <a:r>
                      <a:rPr lang="en-US" dirty="0" smtClean="0"/>
                      <a:t>831                                      </a:t>
                    </a:r>
                    <a:r>
                      <a:rPr lang="en-US" dirty="0" smtClean="0">
                        <a:solidFill>
                          <a:schemeClr val="tx1"/>
                        </a:solidFill>
                      </a:rPr>
                      <a:t>(18%)</a:t>
                    </a:r>
                    <a:endParaRPr lang="en-US" dirty="0">
                      <a:solidFill>
                        <a:schemeClr val="tx1"/>
                      </a:solidFill>
                    </a:endParaRPr>
                  </a:p>
                </c:rich>
              </c:tx>
              <c:showVal val="1"/>
            </c:dLbl>
            <c:dLbl>
              <c:idx val="3"/>
              <c:tx>
                <c:rich>
                  <a:bodyPr/>
                  <a:lstStyle/>
                  <a:p>
                    <a:r>
                      <a:rPr lang="en-US" sz="1400" b="1" dirty="0" smtClean="0">
                        <a:latin typeface="Times New Roman" pitchFamily="18" charset="0"/>
                        <a:cs typeface="Times New Roman" pitchFamily="18" charset="0"/>
                      </a:rPr>
                      <a:t>3</a:t>
                    </a:r>
                    <a:r>
                      <a:rPr lang="en-US" dirty="0" smtClean="0"/>
                      <a:t>675                                          (11%)</a:t>
                    </a:r>
                    <a:endParaRPr lang="en-US" dirty="0"/>
                  </a:p>
                </c:rich>
              </c:tx>
              <c:showVal val="1"/>
            </c:dLbl>
            <c:dLbl>
              <c:idx val="4"/>
              <c:tx>
                <c:rich>
                  <a:bodyPr/>
                  <a:lstStyle/>
                  <a:p>
                    <a:r>
                      <a:rPr lang="en-US" sz="1400" b="1" dirty="0" smtClean="0">
                        <a:latin typeface="Times New Roman" pitchFamily="18" charset="0"/>
                        <a:cs typeface="Times New Roman" pitchFamily="18" charset="0"/>
                      </a:rPr>
                      <a:t>3</a:t>
                    </a:r>
                    <a:r>
                      <a:rPr lang="en-US" dirty="0" smtClean="0"/>
                      <a:t>106                                       (</a:t>
                    </a:r>
                    <a:r>
                      <a:rPr lang="en-US" dirty="0"/>
                      <a:t>1</a:t>
                    </a:r>
                    <a:r>
                      <a:rPr lang="en-US" dirty="0" smtClean="0"/>
                      <a:t>8</a:t>
                    </a:r>
                    <a:r>
                      <a:rPr lang="en-US" dirty="0"/>
                      <a:t>%)</a:t>
                    </a:r>
                  </a:p>
                </c:rich>
              </c:tx>
              <c:showVal val="1"/>
            </c:dLbl>
            <c:dLbl>
              <c:idx val="5"/>
              <c:tx>
                <c:rich>
                  <a:bodyPr/>
                  <a:lstStyle/>
                  <a:p>
                    <a:r>
                      <a:rPr lang="en-US" sz="1400" b="1" dirty="0" smtClean="0">
                        <a:latin typeface="Times New Roman" pitchFamily="18" charset="0"/>
                        <a:cs typeface="Times New Roman" pitchFamily="18" charset="0"/>
                      </a:rPr>
                      <a:t>2</a:t>
                    </a:r>
                    <a:r>
                      <a:rPr lang="en-US" dirty="0" smtClean="0"/>
                      <a:t>641                                       (</a:t>
                    </a:r>
                    <a:r>
                      <a:rPr lang="en-US" dirty="0"/>
                      <a:t>11%)</a:t>
                    </a:r>
                  </a:p>
                </c:rich>
              </c:tx>
              <c:showVal val="1"/>
            </c:dLbl>
            <c:dLbl>
              <c:idx val="6"/>
              <c:tx>
                <c:rich>
                  <a:bodyPr/>
                  <a:lstStyle/>
                  <a:p>
                    <a:r>
                      <a:rPr lang="en-US" sz="1400" b="1" dirty="0" smtClean="0">
                        <a:latin typeface="Times New Roman" pitchFamily="18" charset="0"/>
                        <a:cs typeface="Times New Roman" pitchFamily="18" charset="0"/>
                      </a:rPr>
                      <a:t>1</a:t>
                    </a:r>
                    <a:r>
                      <a:rPr lang="en-US" dirty="0" smtClean="0"/>
                      <a:t>929                                        (</a:t>
                    </a:r>
                    <a:r>
                      <a:rPr lang="en-US" dirty="0"/>
                      <a:t>31%)</a:t>
                    </a:r>
                  </a:p>
                </c:rich>
              </c:tx>
              <c:showVal val="1"/>
            </c:dLbl>
            <c:dLbl>
              <c:idx val="7"/>
              <c:tx>
                <c:rich>
                  <a:bodyPr/>
                  <a:lstStyle/>
                  <a:p>
                    <a:r>
                      <a:rPr lang="en-US" sz="1400" b="1" dirty="0" smtClean="0">
                        <a:latin typeface="Times New Roman" pitchFamily="18" charset="0"/>
                        <a:cs typeface="Times New Roman" pitchFamily="18" charset="0"/>
                      </a:rPr>
                      <a:t>1</a:t>
                    </a:r>
                    <a:r>
                      <a:rPr lang="en-US" dirty="0" smtClean="0"/>
                      <a:t>726                                            (23%)</a:t>
                    </a:r>
                    <a:endParaRPr lang="en-US" dirty="0"/>
                  </a:p>
                </c:rich>
              </c:tx>
              <c:showVal val="1"/>
            </c:dLbl>
            <c:dLbl>
              <c:idx val="8"/>
              <c:tx>
                <c:rich>
                  <a:bodyPr/>
                  <a:lstStyle/>
                  <a:p>
                    <a:r>
                      <a:rPr lang="en-US" sz="1400" b="1" dirty="0" smtClean="0">
                        <a:latin typeface="Times New Roman" pitchFamily="18" charset="0"/>
                        <a:cs typeface="Times New Roman" pitchFamily="18" charset="0"/>
                      </a:rPr>
                      <a:t>1</a:t>
                    </a:r>
                    <a:r>
                      <a:rPr lang="en-US" dirty="0" smtClean="0"/>
                      <a:t>355                                         (27%)</a:t>
                    </a:r>
                    <a:endParaRPr lang="en-US" dirty="0"/>
                  </a:p>
                </c:rich>
              </c:tx>
              <c:showVal val="1"/>
            </c:dLbl>
            <c:dLbl>
              <c:idx val="9"/>
              <c:tx>
                <c:rich>
                  <a:bodyPr/>
                  <a:lstStyle/>
                  <a:p>
                    <a:r>
                      <a:rPr lang="en-US" sz="1400" b="1" dirty="0" smtClean="0">
                        <a:latin typeface="Times New Roman" pitchFamily="18" charset="0"/>
                        <a:cs typeface="Times New Roman" pitchFamily="18" charset="0"/>
                      </a:rPr>
                      <a:t>1</a:t>
                    </a:r>
                    <a:r>
                      <a:rPr lang="en-US" dirty="0" smtClean="0"/>
                      <a:t>102                                       (51%)</a:t>
                    </a:r>
                    <a:endParaRPr lang="en-US" dirty="0"/>
                  </a:p>
                </c:rich>
              </c:tx>
              <c:showVal val="1"/>
            </c:dLbl>
            <c:dLbl>
              <c:idx val="10"/>
              <c:tx>
                <c:rich>
                  <a:bodyPr/>
                  <a:lstStyle/>
                  <a:p>
                    <a:r>
                      <a:rPr lang="en-US" sz="1400" dirty="0" smtClean="0"/>
                      <a:t>1</a:t>
                    </a:r>
                    <a:r>
                      <a:rPr lang="en-US" dirty="0" smtClean="0"/>
                      <a:t>023                                        (26%)                          </a:t>
                    </a:r>
                    <a:endParaRPr lang="en-US" dirty="0"/>
                  </a:p>
                </c:rich>
              </c:tx>
              <c:showVal val="1"/>
            </c:dLbl>
            <c:dLbl>
              <c:idx val="11"/>
              <c:layout>
                <c:manualLayout>
                  <c:x val="0"/>
                  <c:y val="6.4935064935065121E-3"/>
                </c:manualLayout>
              </c:layout>
              <c:tx>
                <c:rich>
                  <a:bodyPr/>
                  <a:lstStyle/>
                  <a:p>
                    <a:r>
                      <a:rPr lang="en-US" sz="1400" b="1" dirty="0" smtClean="0">
                        <a:latin typeface="Times New Roman" pitchFamily="18" charset="0"/>
                        <a:cs typeface="Times New Roman" pitchFamily="18" charset="0"/>
                      </a:rPr>
                      <a:t>9</a:t>
                    </a:r>
                    <a:r>
                      <a:rPr lang="en-US" dirty="0" smtClean="0"/>
                      <a:t>58                                          </a:t>
                    </a:r>
                    <a:r>
                      <a:rPr lang="en-US" dirty="0" smtClean="0">
                        <a:solidFill>
                          <a:srgbClr val="FF0000"/>
                        </a:solidFill>
                      </a:rPr>
                      <a:t>(-36%)</a:t>
                    </a:r>
                    <a:endParaRPr lang="en-US" dirty="0">
                      <a:solidFill>
                        <a:srgbClr val="FF0000"/>
                      </a:solidFill>
                    </a:endParaRPr>
                  </a:p>
                </c:rich>
              </c:tx>
              <c:showVal val="1"/>
            </c:dLbl>
            <c:dLbl>
              <c:idx val="12"/>
              <c:tx>
                <c:rich>
                  <a:bodyPr/>
                  <a:lstStyle/>
                  <a:p>
                    <a:r>
                      <a:rPr lang="en-US" sz="1400" b="1" dirty="0" smtClean="0">
                        <a:latin typeface="Times New Roman" pitchFamily="18" charset="0"/>
                        <a:cs typeface="Times New Roman" pitchFamily="18" charset="0"/>
                      </a:rPr>
                      <a:t>7</a:t>
                    </a:r>
                    <a:r>
                      <a:rPr lang="en-US" dirty="0" smtClean="0"/>
                      <a:t>64                                         (</a:t>
                    </a:r>
                    <a:r>
                      <a:rPr lang="en-US" dirty="0"/>
                      <a:t>21%)</a:t>
                    </a:r>
                  </a:p>
                </c:rich>
              </c:tx>
              <c:showVal val="1"/>
            </c:dLbl>
            <c:dLbl>
              <c:idx val="13"/>
              <c:tx>
                <c:rich>
                  <a:bodyPr/>
                  <a:lstStyle/>
                  <a:p>
                    <a:r>
                      <a:rPr lang="en-US" sz="1400" b="1" dirty="0" smtClean="0">
                        <a:latin typeface="Times New Roman" pitchFamily="18" charset="0"/>
                        <a:cs typeface="Times New Roman" pitchFamily="18" charset="0"/>
                      </a:rPr>
                      <a:t>7</a:t>
                    </a:r>
                    <a:r>
                      <a:rPr lang="en-US" dirty="0" smtClean="0"/>
                      <a:t>62                                        </a:t>
                    </a:r>
                    <a:r>
                      <a:rPr lang="en-US" dirty="0" smtClean="0">
                        <a:solidFill>
                          <a:schemeClr val="tx1"/>
                        </a:solidFill>
                      </a:rPr>
                      <a:t>(15%)</a:t>
                    </a:r>
                    <a:endParaRPr lang="en-US" dirty="0">
                      <a:solidFill>
                        <a:schemeClr val="tx1"/>
                      </a:solidFill>
                    </a:endParaRPr>
                  </a:p>
                </c:rich>
              </c:tx>
              <c:showVal val="1"/>
            </c:dLbl>
            <c:dLbl>
              <c:idx val="14"/>
              <c:tx>
                <c:rich>
                  <a:bodyPr/>
                  <a:lstStyle/>
                  <a:p>
                    <a:r>
                      <a:rPr lang="en-US" sz="1400" b="1" dirty="0" smtClean="0">
                        <a:latin typeface="Times New Roman" pitchFamily="18" charset="0"/>
                        <a:cs typeface="Times New Roman" pitchFamily="18" charset="0"/>
                      </a:rPr>
                      <a:t>7</a:t>
                    </a:r>
                    <a:r>
                      <a:rPr lang="en-US" dirty="0" smtClean="0"/>
                      <a:t>49                                         (</a:t>
                    </a:r>
                    <a:r>
                      <a:rPr lang="en-US" dirty="0"/>
                      <a:t>28%)</a:t>
                    </a:r>
                  </a:p>
                </c:rich>
              </c:tx>
              <c:showVal val="1"/>
            </c:dLbl>
            <c:dLbl>
              <c:idx val="15"/>
              <c:tx>
                <c:rich>
                  <a:bodyPr/>
                  <a:lstStyle/>
                  <a:p>
                    <a:r>
                      <a:rPr lang="en-US" sz="1400" b="1" dirty="0" smtClean="0">
                        <a:latin typeface="Times New Roman" pitchFamily="18" charset="0"/>
                        <a:cs typeface="Times New Roman" pitchFamily="18" charset="0"/>
                      </a:rPr>
                      <a:t>7</a:t>
                    </a:r>
                    <a:r>
                      <a:rPr lang="en-US" dirty="0" smtClean="0"/>
                      <a:t>22                                           (</a:t>
                    </a:r>
                    <a:r>
                      <a:rPr lang="en-US" dirty="0"/>
                      <a:t>1%)</a:t>
                    </a:r>
                  </a:p>
                </c:rich>
              </c:tx>
              <c:showVal val="1"/>
            </c:dLbl>
            <c:txPr>
              <a:bodyPr/>
              <a:lstStyle/>
              <a:p>
                <a:pPr>
                  <a:defRPr lang="sq-AL" sz="1400" b="1">
                    <a:latin typeface="Times New Roman" pitchFamily="18" charset="0"/>
                    <a:cs typeface="Times New Roman" pitchFamily="18" charset="0"/>
                  </a:defRPr>
                </a:pPr>
                <a:endParaRPr lang="en-US"/>
              </a:p>
            </c:txPr>
            <c:showVal val="1"/>
          </c:dLbls>
          <c:cat>
            <c:strRef>
              <c:f>Laboratoriumi!$AE$9:$AE$24</c:f>
              <c:strCache>
                <c:ptCount val="16"/>
                <c:pt idx="0">
                  <c:v>QKMF</c:v>
                </c:pt>
                <c:pt idx="1">
                  <c:v>QMF-5</c:v>
                </c:pt>
                <c:pt idx="2">
                  <c:v>QMF-6</c:v>
                </c:pt>
                <c:pt idx="3">
                  <c:v>QMF-1</c:v>
                </c:pt>
                <c:pt idx="4">
                  <c:v>QMF-3</c:v>
                </c:pt>
                <c:pt idx="5">
                  <c:v>QMF-4</c:v>
                </c:pt>
                <c:pt idx="6">
                  <c:v>QMF-2</c:v>
                </c:pt>
                <c:pt idx="7">
                  <c:v>QMF- Hajvali</c:v>
                </c:pt>
                <c:pt idx="8">
                  <c:v>QMF-Besi</c:v>
                </c:pt>
                <c:pt idx="9">
                  <c:v>QMF -Mati 1</c:v>
                </c:pt>
                <c:pt idx="10">
                  <c:v>QMF-7</c:v>
                </c:pt>
                <c:pt idx="11">
                  <c:v>DAT</c:v>
                </c:pt>
                <c:pt idx="12">
                  <c:v>QMF8</c:v>
                </c:pt>
                <c:pt idx="13">
                  <c:v>QMF- Mat</c:v>
                </c:pt>
                <c:pt idx="14">
                  <c:v>QMG</c:v>
                </c:pt>
                <c:pt idx="15">
                  <c:v>QMF9</c:v>
                </c:pt>
              </c:strCache>
            </c:strRef>
          </c:cat>
          <c:val>
            <c:numRef>
              <c:f>Laboratoriumi!$AF$9:$AF$24</c:f>
              <c:numCache>
                <c:formatCode>0</c:formatCode>
                <c:ptCount val="16"/>
                <c:pt idx="0">
                  <c:v>10921</c:v>
                </c:pt>
                <c:pt idx="1">
                  <c:v>7415</c:v>
                </c:pt>
                <c:pt idx="2">
                  <c:v>3831</c:v>
                </c:pt>
                <c:pt idx="3">
                  <c:v>3675</c:v>
                </c:pt>
                <c:pt idx="4">
                  <c:v>3106</c:v>
                </c:pt>
                <c:pt idx="5">
                  <c:v>2641</c:v>
                </c:pt>
                <c:pt idx="6">
                  <c:v>1929</c:v>
                </c:pt>
                <c:pt idx="7">
                  <c:v>1726</c:v>
                </c:pt>
                <c:pt idx="8">
                  <c:v>1355</c:v>
                </c:pt>
                <c:pt idx="9">
                  <c:v>1102</c:v>
                </c:pt>
                <c:pt idx="10">
                  <c:v>1023</c:v>
                </c:pt>
                <c:pt idx="11">
                  <c:v>958</c:v>
                </c:pt>
                <c:pt idx="12">
                  <c:v>764</c:v>
                </c:pt>
                <c:pt idx="13">
                  <c:v>762</c:v>
                </c:pt>
                <c:pt idx="14">
                  <c:v>749</c:v>
                </c:pt>
                <c:pt idx="15">
                  <c:v>722</c:v>
                </c:pt>
              </c:numCache>
            </c:numRef>
          </c:val>
        </c:ser>
        <c:dLbls>
          <c:showVal val="1"/>
        </c:dLbls>
        <c:shape val="cylinder"/>
        <c:axId val="63064704"/>
        <c:axId val="63070592"/>
        <c:axId val="0"/>
      </c:bar3DChart>
      <c:catAx>
        <c:axId val="63064704"/>
        <c:scaling>
          <c:orientation val="minMax"/>
        </c:scaling>
        <c:axPos val="b"/>
        <c:majorTickMark val="none"/>
        <c:tickLblPos val="nextTo"/>
        <c:txPr>
          <a:bodyPr/>
          <a:lstStyle/>
          <a:p>
            <a:pPr>
              <a:defRPr lang="sq-AL" sz="14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63070592"/>
        <c:crosses val="autoZero"/>
        <c:auto val="1"/>
        <c:lblAlgn val="ctr"/>
        <c:lblOffset val="100"/>
      </c:catAx>
      <c:valAx>
        <c:axId val="63070592"/>
        <c:scaling>
          <c:orientation val="minMax"/>
        </c:scaling>
        <c:delete val="1"/>
        <c:axPos val="l"/>
        <c:numFmt formatCode="0" sourceLinked="1"/>
        <c:tickLblPos val="none"/>
        <c:crossAx val="63064704"/>
        <c:crosses val="autoZero"/>
        <c:crossBetween val="between"/>
      </c:valAx>
    </c:plotArea>
    <c:plotVisOnly val="1"/>
  </c:chart>
  <c:externalData r:id="rId1"/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plotArea>
      <c:layout/>
      <c:barChart>
        <c:barDir val="bar"/>
        <c:grouping val="clustered"/>
        <c:ser>
          <c:idx val="0"/>
          <c:order val="0"/>
          <c:spPr>
            <a:gradFill rotWithShape="1">
              <a:gsLst>
                <a:gs pos="0">
                  <a:schemeClr val="accent5">
                    <a:shade val="51000"/>
                    <a:satMod val="130000"/>
                  </a:schemeClr>
                </a:gs>
                <a:gs pos="80000">
                  <a:schemeClr val="accent5">
                    <a:shade val="93000"/>
                    <a:satMod val="130000"/>
                  </a:schemeClr>
                </a:gs>
                <a:gs pos="100000">
                  <a:schemeClr val="accent5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dLbls>
            <c:txPr>
              <a:bodyPr/>
              <a:lstStyle/>
              <a:p>
                <a:pPr>
                  <a:defRPr lang="sq-AL" sz="2000" b="1">
                    <a:latin typeface="Times New Roman" pitchFamily="18" charset="0"/>
                    <a:cs typeface="Times New Roman" pitchFamily="18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Sheet1!$B$17:$B$32</c:f>
              <c:strCache>
                <c:ptCount val="16"/>
                <c:pt idx="0">
                  <c:v>QKMF</c:v>
                </c:pt>
                <c:pt idx="1">
                  <c:v>QMF 5</c:v>
                </c:pt>
                <c:pt idx="2">
                  <c:v>QMF 1</c:v>
                </c:pt>
                <c:pt idx="3">
                  <c:v>QMF 6</c:v>
                </c:pt>
                <c:pt idx="4">
                  <c:v>QMF 3</c:v>
                </c:pt>
                <c:pt idx="5">
                  <c:v>QMF 4</c:v>
                </c:pt>
                <c:pt idx="6">
                  <c:v>QMF 2</c:v>
                </c:pt>
                <c:pt idx="7">
                  <c:v>QMF Hajvali</c:v>
                </c:pt>
                <c:pt idx="8">
                  <c:v>QMF Besi</c:v>
                </c:pt>
                <c:pt idx="9">
                  <c:v>QMF Mat 1</c:v>
                </c:pt>
                <c:pt idx="10">
                  <c:v>QMF 8</c:v>
                </c:pt>
                <c:pt idx="11">
                  <c:v>QMF Mat</c:v>
                </c:pt>
                <c:pt idx="12">
                  <c:v>QMG</c:v>
                </c:pt>
                <c:pt idx="13">
                  <c:v>QMF 7</c:v>
                </c:pt>
                <c:pt idx="14">
                  <c:v>QMF 9</c:v>
                </c:pt>
                <c:pt idx="15">
                  <c:v>DSM</c:v>
                </c:pt>
              </c:strCache>
            </c:strRef>
          </c:cat>
          <c:val>
            <c:numRef>
              <c:f>Sheet1!$C$17:$C$32</c:f>
              <c:numCache>
                <c:formatCode>General</c:formatCode>
                <c:ptCount val="16"/>
                <c:pt idx="0">
                  <c:v>88</c:v>
                </c:pt>
                <c:pt idx="1">
                  <c:v>47</c:v>
                </c:pt>
                <c:pt idx="2">
                  <c:v>29</c:v>
                </c:pt>
                <c:pt idx="3">
                  <c:v>26</c:v>
                </c:pt>
                <c:pt idx="4">
                  <c:v>24</c:v>
                </c:pt>
                <c:pt idx="5">
                  <c:v>21</c:v>
                </c:pt>
                <c:pt idx="6">
                  <c:v>13</c:v>
                </c:pt>
                <c:pt idx="7">
                  <c:v>12</c:v>
                </c:pt>
                <c:pt idx="8">
                  <c:v>12</c:v>
                </c:pt>
                <c:pt idx="9">
                  <c:v>9</c:v>
                </c:pt>
                <c:pt idx="10">
                  <c:v>8</c:v>
                </c:pt>
                <c:pt idx="11">
                  <c:v>7</c:v>
                </c:pt>
                <c:pt idx="12">
                  <c:v>7</c:v>
                </c:pt>
                <c:pt idx="13">
                  <c:v>6</c:v>
                </c:pt>
                <c:pt idx="14">
                  <c:v>6</c:v>
                </c:pt>
                <c:pt idx="15">
                  <c:v>6</c:v>
                </c:pt>
              </c:numCache>
            </c:numRef>
          </c:val>
        </c:ser>
        <c:dLbls>
          <c:showVal val="1"/>
        </c:dLbls>
        <c:overlap val="-25"/>
        <c:axId val="62999936"/>
        <c:axId val="63001728"/>
      </c:barChart>
      <c:catAx>
        <c:axId val="62999936"/>
        <c:scaling>
          <c:orientation val="minMax"/>
        </c:scaling>
        <c:axPos val="l"/>
        <c:majorTickMark val="none"/>
        <c:tickLblPos val="nextTo"/>
        <c:txPr>
          <a:bodyPr/>
          <a:lstStyle/>
          <a:p>
            <a:pPr>
              <a:defRPr lang="sq-AL" sz="1800" b="1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63001728"/>
        <c:crosses val="autoZero"/>
        <c:auto val="1"/>
        <c:lblAlgn val="l"/>
        <c:lblOffset val="100"/>
      </c:catAx>
      <c:valAx>
        <c:axId val="63001728"/>
        <c:scaling>
          <c:orientation val="minMax"/>
        </c:scaling>
        <c:delete val="1"/>
        <c:axPos val="b"/>
        <c:numFmt formatCode="General" sourceLinked="1"/>
        <c:tickLblPos val="none"/>
        <c:crossAx val="62999936"/>
        <c:crosses val="autoZero"/>
        <c:crossBetween val="between"/>
      </c:valAx>
    </c:plotArea>
    <c:plotVisOnly val="1"/>
  </c:chart>
  <c:externalData r:id="rId1"/>
</c:chartSpace>
</file>

<file path=ppt/charts/chart2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view3D>
      <c:rAngAx val="1"/>
    </c:view3D>
    <c:plotArea>
      <c:layout/>
      <c:bar3DChart>
        <c:barDir val="col"/>
        <c:grouping val="clustered"/>
        <c:ser>
          <c:idx val="0"/>
          <c:order val="0"/>
          <c:spPr>
            <a:gradFill rotWithShape="1">
              <a:gsLst>
                <a:gs pos="0">
                  <a:schemeClr val="accent5">
                    <a:shade val="51000"/>
                    <a:satMod val="130000"/>
                  </a:schemeClr>
                </a:gs>
                <a:gs pos="80000">
                  <a:schemeClr val="accent5">
                    <a:shade val="93000"/>
                    <a:satMod val="130000"/>
                  </a:schemeClr>
                </a:gs>
                <a:gs pos="100000">
                  <a:schemeClr val="accent5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dPt>
            <c:idx val="1"/>
            <c:spPr>
              <a:gradFill rotWithShape="1">
                <a:gsLst>
                  <a:gs pos="0">
                    <a:schemeClr val="accent2">
                      <a:shade val="51000"/>
                      <a:satMod val="130000"/>
                    </a:schemeClr>
                  </a:gs>
                  <a:gs pos="80000">
                    <a:schemeClr val="accent2">
                      <a:shade val="93000"/>
                      <a:satMod val="130000"/>
                    </a:schemeClr>
                  </a:gs>
                  <a:gs pos="100000">
                    <a:schemeClr val="accent2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Lbls>
            <c:dLbl>
              <c:idx val="0"/>
              <c:layout>
                <c:manualLayout>
                  <c:x val="3.333333333333334E-2"/>
                  <c:y val="-6.9444444444444434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>
                        <a:solidFill>
                          <a:srgbClr val="007CA8"/>
                        </a:solidFill>
                      </a:rPr>
                      <a:t>399094</a:t>
                    </a:r>
                    <a:endParaRPr lang="en-US" dirty="0">
                      <a:solidFill>
                        <a:srgbClr val="007CA8"/>
                      </a:solidFill>
                    </a:endParaRPr>
                  </a:p>
                </c:rich>
              </c:tx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5.4166666666666904E-2"/>
                  <c:y val="-6.0185185185185147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>
                        <a:solidFill>
                          <a:srgbClr val="FF0000"/>
                        </a:solidFill>
                      </a:rPr>
                      <a:t>58434</a:t>
                    </a:r>
                    <a:r>
                      <a:rPr lang="en-US" dirty="0" smtClean="0"/>
                      <a:t>    15.5%</a:t>
                    </a:r>
                    <a:endParaRPr lang="en-US" dirty="0"/>
                  </a:p>
                </c:rich>
              </c:tx>
              <c:showVal val="1"/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lang="sq-AL" sz="3200" b="1" i="1">
                    <a:solidFill>
                      <a:srgbClr val="FF0000"/>
                    </a:solidFill>
                  </a:defRPr>
                </a:pPr>
                <a:endParaRPr lang="en-US"/>
              </a:p>
            </c:txPr>
            <c:showVal val="1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'Lab. Ptologjik'!$M$539:$M$540</c:f>
              <c:strCache>
                <c:ptCount val="2"/>
                <c:pt idx="0">
                  <c:v>Analiz laboratorike</c:v>
                </c:pt>
                <c:pt idx="1">
                  <c:v>vlerat patologjike</c:v>
                </c:pt>
              </c:strCache>
            </c:strRef>
          </c:cat>
          <c:val>
            <c:numRef>
              <c:f>'Lab. Ptologjik'!$N$539:$N$540</c:f>
              <c:numCache>
                <c:formatCode>General</c:formatCode>
                <c:ptCount val="2"/>
                <c:pt idx="0">
                  <c:v>343598</c:v>
                </c:pt>
                <c:pt idx="1">
                  <c:v>74364</c:v>
                </c:pt>
              </c:numCache>
            </c:numRef>
          </c:val>
        </c:ser>
        <c:dLbls>
          <c:showVal val="1"/>
        </c:dLbls>
        <c:shape val="cylinder"/>
        <c:axId val="63025152"/>
        <c:axId val="63026688"/>
        <c:axId val="0"/>
      </c:bar3DChart>
      <c:catAx>
        <c:axId val="63025152"/>
        <c:scaling>
          <c:orientation val="minMax"/>
        </c:scaling>
        <c:axPos val="b"/>
        <c:numFmt formatCode="General" sourceLinked="0"/>
        <c:majorTickMark val="none"/>
        <c:tickLblPos val="nextTo"/>
        <c:txPr>
          <a:bodyPr/>
          <a:lstStyle/>
          <a:p>
            <a:pPr>
              <a:defRPr lang="sq-AL" sz="2800" b="1" i="1"/>
            </a:pPr>
            <a:endParaRPr lang="en-US"/>
          </a:p>
        </c:txPr>
        <c:crossAx val="63026688"/>
        <c:crosses val="autoZero"/>
        <c:auto val="1"/>
        <c:lblAlgn val="ctr"/>
        <c:lblOffset val="100"/>
      </c:catAx>
      <c:valAx>
        <c:axId val="63026688"/>
        <c:scaling>
          <c:orientation val="minMax"/>
        </c:scaling>
        <c:delete val="1"/>
        <c:axPos val="l"/>
        <c:numFmt formatCode="General" sourceLinked="1"/>
        <c:tickLblPos val="none"/>
        <c:crossAx val="63025152"/>
        <c:crosses val="autoZero"/>
        <c:crossBetween val="between"/>
      </c:valAx>
    </c:plotArea>
    <c:plotVisOnly val="1"/>
    <c:dispBlanksAs val="gap"/>
  </c:chart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view3D>
      <c:rAngAx val="1"/>
    </c:view3D>
    <c:plotArea>
      <c:layout>
        <c:manualLayout>
          <c:layoutTarget val="inner"/>
          <c:xMode val="edge"/>
          <c:yMode val="edge"/>
          <c:x val="6.2392713731296741E-2"/>
          <c:y val="2.6190476190476188E-2"/>
          <c:w val="0.9322150436323664"/>
          <c:h val="0.75587945256843447"/>
        </c:manualLayout>
      </c:layout>
      <c:bar3DChart>
        <c:barDir val="col"/>
        <c:grouping val="clustered"/>
        <c:ser>
          <c:idx val="0"/>
          <c:order val="0"/>
          <c:spPr>
            <a:gradFill rotWithShape="1">
              <a:gsLst>
                <a:gs pos="0">
                  <a:schemeClr val="accent5">
                    <a:shade val="51000"/>
                    <a:satMod val="130000"/>
                  </a:schemeClr>
                </a:gs>
                <a:gs pos="80000">
                  <a:schemeClr val="accent5">
                    <a:shade val="93000"/>
                    <a:satMod val="130000"/>
                  </a:schemeClr>
                </a:gs>
                <a:gs pos="100000">
                  <a:schemeClr val="accent5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sz="1600" b="1"/>
                      <a:t>3</a:t>
                    </a:r>
                    <a:r>
                      <a:rPr lang="en-US"/>
                      <a:t>8%</a:t>
                    </a:r>
                  </a:p>
                </c:rich>
              </c:tx>
              <c:showVal val="1"/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sz="1600" b="1"/>
                      <a:t>2</a:t>
                    </a:r>
                    <a:r>
                      <a:rPr lang="en-US"/>
                      <a:t>2%</a:t>
                    </a:r>
                  </a:p>
                </c:rich>
              </c:tx>
              <c:showVal val="1"/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 sz="1600" b="1"/>
                      <a:t>2</a:t>
                    </a:r>
                    <a:r>
                      <a:rPr lang="en-US"/>
                      <a:t>0%</a:t>
                    </a:r>
                  </a:p>
                </c:rich>
              </c:tx>
              <c:showVal val="1"/>
            </c:dLbl>
            <c:dLbl>
              <c:idx val="3"/>
              <c:layout/>
              <c:tx>
                <c:rich>
                  <a:bodyPr/>
                  <a:lstStyle/>
                  <a:p>
                    <a:r>
                      <a:rPr lang="en-US" sz="1600" b="1"/>
                      <a:t>2</a:t>
                    </a:r>
                    <a:r>
                      <a:rPr lang="en-US"/>
                      <a:t>0%</a:t>
                    </a:r>
                  </a:p>
                </c:rich>
              </c:tx>
              <c:showVal val="1"/>
            </c:dLbl>
            <c:dLbl>
              <c:idx val="4"/>
              <c:layout/>
              <c:tx>
                <c:rich>
                  <a:bodyPr/>
                  <a:lstStyle/>
                  <a:p>
                    <a:r>
                      <a:rPr lang="en-US" sz="1600" b="1"/>
                      <a:t>1</a:t>
                    </a:r>
                    <a:r>
                      <a:rPr lang="en-US"/>
                      <a:t>7%</a:t>
                    </a:r>
                  </a:p>
                </c:rich>
              </c:tx>
              <c:showVal val="1"/>
            </c:dLbl>
            <c:dLbl>
              <c:idx val="5"/>
              <c:layout/>
              <c:tx>
                <c:rich>
                  <a:bodyPr/>
                  <a:lstStyle/>
                  <a:p>
                    <a:r>
                      <a:rPr lang="en-US" sz="1600" b="1"/>
                      <a:t>1</a:t>
                    </a:r>
                    <a:r>
                      <a:rPr lang="en-US"/>
                      <a:t>6%</a:t>
                    </a:r>
                  </a:p>
                </c:rich>
              </c:tx>
              <c:showVal val="1"/>
            </c:dLbl>
            <c:dLbl>
              <c:idx val="6"/>
              <c:layout/>
              <c:tx>
                <c:rich>
                  <a:bodyPr/>
                  <a:lstStyle/>
                  <a:p>
                    <a:r>
                      <a:rPr lang="en-US" sz="1600" b="1"/>
                      <a:t>1</a:t>
                    </a:r>
                    <a:r>
                      <a:rPr lang="en-US"/>
                      <a:t>6%</a:t>
                    </a:r>
                  </a:p>
                </c:rich>
              </c:tx>
              <c:showVal val="1"/>
            </c:dLbl>
            <c:dLbl>
              <c:idx val="7"/>
              <c:layout/>
              <c:tx>
                <c:rich>
                  <a:bodyPr/>
                  <a:lstStyle/>
                  <a:p>
                    <a:r>
                      <a:rPr lang="en-US" sz="1600" b="1"/>
                      <a:t>1</a:t>
                    </a:r>
                    <a:r>
                      <a:rPr lang="en-US"/>
                      <a:t>4%</a:t>
                    </a:r>
                  </a:p>
                </c:rich>
              </c:tx>
              <c:showVal val="1"/>
            </c:dLbl>
            <c:dLbl>
              <c:idx val="8"/>
              <c:layout/>
              <c:tx>
                <c:rich>
                  <a:bodyPr/>
                  <a:lstStyle/>
                  <a:p>
                    <a:r>
                      <a:rPr lang="en-US" sz="1600" b="1"/>
                      <a:t>1</a:t>
                    </a:r>
                    <a:r>
                      <a:rPr lang="en-US"/>
                      <a:t>2%</a:t>
                    </a:r>
                  </a:p>
                </c:rich>
              </c:tx>
              <c:showVal val="1"/>
            </c:dLbl>
            <c:dLbl>
              <c:idx val="9"/>
              <c:layout/>
              <c:tx>
                <c:rich>
                  <a:bodyPr/>
                  <a:lstStyle/>
                  <a:p>
                    <a:r>
                      <a:rPr lang="en-US" sz="1600" b="1"/>
                      <a:t>1</a:t>
                    </a:r>
                    <a:r>
                      <a:rPr lang="en-US"/>
                      <a:t>2%</a:t>
                    </a:r>
                  </a:p>
                </c:rich>
              </c:tx>
              <c:showVal val="1"/>
            </c:dLbl>
            <c:dLbl>
              <c:idx val="10"/>
              <c:layout/>
              <c:tx>
                <c:rich>
                  <a:bodyPr/>
                  <a:lstStyle/>
                  <a:p>
                    <a:r>
                      <a:rPr lang="en-US" sz="1600" b="1"/>
                      <a:t>1</a:t>
                    </a:r>
                    <a:r>
                      <a:rPr lang="en-US"/>
                      <a:t>1%</a:t>
                    </a:r>
                  </a:p>
                </c:rich>
              </c:tx>
              <c:showVal val="1"/>
            </c:dLbl>
            <c:dLbl>
              <c:idx val="11"/>
              <c:layout/>
              <c:tx>
                <c:rich>
                  <a:bodyPr/>
                  <a:lstStyle/>
                  <a:p>
                    <a:r>
                      <a:rPr lang="en-US" sz="1600" b="1"/>
                      <a:t>1</a:t>
                    </a:r>
                    <a:r>
                      <a:rPr lang="en-US"/>
                      <a:t>1%</a:t>
                    </a:r>
                  </a:p>
                </c:rich>
              </c:tx>
              <c:showVal val="1"/>
            </c:dLbl>
            <c:dLbl>
              <c:idx val="12"/>
              <c:layout/>
              <c:tx>
                <c:rich>
                  <a:bodyPr/>
                  <a:lstStyle/>
                  <a:p>
                    <a:r>
                      <a:rPr lang="en-US" sz="1600" b="1"/>
                      <a:t>8</a:t>
                    </a:r>
                    <a:r>
                      <a:rPr lang="en-US"/>
                      <a:t>%</a:t>
                    </a:r>
                  </a:p>
                </c:rich>
              </c:tx>
              <c:showVal val="1"/>
            </c:dLbl>
            <c:dLbl>
              <c:idx val="13"/>
              <c:layout/>
              <c:tx>
                <c:rich>
                  <a:bodyPr/>
                  <a:lstStyle/>
                  <a:p>
                    <a:r>
                      <a:rPr lang="en-US" sz="1600" b="1"/>
                      <a:t>8</a:t>
                    </a:r>
                    <a:r>
                      <a:rPr lang="en-US"/>
                      <a:t>%</a:t>
                    </a:r>
                  </a:p>
                </c:rich>
              </c:tx>
              <c:showVal val="1"/>
            </c:dLbl>
            <c:dLbl>
              <c:idx val="14"/>
              <c:layout/>
              <c:tx>
                <c:rich>
                  <a:bodyPr/>
                  <a:lstStyle/>
                  <a:p>
                    <a:r>
                      <a:rPr lang="en-US" sz="1600" b="1"/>
                      <a:t>7</a:t>
                    </a:r>
                    <a:r>
                      <a:rPr lang="en-US"/>
                      <a:t>%</a:t>
                    </a:r>
                  </a:p>
                </c:rich>
              </c:tx>
              <c:showVal val="1"/>
            </c:dLbl>
            <c:dLbl>
              <c:idx val="15"/>
              <c:layout/>
              <c:tx>
                <c:rich>
                  <a:bodyPr/>
                  <a:lstStyle/>
                  <a:p>
                    <a:r>
                      <a:rPr lang="en-US" sz="1600" b="1"/>
                      <a:t>7</a:t>
                    </a:r>
                    <a:r>
                      <a:rPr lang="en-US"/>
                      <a:t>%</a:t>
                    </a:r>
                  </a:p>
                </c:rich>
              </c:tx>
              <c:showVal val="1"/>
            </c:dLbl>
            <c:dLbl>
              <c:idx val="16"/>
              <c:layout/>
              <c:tx>
                <c:rich>
                  <a:bodyPr/>
                  <a:lstStyle/>
                  <a:p>
                    <a:r>
                      <a:rPr lang="en-US" sz="1600" b="1"/>
                      <a:t>6</a:t>
                    </a:r>
                    <a:r>
                      <a:rPr lang="en-US"/>
                      <a:t>%</a:t>
                    </a:r>
                  </a:p>
                </c:rich>
              </c:tx>
              <c:showVal val="1"/>
            </c:dLbl>
            <c:dLbl>
              <c:idx val="17"/>
              <c:layout/>
              <c:tx>
                <c:rich>
                  <a:bodyPr/>
                  <a:lstStyle/>
                  <a:p>
                    <a:r>
                      <a:rPr lang="en-US" sz="1600" b="1"/>
                      <a:t>3</a:t>
                    </a:r>
                    <a:r>
                      <a:rPr lang="en-US"/>
                      <a:t>%</a:t>
                    </a:r>
                  </a:p>
                </c:rich>
              </c:tx>
              <c:showVal val="1"/>
            </c:dLbl>
            <c:dLbl>
              <c:idx val="18"/>
              <c:layout/>
              <c:tx>
                <c:rich>
                  <a:bodyPr/>
                  <a:lstStyle/>
                  <a:p>
                    <a:r>
                      <a:rPr lang="en-US" sz="1600" b="1"/>
                      <a:t>1</a:t>
                    </a:r>
                    <a:r>
                      <a:rPr lang="en-US"/>
                      <a:t>%</a:t>
                    </a:r>
                  </a:p>
                </c:rich>
              </c:tx>
              <c:showVal val="1"/>
            </c:dLbl>
            <c:txPr>
              <a:bodyPr/>
              <a:lstStyle/>
              <a:p>
                <a:pPr>
                  <a:defRPr lang="sq-AL" sz="1600" b="1">
                    <a:latin typeface="Times New Roman" pitchFamily="18" charset="0"/>
                    <a:cs typeface="Times New Roman" pitchFamily="18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Sheet1!$J$11:$J$30</c:f>
              <c:strCache>
                <c:ptCount val="20"/>
                <c:pt idx="0">
                  <c:v>Stomatologji</c:v>
                </c:pt>
                <c:pt idx="1">
                  <c:v>QMF 7</c:v>
                </c:pt>
                <c:pt idx="2">
                  <c:v>QMF 8</c:v>
                </c:pt>
                <c:pt idx="3">
                  <c:v>QMF Mat 1</c:v>
                </c:pt>
                <c:pt idx="4">
                  <c:v>QMF 6</c:v>
                </c:pt>
                <c:pt idx="5">
                  <c:v>Laboratori</c:v>
                </c:pt>
                <c:pt idx="6">
                  <c:v>AMF -Fshatera</c:v>
                </c:pt>
                <c:pt idx="7">
                  <c:v>QMF Besi</c:v>
                </c:pt>
                <c:pt idx="8">
                  <c:v>QKMF</c:v>
                </c:pt>
                <c:pt idx="9">
                  <c:v>QMF 9</c:v>
                </c:pt>
                <c:pt idx="10">
                  <c:v>QMF 1</c:v>
                </c:pt>
                <c:pt idx="11">
                  <c:v>QMF 4</c:v>
                </c:pt>
                <c:pt idx="12">
                  <c:v>QMF 5</c:v>
                </c:pt>
                <c:pt idx="13">
                  <c:v>Radiologji</c:v>
                </c:pt>
                <c:pt idx="14">
                  <c:v>QMF Hajvali</c:v>
                </c:pt>
                <c:pt idx="15">
                  <c:v>QMF Mat</c:v>
                </c:pt>
                <c:pt idx="16">
                  <c:v>QMF 10</c:v>
                </c:pt>
                <c:pt idx="17">
                  <c:v>QMF 2</c:v>
                </c:pt>
                <c:pt idx="18">
                  <c:v>QMF 3</c:v>
                </c:pt>
                <c:pt idx="19">
                  <c:v>QMF 11</c:v>
                </c:pt>
              </c:strCache>
            </c:strRef>
          </c:cat>
          <c:val>
            <c:numRef>
              <c:f>Sheet1!$K$11:$K$30</c:f>
              <c:numCache>
                <c:formatCode>General</c:formatCode>
                <c:ptCount val="20"/>
                <c:pt idx="0">
                  <c:v>38</c:v>
                </c:pt>
                <c:pt idx="1">
                  <c:v>22</c:v>
                </c:pt>
                <c:pt idx="2">
                  <c:v>20</c:v>
                </c:pt>
                <c:pt idx="3">
                  <c:v>20</c:v>
                </c:pt>
                <c:pt idx="4">
                  <c:v>17</c:v>
                </c:pt>
                <c:pt idx="5">
                  <c:v>16</c:v>
                </c:pt>
                <c:pt idx="6">
                  <c:v>16</c:v>
                </c:pt>
                <c:pt idx="7">
                  <c:v>14</c:v>
                </c:pt>
                <c:pt idx="8">
                  <c:v>12</c:v>
                </c:pt>
                <c:pt idx="9">
                  <c:v>12</c:v>
                </c:pt>
                <c:pt idx="10">
                  <c:v>11</c:v>
                </c:pt>
                <c:pt idx="11">
                  <c:v>11</c:v>
                </c:pt>
                <c:pt idx="12">
                  <c:v>8</c:v>
                </c:pt>
                <c:pt idx="13">
                  <c:v>8</c:v>
                </c:pt>
                <c:pt idx="14">
                  <c:v>7</c:v>
                </c:pt>
                <c:pt idx="15">
                  <c:v>7</c:v>
                </c:pt>
                <c:pt idx="16">
                  <c:v>6</c:v>
                </c:pt>
                <c:pt idx="17">
                  <c:v>3</c:v>
                </c:pt>
                <c:pt idx="18">
                  <c:v>1</c:v>
                </c:pt>
                <c:pt idx="19">
                  <c:v>0</c:v>
                </c:pt>
              </c:numCache>
            </c:numRef>
          </c:val>
        </c:ser>
        <c:dLbls>
          <c:showVal val="1"/>
        </c:dLbls>
        <c:shape val="cylinder"/>
        <c:axId val="58588544"/>
        <c:axId val="58651776"/>
        <c:axId val="0"/>
      </c:bar3DChart>
      <c:catAx>
        <c:axId val="58588544"/>
        <c:scaling>
          <c:orientation val="minMax"/>
        </c:scaling>
        <c:axPos val="b"/>
        <c:majorTickMark val="none"/>
        <c:tickLblPos val="nextTo"/>
        <c:txPr>
          <a:bodyPr/>
          <a:lstStyle/>
          <a:p>
            <a:pPr>
              <a:defRPr lang="sq-AL" sz="1400" b="1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58651776"/>
        <c:crosses val="autoZero"/>
        <c:auto val="1"/>
        <c:lblAlgn val="ctr"/>
        <c:lblOffset val="100"/>
      </c:catAx>
      <c:valAx>
        <c:axId val="58651776"/>
        <c:scaling>
          <c:orientation val="minMax"/>
        </c:scaling>
        <c:delete val="1"/>
        <c:axPos val="l"/>
        <c:numFmt formatCode="General" sourceLinked="1"/>
        <c:tickLblPos val="none"/>
        <c:crossAx val="58588544"/>
        <c:crosses val="autoZero"/>
        <c:crossBetween val="between"/>
      </c:valAx>
    </c:plotArea>
    <c:plotVisOnly val="1"/>
  </c:chart>
  <c:externalData r:id="rId1"/>
</c:chartSpace>
</file>

<file path=ppt/charts/chart3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28"/>
  <c:chart>
    <c:autoTitleDeleted val="1"/>
    <c:plotArea>
      <c:layout/>
      <c:barChart>
        <c:barDir val="col"/>
        <c:grouping val="clustered"/>
        <c:ser>
          <c:idx val="0"/>
          <c:order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 smtClean="0"/>
                      <a:t>40%</a:t>
                    </a:r>
                    <a:endParaRPr lang="en-US"/>
                  </a:p>
                </c:rich>
              </c:tx>
              <c:showVal val="1"/>
            </c:dLbl>
            <c:dLbl>
              <c:idx val="1"/>
              <c:layout>
                <c:manualLayout>
                  <c:x val="1.1396011396011442E-2"/>
                  <c:y val="2.3474178403756017E-3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36%</a:t>
                    </a:r>
                    <a:endParaRPr lang="en-US" dirty="0"/>
                  </a:p>
                </c:rich>
              </c:tx>
              <c:showVal val="1"/>
            </c:dLbl>
            <c:dLbl>
              <c:idx val="2"/>
              <c:tx>
                <c:rich>
                  <a:bodyPr/>
                  <a:lstStyle/>
                  <a:p>
                    <a:r>
                      <a:rPr lang="en-US" smtClean="0"/>
                      <a:t>34%</a:t>
                    </a:r>
                    <a:endParaRPr lang="en-US"/>
                  </a:p>
                </c:rich>
              </c:tx>
              <c:showVal val="1"/>
            </c:dLbl>
            <c:dLbl>
              <c:idx val="3"/>
              <c:tx>
                <c:rich>
                  <a:bodyPr/>
                  <a:lstStyle/>
                  <a:p>
                    <a:r>
                      <a:rPr lang="en-US" smtClean="0"/>
                      <a:t>23%</a:t>
                    </a:r>
                    <a:endParaRPr lang="en-US"/>
                  </a:p>
                </c:rich>
              </c:tx>
              <c:showVal val="1"/>
            </c:dLbl>
            <c:dLbl>
              <c:idx val="4"/>
              <c:tx>
                <c:rich>
                  <a:bodyPr/>
                  <a:lstStyle/>
                  <a:p>
                    <a:r>
                      <a:rPr lang="en-US" smtClean="0"/>
                      <a:t>19%</a:t>
                    </a:r>
                    <a:endParaRPr lang="en-US"/>
                  </a:p>
                </c:rich>
              </c:tx>
              <c:showVal val="1"/>
            </c:dLbl>
            <c:dLbl>
              <c:idx val="5"/>
              <c:tx>
                <c:rich>
                  <a:bodyPr/>
                  <a:lstStyle/>
                  <a:p>
                    <a:r>
                      <a:rPr lang="en-US" smtClean="0"/>
                      <a:t>18%</a:t>
                    </a:r>
                    <a:endParaRPr lang="en-US"/>
                  </a:p>
                </c:rich>
              </c:tx>
              <c:showVal val="1"/>
            </c:dLbl>
            <c:dLbl>
              <c:idx val="6"/>
              <c:tx>
                <c:rich>
                  <a:bodyPr/>
                  <a:lstStyle/>
                  <a:p>
                    <a:r>
                      <a:rPr lang="en-US" smtClean="0"/>
                      <a:t>18%</a:t>
                    </a:r>
                    <a:endParaRPr lang="en-US"/>
                  </a:p>
                </c:rich>
              </c:tx>
              <c:showVal val="1"/>
            </c:dLbl>
            <c:dLbl>
              <c:idx val="7"/>
              <c:tx>
                <c:rich>
                  <a:bodyPr/>
                  <a:lstStyle/>
                  <a:p>
                    <a:r>
                      <a:rPr lang="en-US" smtClean="0"/>
                      <a:t>17%</a:t>
                    </a:r>
                    <a:endParaRPr lang="en-US"/>
                  </a:p>
                </c:rich>
              </c:tx>
              <c:showVal val="1"/>
            </c:dLbl>
            <c:dLbl>
              <c:idx val="8"/>
              <c:tx>
                <c:rich>
                  <a:bodyPr/>
                  <a:lstStyle/>
                  <a:p>
                    <a:r>
                      <a:rPr lang="en-US" smtClean="0"/>
                      <a:t>16%</a:t>
                    </a:r>
                    <a:endParaRPr lang="en-US"/>
                  </a:p>
                </c:rich>
              </c:tx>
              <c:showVal val="1"/>
            </c:dLbl>
            <c:dLbl>
              <c:idx val="9"/>
              <c:tx>
                <c:rich>
                  <a:bodyPr/>
                  <a:lstStyle/>
                  <a:p>
                    <a:r>
                      <a:rPr lang="en-US" smtClean="0"/>
                      <a:t>15%</a:t>
                    </a:r>
                    <a:endParaRPr lang="en-US"/>
                  </a:p>
                </c:rich>
              </c:tx>
              <c:showVal val="1"/>
            </c:dLbl>
            <c:dLbl>
              <c:idx val="10"/>
              <c:tx>
                <c:rich>
                  <a:bodyPr/>
                  <a:lstStyle/>
                  <a:p>
                    <a:r>
                      <a:rPr lang="en-US" smtClean="0"/>
                      <a:t>13%</a:t>
                    </a:r>
                    <a:endParaRPr lang="en-US"/>
                  </a:p>
                </c:rich>
              </c:tx>
              <c:showVal val="1"/>
            </c:dLbl>
            <c:dLbl>
              <c:idx val="11"/>
              <c:tx>
                <c:rich>
                  <a:bodyPr/>
                  <a:lstStyle/>
                  <a:p>
                    <a:r>
                      <a:rPr lang="en-US" smtClean="0"/>
                      <a:t>13%</a:t>
                    </a:r>
                    <a:endParaRPr lang="en-US"/>
                  </a:p>
                </c:rich>
              </c:tx>
              <c:showVal val="1"/>
            </c:dLbl>
            <c:dLbl>
              <c:idx val="12"/>
              <c:tx>
                <c:rich>
                  <a:bodyPr/>
                  <a:lstStyle/>
                  <a:p>
                    <a:r>
                      <a:rPr lang="en-US" smtClean="0"/>
                      <a:t>7%</a:t>
                    </a:r>
                    <a:endParaRPr lang="en-US"/>
                  </a:p>
                </c:rich>
              </c:tx>
              <c:showVal val="1"/>
            </c:dLbl>
            <c:dLbl>
              <c:idx val="13"/>
              <c:tx>
                <c:rich>
                  <a:bodyPr/>
                  <a:lstStyle/>
                  <a:p>
                    <a:r>
                      <a:rPr lang="en-US" smtClean="0"/>
                      <a:t>10%</a:t>
                    </a:r>
                    <a:endParaRPr lang="en-US"/>
                  </a:p>
                </c:rich>
              </c:tx>
              <c:showVal val="1"/>
            </c:dLbl>
            <c:dLbl>
              <c:idx val="14"/>
              <c:tx>
                <c:rich>
                  <a:bodyPr/>
                  <a:lstStyle/>
                  <a:p>
                    <a:r>
                      <a:rPr lang="en-US" smtClean="0"/>
                      <a:t>11%</a:t>
                    </a:r>
                    <a:endParaRPr lang="en-US"/>
                  </a:p>
                </c:rich>
              </c:tx>
              <c:showVal val="1"/>
            </c:dLbl>
            <c:dLbl>
              <c:idx val="15"/>
              <c:tx>
                <c:rich>
                  <a:bodyPr/>
                  <a:lstStyle/>
                  <a:p>
                    <a:r>
                      <a:rPr lang="en-US" smtClean="0"/>
                      <a:t>6%</a:t>
                    </a:r>
                    <a:endParaRPr lang="en-US"/>
                  </a:p>
                </c:rich>
              </c:tx>
              <c:showVal val="1"/>
            </c:dLbl>
            <c:txPr>
              <a:bodyPr/>
              <a:lstStyle/>
              <a:p>
                <a:pPr>
                  <a:defRPr lang="sq-AL" sz="1600" b="1">
                    <a:latin typeface="Times New Roman" pitchFamily="18" charset="0"/>
                    <a:cs typeface="Times New Roman" pitchFamily="18" charset="0"/>
                  </a:defRPr>
                </a:pPr>
                <a:endParaRPr lang="en-US"/>
              </a:p>
            </c:txPr>
            <c:showVal val="1"/>
          </c:dLbls>
          <c:cat>
            <c:strRef>
              <c:f>Laboratoriumi!$H$32:$H$47</c:f>
              <c:strCache>
                <c:ptCount val="16"/>
                <c:pt idx="0">
                  <c:v>Dat</c:v>
                </c:pt>
                <c:pt idx="1">
                  <c:v>QMG</c:v>
                </c:pt>
                <c:pt idx="2">
                  <c:v>QMF Mat</c:v>
                </c:pt>
                <c:pt idx="3">
                  <c:v>QMF 8</c:v>
                </c:pt>
                <c:pt idx="4">
                  <c:v>QMF Mati 1</c:v>
                </c:pt>
                <c:pt idx="5">
                  <c:v>QMF 4</c:v>
                </c:pt>
                <c:pt idx="6">
                  <c:v>QMF 7</c:v>
                </c:pt>
                <c:pt idx="7">
                  <c:v>QMF 2</c:v>
                </c:pt>
                <c:pt idx="8">
                  <c:v>QMF Hajvali</c:v>
                </c:pt>
                <c:pt idx="9">
                  <c:v>QMF 6</c:v>
                </c:pt>
                <c:pt idx="10">
                  <c:v>QMF 5</c:v>
                </c:pt>
                <c:pt idx="11">
                  <c:v>QKMF</c:v>
                </c:pt>
                <c:pt idx="12">
                  <c:v>QMF 3</c:v>
                </c:pt>
                <c:pt idx="13">
                  <c:v>QMF 1</c:v>
                </c:pt>
                <c:pt idx="14">
                  <c:v>QMF 9</c:v>
                </c:pt>
                <c:pt idx="15">
                  <c:v>Besi</c:v>
                </c:pt>
              </c:strCache>
            </c:strRef>
          </c:cat>
          <c:val>
            <c:numRef>
              <c:f>Laboratoriumi!$I$32:$I$47</c:f>
              <c:numCache>
                <c:formatCode>0</c:formatCode>
                <c:ptCount val="16"/>
                <c:pt idx="0">
                  <c:v>40.010584810796274</c:v>
                </c:pt>
                <c:pt idx="1">
                  <c:v>36.221294363256774</c:v>
                </c:pt>
                <c:pt idx="2">
                  <c:v>34.369571511291099</c:v>
                </c:pt>
                <c:pt idx="3">
                  <c:v>22.63279445727483</c:v>
                </c:pt>
                <c:pt idx="4">
                  <c:v>18.992059633770751</c:v>
                </c:pt>
                <c:pt idx="5">
                  <c:v>18.281918687589126</c:v>
                </c:pt>
                <c:pt idx="6">
                  <c:v>17.622950819672131</c:v>
                </c:pt>
                <c:pt idx="7">
                  <c:v>16.953626492291079</c:v>
                </c:pt>
                <c:pt idx="8">
                  <c:v>15.9768580329328</c:v>
                </c:pt>
                <c:pt idx="9">
                  <c:v>14.719925786472347</c:v>
                </c:pt>
                <c:pt idx="10">
                  <c:v>13.486818561374209</c:v>
                </c:pt>
                <c:pt idx="11">
                  <c:v>12.918843916984029</c:v>
                </c:pt>
                <c:pt idx="12">
                  <c:v>6.9631790010936934</c:v>
                </c:pt>
                <c:pt idx="13">
                  <c:v>9.6865364850976547</c:v>
                </c:pt>
                <c:pt idx="14">
                  <c:v>10.946745562130168</c:v>
                </c:pt>
                <c:pt idx="15">
                  <c:v>6.4684437606608913</c:v>
                </c:pt>
              </c:numCache>
            </c:numRef>
          </c:val>
        </c:ser>
        <c:dLbls>
          <c:showVal val="1"/>
        </c:dLbls>
        <c:overlap val="-25"/>
        <c:axId val="63161472"/>
        <c:axId val="63163008"/>
      </c:barChart>
      <c:catAx>
        <c:axId val="63161472"/>
        <c:scaling>
          <c:orientation val="minMax"/>
        </c:scaling>
        <c:axPos val="b"/>
        <c:majorTickMark val="none"/>
        <c:tickLblPos val="nextTo"/>
        <c:txPr>
          <a:bodyPr rot="-5400000" vert="horz"/>
          <a:lstStyle/>
          <a:p>
            <a:pPr>
              <a:defRPr lang="sq-AL" sz="1600" b="1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63163008"/>
        <c:crosses val="autoZero"/>
        <c:auto val="1"/>
        <c:lblAlgn val="ctr"/>
        <c:lblOffset val="100"/>
      </c:catAx>
      <c:valAx>
        <c:axId val="63163008"/>
        <c:scaling>
          <c:orientation val="minMax"/>
        </c:scaling>
        <c:delete val="1"/>
        <c:axPos val="l"/>
        <c:numFmt formatCode="0" sourceLinked="1"/>
        <c:tickLblPos val="none"/>
        <c:crossAx val="63161472"/>
        <c:crosses val="autoZero"/>
        <c:crossBetween val="between"/>
      </c:valAx>
    </c:plotArea>
    <c:plotVisOnly val="1"/>
  </c:chart>
  <c:externalData r:id="rId1"/>
</c:chartSpace>
</file>

<file path=ppt/charts/chart3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plotArea>
      <c:layout>
        <c:manualLayout>
          <c:layoutTarget val="inner"/>
          <c:xMode val="edge"/>
          <c:yMode val="edge"/>
          <c:x val="4.1666666666666664E-2"/>
          <c:y val="6.4763274782959832E-2"/>
          <c:w val="0.9583333333333337"/>
          <c:h val="0.66434480412170782"/>
        </c:manualLayout>
      </c:layout>
      <c:barChart>
        <c:barDir val="col"/>
        <c:grouping val="clustered"/>
        <c:ser>
          <c:idx val="0"/>
          <c:order val="0"/>
          <c:tx>
            <c:strRef>
              <c:f>Totali!$Y$7</c:f>
              <c:strCache>
                <c:ptCount val="1"/>
                <c:pt idx="0">
                  <c:v>Vizita diagnostike radiologjike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dLbls>
            <c:dLbl>
              <c:idx val="0"/>
              <c:layout>
                <c:manualLayout>
                  <c:x val="1.3888888888888976E-3"/>
                  <c:y val="-3.4188034188034191E-2"/>
                </c:manualLayout>
              </c:layout>
              <c:tx>
                <c:rich>
                  <a:bodyPr/>
                  <a:lstStyle/>
                  <a:p>
                    <a:r>
                      <a:rPr lang="en-US" sz="2000" dirty="0" smtClean="0"/>
                      <a:t>4</a:t>
                    </a:r>
                    <a:r>
                      <a:rPr lang="en-US" dirty="0" smtClean="0"/>
                      <a:t>194                       ( 27%)</a:t>
                    </a:r>
                    <a:endParaRPr lang="en-US" dirty="0"/>
                  </a:p>
                </c:rich>
              </c:tx>
              <c:showVal val="1"/>
            </c:dLbl>
            <c:dLbl>
              <c:idx val="1"/>
              <c:layout>
                <c:manualLayout>
                  <c:x val="2.2222222222222251E-2"/>
                  <c:y val="-1.282051282051282E-2"/>
                </c:manualLayout>
              </c:layout>
              <c:tx>
                <c:rich>
                  <a:bodyPr/>
                  <a:lstStyle/>
                  <a:p>
                    <a:r>
                      <a:rPr lang="en-US" sz="2000" dirty="0" smtClean="0"/>
                      <a:t>3</a:t>
                    </a:r>
                    <a:r>
                      <a:rPr lang="en-US" dirty="0" smtClean="0"/>
                      <a:t>968         (26%)</a:t>
                    </a:r>
                    <a:endParaRPr lang="en-US" dirty="0"/>
                  </a:p>
                </c:rich>
              </c:tx>
              <c:showVal val="1"/>
            </c:dLbl>
            <c:dLbl>
              <c:idx val="2"/>
              <c:layout>
                <c:manualLayout>
                  <c:x val="-1.093613298337714E-7"/>
                  <c:y val="-1.282051282051282E-2"/>
                </c:manualLayout>
              </c:layout>
              <c:tx>
                <c:rich>
                  <a:bodyPr/>
                  <a:lstStyle/>
                  <a:p>
                    <a:r>
                      <a:rPr lang="en-US" sz="2000" dirty="0" smtClean="0"/>
                      <a:t>2</a:t>
                    </a:r>
                    <a:r>
                      <a:rPr lang="en-US" dirty="0" smtClean="0"/>
                      <a:t>753                   </a:t>
                    </a:r>
                    <a:r>
                      <a:rPr lang="en-US" dirty="0" smtClean="0">
                        <a:solidFill>
                          <a:srgbClr val="FF0000"/>
                        </a:solidFill>
                      </a:rPr>
                      <a:t>(-12%)</a:t>
                    </a:r>
                    <a:endParaRPr lang="en-US" dirty="0">
                      <a:solidFill>
                        <a:srgbClr val="FF0000"/>
                      </a:solidFill>
                    </a:endParaRPr>
                  </a:p>
                </c:rich>
              </c:tx>
              <c:showVal val="1"/>
            </c:dLbl>
            <c:dLbl>
              <c:idx val="3"/>
              <c:layout>
                <c:manualLayout>
                  <c:x val="5.5555555555555558E-3"/>
                  <c:y val="-2.7777777777778019E-2"/>
                </c:manualLayout>
              </c:layout>
              <c:tx>
                <c:rich>
                  <a:bodyPr/>
                  <a:lstStyle/>
                  <a:p>
                    <a:r>
                      <a:rPr lang="en-US" sz="2000" dirty="0" smtClean="0"/>
                      <a:t>1</a:t>
                    </a:r>
                    <a:r>
                      <a:rPr lang="en-US" dirty="0" smtClean="0"/>
                      <a:t>728                   </a:t>
                    </a:r>
                    <a:r>
                      <a:rPr lang="en-US" dirty="0" smtClean="0">
                        <a:solidFill>
                          <a:srgbClr val="FF0000"/>
                        </a:solidFill>
                      </a:rPr>
                      <a:t>(-48%)</a:t>
                    </a:r>
                    <a:endParaRPr lang="en-US" dirty="0">
                      <a:solidFill>
                        <a:srgbClr val="FF0000"/>
                      </a:solidFill>
                    </a:endParaRPr>
                  </a:p>
                </c:rich>
              </c:tx>
              <c:showVal val="1"/>
            </c:dLbl>
            <c:dLbl>
              <c:idx val="4"/>
              <c:layout>
                <c:manualLayout>
                  <c:x val="8.3333333333333367E-3"/>
                  <c:y val="-1.0683928931960429E-2"/>
                </c:manualLayout>
              </c:layout>
              <c:showVal val="1"/>
            </c:dLbl>
            <c:txPr>
              <a:bodyPr/>
              <a:lstStyle/>
              <a:p>
                <a:pPr>
                  <a:defRPr lang="sq-AL" sz="2000" b="1">
                    <a:latin typeface="Times New Roman" pitchFamily="18" charset="0"/>
                    <a:cs typeface="Times New Roman" pitchFamily="18" charset="0"/>
                  </a:defRPr>
                </a:pPr>
                <a:endParaRPr lang="en-US"/>
              </a:p>
            </c:txPr>
            <c:showVal val="1"/>
          </c:dLbls>
          <c:cat>
            <c:strRef>
              <c:f>Totali!$X$8:$X$12</c:f>
              <c:strCache>
                <c:ptCount val="5"/>
                <c:pt idx="0">
                  <c:v>Poliklinika  Stomatologji</c:v>
                </c:pt>
                <c:pt idx="1">
                  <c:v>QMF-5  Radiologji</c:v>
                </c:pt>
                <c:pt idx="2">
                  <c:v>QKMF- Radiologji</c:v>
                </c:pt>
                <c:pt idx="3">
                  <c:v>RTG.DAT.</c:v>
                </c:pt>
                <c:pt idx="4">
                  <c:v>QMF-4 Radiologji</c:v>
                </c:pt>
              </c:strCache>
            </c:strRef>
          </c:cat>
          <c:val>
            <c:numRef>
              <c:f>Totali!$Y$8:$Y$12</c:f>
              <c:numCache>
                <c:formatCode>0</c:formatCode>
                <c:ptCount val="5"/>
                <c:pt idx="0">
                  <c:v>4194</c:v>
                </c:pt>
                <c:pt idx="1">
                  <c:v>3968</c:v>
                </c:pt>
                <c:pt idx="2">
                  <c:v>2753</c:v>
                </c:pt>
                <c:pt idx="3">
                  <c:v>1728</c:v>
                </c:pt>
                <c:pt idx="4">
                  <c:v>892</c:v>
                </c:pt>
              </c:numCache>
            </c:numRef>
          </c:val>
        </c:ser>
        <c:ser>
          <c:idx val="1"/>
          <c:order val="1"/>
          <c:tx>
            <c:strRef>
              <c:f>Totali!$Z$7</c:f>
              <c:strCache>
                <c:ptCount val="1"/>
                <c:pt idx="0">
                  <c:v>Mesatarja ditore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dLbls>
            <c:dLbl>
              <c:idx val="0"/>
              <c:layout>
                <c:manualLayout>
                  <c:x val="1.8055555555555561E-2"/>
                  <c:y val="-3.2051282051282055E-2"/>
                </c:manualLayout>
              </c:layout>
              <c:showVal val="1"/>
            </c:dLbl>
            <c:dLbl>
              <c:idx val="1"/>
              <c:layout>
                <c:manualLayout>
                  <c:x val="3.0555555555555582E-2"/>
                  <c:y val="-3.2051282051282055E-2"/>
                </c:manualLayout>
              </c:layout>
              <c:showVal val="1"/>
            </c:dLbl>
            <c:dLbl>
              <c:idx val="2"/>
              <c:layout>
                <c:manualLayout>
                  <c:x val="1.8055555555555561E-2"/>
                  <c:y val="-3.2051282051282055E-2"/>
                </c:manualLayout>
              </c:layout>
              <c:showVal val="1"/>
            </c:dLbl>
            <c:dLbl>
              <c:idx val="3"/>
              <c:layout>
                <c:manualLayout>
                  <c:x val="1.5277777777777781E-2"/>
                  <c:y val="-2.1367521367521368E-2"/>
                </c:manualLayout>
              </c:layout>
              <c:showVal val="1"/>
            </c:dLbl>
            <c:dLbl>
              <c:idx val="4"/>
              <c:layout>
                <c:manualLayout>
                  <c:x val="1.5277777777777781E-2"/>
                  <c:y val="-1.7094017094017103E-2"/>
                </c:manualLayout>
              </c:layout>
              <c:showVal val="1"/>
            </c:dLbl>
            <c:txPr>
              <a:bodyPr/>
              <a:lstStyle/>
              <a:p>
                <a:pPr>
                  <a:defRPr lang="sq-AL" sz="2800" b="1">
                    <a:latin typeface="Times New Roman" pitchFamily="18" charset="0"/>
                    <a:cs typeface="Times New Roman" pitchFamily="18" charset="0"/>
                  </a:defRPr>
                </a:pPr>
                <a:endParaRPr lang="en-US"/>
              </a:p>
            </c:txPr>
            <c:showVal val="1"/>
          </c:dLbls>
          <c:cat>
            <c:strRef>
              <c:f>Totali!$X$8:$X$12</c:f>
              <c:strCache>
                <c:ptCount val="5"/>
                <c:pt idx="0">
                  <c:v>Poliklinika  Stomatologji</c:v>
                </c:pt>
                <c:pt idx="1">
                  <c:v>QMF-5  Radiologji</c:v>
                </c:pt>
                <c:pt idx="2">
                  <c:v>QKMF- Radiologji</c:v>
                </c:pt>
                <c:pt idx="3">
                  <c:v>RTG.DAT.</c:v>
                </c:pt>
                <c:pt idx="4">
                  <c:v>QMF-4 Radiologji</c:v>
                </c:pt>
              </c:strCache>
            </c:strRef>
          </c:cat>
          <c:val>
            <c:numRef>
              <c:f>Totali!$Z$8:$Z$12</c:f>
              <c:numCache>
                <c:formatCode>General</c:formatCode>
                <c:ptCount val="5"/>
              </c:numCache>
            </c:numRef>
          </c:val>
        </c:ser>
        <c:dLbls>
          <c:showVal val="1"/>
        </c:dLbls>
        <c:axId val="63272448"/>
        <c:axId val="63273984"/>
      </c:barChart>
      <c:catAx>
        <c:axId val="63272448"/>
        <c:scaling>
          <c:orientation val="minMax"/>
        </c:scaling>
        <c:axPos val="b"/>
        <c:majorTickMark val="none"/>
        <c:tickLblPos val="nextTo"/>
        <c:txPr>
          <a:bodyPr rot="5400000" vert="horz"/>
          <a:lstStyle/>
          <a:p>
            <a:pPr>
              <a:defRPr lang="sq-AL" sz="2000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63273984"/>
        <c:crosses val="autoZero"/>
        <c:auto val="1"/>
        <c:lblAlgn val="ctr"/>
        <c:lblOffset val="100"/>
      </c:catAx>
      <c:valAx>
        <c:axId val="63273984"/>
        <c:scaling>
          <c:orientation val="minMax"/>
        </c:scaling>
        <c:delete val="1"/>
        <c:axPos val="l"/>
        <c:numFmt formatCode="0" sourceLinked="1"/>
        <c:tickLblPos val="none"/>
        <c:crossAx val="63272448"/>
        <c:crosses val="autoZero"/>
        <c:crossBetween val="between"/>
      </c:valAx>
    </c:plotArea>
    <c:plotVisOnly val="1"/>
  </c:chart>
  <c:externalData r:id="rId1"/>
</c:chartSpace>
</file>

<file path=ppt/charts/chart3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view3D>
      <c:depthPercent val="100"/>
      <c:rAngAx val="1"/>
    </c:view3D>
    <c:plotArea>
      <c:layout/>
      <c:bar3DChart>
        <c:barDir val="col"/>
        <c:grouping val="clustered"/>
        <c:ser>
          <c:idx val="0"/>
          <c:order val="0"/>
          <c:spPr>
            <a:solidFill>
              <a:srgbClr val="FFC000"/>
            </a:solidFill>
          </c:spPr>
          <c:dLbls>
            <c:dLbl>
              <c:idx val="0"/>
              <c:layout>
                <c:manualLayout>
                  <c:x val="1.6666666666666701E-2"/>
                  <c:y val="-5.0438596491228123E-2"/>
                </c:manualLayout>
              </c:layout>
              <c:showVal val="1"/>
            </c:dLbl>
            <c:dLbl>
              <c:idx val="1"/>
              <c:layout>
                <c:manualLayout>
                  <c:x val="2.5000000000000001E-2"/>
                  <c:y val="-3.7280701754385991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31</a:t>
                    </a:r>
                    <a:endParaRPr lang="en-US" dirty="0"/>
                  </a:p>
                </c:rich>
              </c:tx>
              <c:showVal val="1"/>
            </c:dLbl>
            <c:dLbl>
              <c:idx val="2"/>
              <c:layout>
                <c:manualLayout>
                  <c:x val="0"/>
                  <c:y val="-4.6052631578947525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24</a:t>
                    </a:r>
                    <a:endParaRPr lang="en-US" dirty="0"/>
                  </a:p>
                </c:rich>
              </c:tx>
              <c:showVal val="1"/>
            </c:dLbl>
            <c:dLbl>
              <c:idx val="3"/>
              <c:layout>
                <c:manualLayout>
                  <c:x val="2.5000000000000001E-2"/>
                  <c:y val="-3.9473684210526355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14</a:t>
                    </a:r>
                    <a:endParaRPr lang="en-US" dirty="0"/>
                  </a:p>
                </c:rich>
              </c:tx>
              <c:showVal val="1"/>
            </c:dLbl>
            <c:dLbl>
              <c:idx val="4"/>
              <c:layout>
                <c:manualLayout>
                  <c:x val="8.3333333333333367E-3"/>
                  <c:y val="-1.3157894736842111E-2"/>
                </c:manualLayout>
              </c:layout>
              <c:showVal val="1"/>
            </c:dLbl>
            <c:txPr>
              <a:bodyPr/>
              <a:lstStyle/>
              <a:p>
                <a:pPr>
                  <a:defRPr lang="sq-AL" sz="2800" b="1">
                    <a:latin typeface="Times New Roman" pitchFamily="18" charset="0"/>
                    <a:cs typeface="Times New Roman" pitchFamily="18" charset="0"/>
                  </a:defRPr>
                </a:pPr>
                <a:endParaRPr lang="en-US"/>
              </a:p>
            </c:txPr>
            <c:showVal val="1"/>
          </c:dLbls>
          <c:cat>
            <c:strRef>
              <c:f>Totali!$AA$8:$AA$12</c:f>
              <c:strCache>
                <c:ptCount val="5"/>
                <c:pt idx="0">
                  <c:v>Poliklinika  Stomatologji</c:v>
                </c:pt>
                <c:pt idx="1">
                  <c:v>QMF-5  Radiologji</c:v>
                </c:pt>
                <c:pt idx="2">
                  <c:v>QKMF- Radiologji</c:v>
                </c:pt>
                <c:pt idx="3">
                  <c:v>RTG.DAT.</c:v>
                </c:pt>
                <c:pt idx="4">
                  <c:v>QMF-4 Radiologji</c:v>
                </c:pt>
              </c:strCache>
            </c:strRef>
          </c:cat>
          <c:val>
            <c:numRef>
              <c:f>Totali!$AB$8:$AB$12</c:f>
              <c:numCache>
                <c:formatCode>General</c:formatCode>
                <c:ptCount val="5"/>
                <c:pt idx="0">
                  <c:v>33</c:v>
                </c:pt>
                <c:pt idx="1">
                  <c:v>33</c:v>
                </c:pt>
                <c:pt idx="2">
                  <c:v>26</c:v>
                </c:pt>
                <c:pt idx="3">
                  <c:v>13</c:v>
                </c:pt>
                <c:pt idx="4">
                  <c:v>7</c:v>
                </c:pt>
              </c:numCache>
            </c:numRef>
          </c:val>
        </c:ser>
        <c:dLbls>
          <c:showVal val="1"/>
        </c:dLbls>
        <c:shape val="cylinder"/>
        <c:axId val="62731392"/>
        <c:axId val="62732928"/>
        <c:axId val="0"/>
      </c:bar3DChart>
      <c:catAx>
        <c:axId val="62731392"/>
        <c:scaling>
          <c:orientation val="minMax"/>
        </c:scaling>
        <c:axPos val="b"/>
        <c:numFmt formatCode="General" sourceLinked="1"/>
        <c:majorTickMark val="none"/>
        <c:tickLblPos val="nextTo"/>
        <c:txPr>
          <a:bodyPr/>
          <a:lstStyle/>
          <a:p>
            <a:pPr>
              <a:defRPr lang="sq-AL" sz="1800" b="1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62732928"/>
        <c:crosses val="autoZero"/>
        <c:auto val="1"/>
        <c:lblAlgn val="ctr"/>
        <c:lblOffset val="100"/>
      </c:catAx>
      <c:valAx>
        <c:axId val="62732928"/>
        <c:scaling>
          <c:orientation val="minMax"/>
        </c:scaling>
        <c:delete val="1"/>
        <c:axPos val="l"/>
        <c:numFmt formatCode="General" sourceLinked="1"/>
        <c:tickLblPos val="none"/>
        <c:crossAx val="62731392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</c:chart>
  <c:externalData r:id="rId1"/>
</c:chartSpace>
</file>

<file path=ppt/charts/chart3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autoTitleDeleted val="1"/>
    <c:plotArea>
      <c:layout/>
      <c:barChart>
        <c:barDir val="bar"/>
        <c:grouping val="clustered"/>
        <c:ser>
          <c:idx val="0"/>
          <c:order val="0"/>
          <c:dLbls>
            <c:txPr>
              <a:bodyPr/>
              <a:lstStyle/>
              <a:p>
                <a:pPr>
                  <a:defRPr lang="sq-AL" sz="1800" b="1">
                    <a:latin typeface="Times New Roman" pitchFamily="18" charset="0"/>
                    <a:cs typeface="Times New Roman" pitchFamily="18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Sheet1!$A$3:$A$20</c:f>
              <c:strCache>
                <c:ptCount val="18"/>
                <c:pt idx="0">
                  <c:v>Sëmundjet e sist, te org, te fryëmarrjes</c:v>
                </c:pt>
                <c:pt idx="1">
                  <c:v>Sëmundjet e sistemit te qarkullimit te gjakut</c:v>
                </c:pt>
                <c:pt idx="2">
                  <c:v>Sëmundjet e sist, urino-gjenital</c:v>
                </c:pt>
                <c:pt idx="3">
                  <c:v>Sëm, e sist, osteomuskular dhe ind, lidhor</c:v>
                </c:pt>
                <c:pt idx="4">
                  <c:v>Simptomet shenjat dhe gjendjet patologjike,klinike dhe laboratorike</c:v>
                </c:pt>
                <c:pt idx="5">
                  <c:v>Semundjet ngjitese dhe parazitare</c:v>
                </c:pt>
                <c:pt idx="6">
                  <c:v>Sëmundjet e lëkures dhe ind, nënlëkuror</c:v>
                </c:pt>
                <c:pt idx="7">
                  <c:v>Sëmundjet e sistemit digjestiv</c:v>
                </c:pt>
                <c:pt idx="8">
                  <c:v>Helmimet dhe pasojat e vepr, të faktorve të jashtem</c:v>
                </c:pt>
                <c:pt idx="9">
                  <c:v>Sëmundjet gjendrrave me tajm te brendshem ushqyshmerise dhe metab.</c:v>
                </c:pt>
                <c:pt idx="10">
                  <c:v>Sëmundjet e syrit dhe adnekseve te syrit</c:v>
                </c:pt>
                <c:pt idx="11">
                  <c:v>Sëmundjet e gjakut, org. hemopoetike dhe çrregullimet e imunitetit</c:v>
                </c:pt>
                <c:pt idx="12">
                  <c:v>Sëmundjet e veshit dhe te procesusit mastoid</c:v>
                </c:pt>
                <c:pt idx="13">
                  <c:v>Çrregullimet psiqike dhe çrregullimet e sjelljes-</c:v>
                </c:pt>
                <c:pt idx="14">
                  <c:v>Sëmundjet e sistemit nervor</c:v>
                </c:pt>
                <c:pt idx="15">
                  <c:v>Tumoret</c:v>
                </c:pt>
                <c:pt idx="16">
                  <c:v>Shtaezania lindjet dhe lehonat</c:v>
                </c:pt>
                <c:pt idx="17">
                  <c:v>Anomalit deformimet e lindura dhe çrregullimet kromozomle</c:v>
                </c:pt>
              </c:strCache>
            </c:strRef>
          </c:cat>
          <c:val>
            <c:numRef>
              <c:f>Sheet1!$B$3:$B$20</c:f>
              <c:numCache>
                <c:formatCode>General</c:formatCode>
                <c:ptCount val="18"/>
                <c:pt idx="0">
                  <c:v>120476</c:v>
                </c:pt>
                <c:pt idx="1">
                  <c:v>72708</c:v>
                </c:pt>
                <c:pt idx="2">
                  <c:v>39342</c:v>
                </c:pt>
                <c:pt idx="3">
                  <c:v>31648</c:v>
                </c:pt>
                <c:pt idx="4">
                  <c:v>28302</c:v>
                </c:pt>
                <c:pt idx="5">
                  <c:v>26048</c:v>
                </c:pt>
                <c:pt idx="6">
                  <c:v>25522</c:v>
                </c:pt>
                <c:pt idx="7">
                  <c:v>17876</c:v>
                </c:pt>
                <c:pt idx="8">
                  <c:v>16852</c:v>
                </c:pt>
                <c:pt idx="9">
                  <c:v>16102</c:v>
                </c:pt>
                <c:pt idx="10">
                  <c:v>13090</c:v>
                </c:pt>
                <c:pt idx="11">
                  <c:v>11818</c:v>
                </c:pt>
                <c:pt idx="12">
                  <c:v>9594</c:v>
                </c:pt>
                <c:pt idx="13">
                  <c:v>7504</c:v>
                </c:pt>
                <c:pt idx="14">
                  <c:v>4958</c:v>
                </c:pt>
                <c:pt idx="15">
                  <c:v>2786</c:v>
                </c:pt>
                <c:pt idx="16">
                  <c:v>1872</c:v>
                </c:pt>
                <c:pt idx="17">
                  <c:v>40</c:v>
                </c:pt>
              </c:numCache>
            </c:numRef>
          </c:val>
        </c:ser>
        <c:dLbls>
          <c:showVal val="1"/>
        </c:dLbls>
        <c:overlap val="-25"/>
        <c:axId val="62775296"/>
        <c:axId val="62776832"/>
      </c:barChart>
      <c:catAx>
        <c:axId val="62775296"/>
        <c:scaling>
          <c:orientation val="minMax"/>
        </c:scaling>
        <c:axPos val="l"/>
        <c:majorTickMark val="none"/>
        <c:tickLblPos val="nextTo"/>
        <c:txPr>
          <a:bodyPr/>
          <a:lstStyle/>
          <a:p>
            <a:pPr>
              <a:defRPr lang="sq-AL" sz="1600" b="1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62776832"/>
        <c:crosses val="autoZero"/>
        <c:auto val="1"/>
        <c:lblAlgn val="ctr"/>
        <c:lblOffset val="100"/>
      </c:catAx>
      <c:valAx>
        <c:axId val="62776832"/>
        <c:scaling>
          <c:orientation val="minMax"/>
        </c:scaling>
        <c:delete val="1"/>
        <c:axPos val="b"/>
        <c:numFmt formatCode="General" sourceLinked="1"/>
        <c:tickLblPos val="none"/>
        <c:crossAx val="62775296"/>
        <c:crosses val="autoZero"/>
        <c:crossBetween val="between"/>
      </c:valAx>
    </c:plotArea>
    <c:plotVisOnly val="1"/>
  </c:chart>
  <c:externalData r:id="rId1"/>
</c:chartSpace>
</file>

<file path=ppt/charts/chart3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view3D>
      <c:rotX val="30"/>
      <c:perspective val="30"/>
    </c:view3D>
    <c:plotArea>
      <c:layout>
        <c:manualLayout>
          <c:layoutTarget val="inner"/>
          <c:xMode val="edge"/>
          <c:yMode val="edge"/>
          <c:x val="0.14008620689655171"/>
          <c:y val="0.17361105400018442"/>
          <c:w val="0.71264367816092045"/>
          <c:h val="0.69944456683194456"/>
        </c:manualLayout>
      </c:layout>
      <c:pie3DChart>
        <c:varyColors val="1"/>
        <c:ser>
          <c:idx val="0"/>
          <c:order val="0"/>
          <c:explosion val="25"/>
          <c:dLbls>
            <c:dLbl>
              <c:idx val="0"/>
              <c:layout>
                <c:manualLayout>
                  <c:x val="1.2616752647298401E-2"/>
                  <c:y val="-4.0793182990933256E-2"/>
                </c:manualLayout>
              </c:layout>
              <c:tx>
                <c:rich>
                  <a:bodyPr/>
                  <a:lstStyle/>
                  <a:p>
                    <a:r>
                      <a:rPr lang="en-US" sz="1400" b="1">
                        <a:latin typeface="Times New Roman" pitchFamily="18" charset="0"/>
                        <a:cs typeface="Times New Roman" pitchFamily="18" charset="0"/>
                      </a:rPr>
                      <a:t>S</a:t>
                    </a:r>
                    <a:r>
                      <a:rPr lang="en-US"/>
                      <a:t>em. sist. te frymarjes</a:t>
                    </a:r>
                  </a:p>
                  <a:p>
                    <a:r>
                      <a:rPr lang="en-US"/>
                      <a:t>27%</a:t>
                    </a:r>
                  </a:p>
                </c:rich>
              </c:tx>
              <c:showPercent val="1"/>
            </c:dLbl>
            <c:dLbl>
              <c:idx val="1"/>
              <c:layout>
                <c:manualLayout>
                  <c:x val="-1.8750000000000023E-3"/>
                  <c:y val="4.7892221853407357E-2"/>
                </c:manualLayout>
              </c:layout>
              <c:tx>
                <c:rich>
                  <a:bodyPr/>
                  <a:lstStyle/>
                  <a:p>
                    <a:r>
                      <a:rPr lang="en-US" sz="1400" b="1">
                        <a:latin typeface="Times New Roman" pitchFamily="18" charset="0"/>
                        <a:cs typeface="Times New Roman" pitchFamily="18" charset="0"/>
                      </a:rPr>
                      <a:t>S</a:t>
                    </a:r>
                    <a:r>
                      <a:rPr lang="en-US"/>
                      <a:t>em.</a:t>
                    </a:r>
                    <a:r>
                      <a:rPr lang="en-US" baseline="0"/>
                      <a:t> e sist. qrkull. te gjakut</a:t>
                    </a:r>
                  </a:p>
                  <a:p>
                    <a:r>
                      <a:rPr lang="en-US"/>
                      <a:t>16%</a:t>
                    </a:r>
                  </a:p>
                </c:rich>
              </c:tx>
              <c:showPercent val="1"/>
            </c:dLbl>
            <c:dLbl>
              <c:idx val="2"/>
              <c:layout>
                <c:manualLayout>
                  <c:x val="-2.0173375418590003E-2"/>
                  <c:y val="3.6257049213831882E-2"/>
                </c:manualLayout>
              </c:layout>
              <c:tx>
                <c:rich>
                  <a:bodyPr/>
                  <a:lstStyle/>
                  <a:p>
                    <a:r>
                      <a:rPr lang="en-US" sz="1400" b="1">
                        <a:latin typeface="Times New Roman" pitchFamily="18" charset="0"/>
                        <a:cs typeface="Times New Roman" pitchFamily="18" charset="0"/>
                      </a:rPr>
                      <a:t>S</a:t>
                    </a:r>
                    <a:r>
                      <a:rPr lang="en-US"/>
                      <a:t>em. sist. urogjenital</a:t>
                    </a:r>
                  </a:p>
                  <a:p>
                    <a:r>
                      <a:rPr lang="en-US"/>
                      <a:t>9%</a:t>
                    </a:r>
                  </a:p>
                </c:rich>
              </c:tx>
              <c:showPercent val="1"/>
            </c:dLbl>
            <c:dLbl>
              <c:idx val="3"/>
              <c:tx>
                <c:rich>
                  <a:bodyPr/>
                  <a:lstStyle/>
                  <a:p>
                    <a:r>
                      <a:rPr lang="en-US" sz="1400" b="1">
                        <a:latin typeface="Times New Roman" pitchFamily="18" charset="0"/>
                        <a:cs typeface="Times New Roman" pitchFamily="18" charset="0"/>
                      </a:rPr>
                      <a:t>S</a:t>
                    </a:r>
                    <a:r>
                      <a:rPr lang="en-US"/>
                      <a:t>em. sist. osteomusk. dhe ind. lidhor</a:t>
                    </a:r>
                  </a:p>
                  <a:p>
                    <a:r>
                      <a:rPr lang="en-US"/>
                      <a:t>7%</a:t>
                    </a:r>
                  </a:p>
                </c:rich>
              </c:tx>
              <c:showPercent val="1"/>
            </c:dLbl>
            <c:dLbl>
              <c:idx val="4"/>
              <c:tx>
                <c:rich>
                  <a:bodyPr/>
                  <a:lstStyle/>
                  <a:p>
                    <a:r>
                      <a:rPr lang="en-US" sz="1400" b="1">
                        <a:latin typeface="Times New Roman" pitchFamily="18" charset="0"/>
                        <a:cs typeface="Times New Roman" pitchFamily="18" charset="0"/>
                      </a:rPr>
                      <a:t>S</a:t>
                    </a:r>
                    <a:r>
                      <a:rPr lang="en-US"/>
                      <a:t>im. gjendjet pat. klinik</a:t>
                    </a:r>
                    <a:r>
                      <a:rPr lang="en-US" baseline="0"/>
                      <a:t> </a:t>
                    </a:r>
                    <a:r>
                      <a:rPr lang="en-US"/>
                      <a:t>e lab</a:t>
                    </a:r>
                  </a:p>
                  <a:p>
                    <a:r>
                      <a:rPr lang="en-US"/>
                      <a:t>7%</a:t>
                    </a:r>
                  </a:p>
                </c:rich>
              </c:tx>
              <c:showPercent val="1"/>
            </c:dLbl>
            <c:dLbl>
              <c:idx val="5"/>
              <c:layout>
                <c:manualLayout>
                  <c:x val="6.4655172413793119E-5"/>
                  <c:y val="-8.2976742428126443E-2"/>
                </c:manualLayout>
              </c:layout>
              <c:tx>
                <c:rich>
                  <a:bodyPr/>
                  <a:lstStyle/>
                  <a:p>
                    <a:r>
                      <a:rPr lang="en-US" sz="1400" b="1">
                        <a:latin typeface="Times New Roman" pitchFamily="18" charset="0"/>
                        <a:cs typeface="Times New Roman" pitchFamily="18" charset="0"/>
                      </a:rPr>
                      <a:t>S</a:t>
                    </a:r>
                    <a:r>
                      <a:rPr lang="en-US"/>
                      <a:t>em ngj. paraz.</a:t>
                    </a:r>
                  </a:p>
                  <a:p>
                    <a:r>
                      <a:rPr lang="en-US"/>
                      <a:t>6%</a:t>
                    </a:r>
                  </a:p>
                </c:rich>
              </c:tx>
              <c:showPercent val="1"/>
            </c:dLbl>
            <c:dLbl>
              <c:idx val="6"/>
              <c:tx>
                <c:rich>
                  <a:bodyPr/>
                  <a:lstStyle/>
                  <a:p>
                    <a:r>
                      <a:rPr lang="en-US" sz="1400" b="1">
                        <a:latin typeface="Times New Roman" pitchFamily="18" charset="0"/>
                        <a:cs typeface="Times New Roman" pitchFamily="18" charset="0"/>
                      </a:rPr>
                      <a:t>S</a:t>
                    </a:r>
                    <a:r>
                      <a:rPr lang="en-US"/>
                      <a:t>em. e lekures</a:t>
                    </a:r>
                  </a:p>
                  <a:p>
                    <a:r>
                      <a:rPr lang="en-US"/>
                      <a:t>6%</a:t>
                    </a:r>
                  </a:p>
                </c:rich>
              </c:tx>
              <c:showPercent val="1"/>
            </c:dLbl>
            <c:dLbl>
              <c:idx val="7"/>
              <c:tx>
                <c:rich>
                  <a:bodyPr/>
                  <a:lstStyle/>
                  <a:p>
                    <a:r>
                      <a:rPr lang="en-US" sz="1400" b="1">
                        <a:latin typeface="Times New Roman" pitchFamily="18" charset="0"/>
                        <a:cs typeface="Times New Roman" pitchFamily="18" charset="0"/>
                      </a:rPr>
                      <a:t>S</a:t>
                    </a:r>
                    <a:r>
                      <a:rPr lang="en-US"/>
                      <a:t>em. sist. digjestiv</a:t>
                    </a:r>
                  </a:p>
                  <a:p>
                    <a:r>
                      <a:rPr lang="en-US"/>
                      <a:t>4%</a:t>
                    </a:r>
                  </a:p>
                </c:rich>
              </c:tx>
              <c:showPercent val="1"/>
            </c:dLbl>
            <c:dLbl>
              <c:idx val="8"/>
              <c:tx>
                <c:rich>
                  <a:bodyPr/>
                  <a:lstStyle/>
                  <a:p>
                    <a:r>
                      <a:rPr lang="en-US" sz="1400" b="1">
                        <a:latin typeface="Times New Roman" pitchFamily="18" charset="0"/>
                        <a:cs typeface="Times New Roman" pitchFamily="18" charset="0"/>
                      </a:rPr>
                      <a:t>H</a:t>
                    </a:r>
                    <a:r>
                      <a:rPr lang="en-US"/>
                      <a:t>elmim. e</a:t>
                    </a:r>
                    <a:r>
                      <a:rPr lang="en-US" baseline="0"/>
                      <a:t> fakt. te jashtim</a:t>
                    </a:r>
                  </a:p>
                  <a:p>
                    <a:r>
                      <a:rPr lang="en-US"/>
                      <a:t>4%</a:t>
                    </a:r>
                  </a:p>
                </c:rich>
              </c:tx>
              <c:showPercent val="1"/>
            </c:dLbl>
            <c:dLbl>
              <c:idx val="9"/>
              <c:tx>
                <c:rich>
                  <a:bodyPr/>
                  <a:lstStyle/>
                  <a:p>
                    <a:r>
                      <a:rPr lang="en-US" sz="1400" b="1">
                        <a:latin typeface="Times New Roman" pitchFamily="18" charset="0"/>
                        <a:cs typeface="Times New Roman" pitchFamily="18" charset="0"/>
                      </a:rPr>
                      <a:t>S</a:t>
                    </a:r>
                    <a:r>
                      <a:rPr lang="en-US"/>
                      <a:t>em e gj. me tajim te mbrd.</a:t>
                    </a:r>
                  </a:p>
                  <a:p>
                    <a:r>
                      <a:rPr lang="en-US"/>
                      <a:t>4%</a:t>
                    </a:r>
                  </a:p>
                </c:rich>
              </c:tx>
              <c:showPercent val="1"/>
            </c:dLbl>
            <c:dLbl>
              <c:idx val="10"/>
              <c:tx>
                <c:rich>
                  <a:bodyPr/>
                  <a:lstStyle/>
                  <a:p>
                    <a:r>
                      <a:rPr lang="en-US" sz="1400" b="1">
                        <a:latin typeface="Times New Roman" pitchFamily="18" charset="0"/>
                        <a:cs typeface="Times New Roman" pitchFamily="18" charset="0"/>
                      </a:rPr>
                      <a:t>S</a:t>
                    </a:r>
                    <a:r>
                      <a:rPr lang="en-US"/>
                      <a:t>. e syrit dhe anek syrit</a:t>
                    </a:r>
                  </a:p>
                  <a:p>
                    <a:r>
                      <a:rPr lang="en-US"/>
                      <a:t>3%</a:t>
                    </a:r>
                  </a:p>
                </c:rich>
              </c:tx>
              <c:showPercent val="1"/>
            </c:dLbl>
            <c:dLbl>
              <c:idx val="11"/>
              <c:tx>
                <c:rich>
                  <a:bodyPr/>
                  <a:lstStyle/>
                  <a:p>
                    <a:r>
                      <a:rPr lang="en-US" sz="1400" b="1">
                        <a:latin typeface="Times New Roman" pitchFamily="18" charset="0"/>
                        <a:cs typeface="Times New Roman" pitchFamily="18" charset="0"/>
                      </a:rPr>
                      <a:t>S</a:t>
                    </a:r>
                    <a:r>
                      <a:rPr lang="en-US"/>
                      <a:t>. e gjak. dhe crg. i imunit.</a:t>
                    </a:r>
                  </a:p>
                  <a:p>
                    <a:r>
                      <a:rPr lang="en-US"/>
                      <a:t>3%</a:t>
                    </a:r>
                  </a:p>
                </c:rich>
              </c:tx>
              <c:showPercent val="1"/>
            </c:dLbl>
            <c:dLbl>
              <c:idx val="12"/>
              <c:tx>
                <c:rich>
                  <a:bodyPr/>
                  <a:lstStyle/>
                  <a:p>
                    <a:r>
                      <a:rPr lang="en-US" sz="1400" b="1" dirty="0">
                        <a:latin typeface="Times New Roman" pitchFamily="18" charset="0"/>
                        <a:cs typeface="Times New Roman" pitchFamily="18" charset="0"/>
                      </a:rPr>
                      <a:t>S</a:t>
                    </a:r>
                    <a:r>
                      <a:rPr lang="en-US" dirty="0"/>
                      <a:t>. e </a:t>
                    </a:r>
                    <a:r>
                      <a:rPr lang="en-US" dirty="0" err="1" smtClean="0"/>
                      <a:t>veshit</a:t>
                    </a:r>
                    <a:endParaRPr lang="en-US" dirty="0" smtClean="0"/>
                  </a:p>
                  <a:p>
                    <a:r>
                      <a:rPr lang="en-US" dirty="0" smtClean="0"/>
                      <a:t>2</a:t>
                    </a:r>
                    <a:r>
                      <a:rPr lang="en-US" dirty="0"/>
                      <a:t>%</a:t>
                    </a:r>
                  </a:p>
                </c:rich>
              </c:tx>
              <c:showPercent val="1"/>
            </c:dLbl>
            <c:dLbl>
              <c:idx val="13"/>
              <c:tx>
                <c:rich>
                  <a:bodyPr/>
                  <a:lstStyle/>
                  <a:p>
                    <a:r>
                      <a:rPr lang="en-US" sz="1400" b="1">
                        <a:latin typeface="Times New Roman" pitchFamily="18" charset="0"/>
                        <a:cs typeface="Times New Roman" pitchFamily="18" charset="0"/>
                      </a:rPr>
                      <a:t>C</a:t>
                    </a:r>
                    <a:r>
                      <a:rPr lang="en-US"/>
                      <a:t>reg. e sjell.</a:t>
                    </a:r>
                  </a:p>
                  <a:p>
                    <a:r>
                      <a:rPr lang="en-US"/>
                      <a:t>2%</a:t>
                    </a:r>
                  </a:p>
                </c:rich>
              </c:tx>
              <c:showPercent val="1"/>
            </c:dLbl>
            <c:dLbl>
              <c:idx val="14"/>
              <c:tx>
                <c:rich>
                  <a:bodyPr/>
                  <a:lstStyle/>
                  <a:p>
                    <a:r>
                      <a:rPr lang="en-US" sz="1400" dirty="0" err="1" smtClean="0"/>
                      <a:t>S</a:t>
                    </a:r>
                    <a:r>
                      <a:rPr lang="en-US" dirty="0" err="1" smtClean="0"/>
                      <a:t>.sist</a:t>
                    </a:r>
                    <a:r>
                      <a:rPr lang="en-US" dirty="0"/>
                      <a:t>. </a:t>
                    </a:r>
                    <a:r>
                      <a:rPr lang="en-US" dirty="0" err="1" smtClean="0"/>
                      <a:t>Nervor</a:t>
                    </a:r>
                    <a:endParaRPr lang="en-US" dirty="0" smtClean="0"/>
                  </a:p>
                  <a:p>
                    <a:r>
                      <a:rPr lang="en-US" dirty="0" smtClean="0"/>
                      <a:t>1</a:t>
                    </a:r>
                    <a:r>
                      <a:rPr lang="en-US" dirty="0"/>
                      <a:t>%</a:t>
                    </a:r>
                  </a:p>
                </c:rich>
              </c:tx>
              <c:showPercent val="1"/>
            </c:dLbl>
            <c:dLbl>
              <c:idx val="15"/>
              <c:tx>
                <c:rich>
                  <a:bodyPr/>
                  <a:lstStyle/>
                  <a:p>
                    <a:r>
                      <a:rPr lang="en-US" sz="1400" b="1">
                        <a:latin typeface="Times New Roman" pitchFamily="18" charset="0"/>
                        <a:cs typeface="Times New Roman" pitchFamily="18" charset="0"/>
                      </a:rPr>
                      <a:t>T</a:t>
                    </a:r>
                    <a:r>
                      <a:rPr lang="en-US"/>
                      <a:t>umoret</a:t>
                    </a:r>
                  </a:p>
                  <a:p>
                    <a:r>
                      <a:rPr lang="en-US"/>
                      <a:t>1%</a:t>
                    </a:r>
                  </a:p>
                </c:rich>
              </c:tx>
              <c:showPercent val="1"/>
            </c:dLbl>
            <c:txPr>
              <a:bodyPr/>
              <a:lstStyle/>
              <a:p>
                <a:pPr>
                  <a:defRPr lang="sq-AL" sz="1400" b="1">
                    <a:latin typeface="Times New Roman" pitchFamily="18" charset="0"/>
                    <a:cs typeface="Times New Roman" pitchFamily="18" charset="0"/>
                  </a:defRPr>
                </a:pPr>
                <a:endParaRPr lang="en-US"/>
              </a:p>
            </c:txPr>
            <c:showPercent val="1"/>
            <c:showLeaderLines val="1"/>
          </c:dLbls>
          <c:cat>
            <c:strRef>
              <c:f>Sheet1!$E$3:$E$18</c:f>
              <c:strCache>
                <c:ptCount val="16"/>
                <c:pt idx="0">
                  <c:v>Sëmundjet e sist, te org, te fryëmarrjes</c:v>
                </c:pt>
                <c:pt idx="1">
                  <c:v>Sëmundjet e sistemit te qarkullimit te gjakut</c:v>
                </c:pt>
                <c:pt idx="2">
                  <c:v>Sëmundjet e sist, urino-gjenital</c:v>
                </c:pt>
                <c:pt idx="3">
                  <c:v>Sëm, e sist, osteomuskular dhe ind, lidhor</c:v>
                </c:pt>
                <c:pt idx="4">
                  <c:v>Simptomet shenjat dhe gjendjet patologjike,klinike dhe laboratorike</c:v>
                </c:pt>
                <c:pt idx="5">
                  <c:v>Semundjet ngjitese dhe parazitare</c:v>
                </c:pt>
                <c:pt idx="6">
                  <c:v>Sëmundjet e lëkures dhe ind, nënlëkuror</c:v>
                </c:pt>
                <c:pt idx="7">
                  <c:v>Sëmundjet e sistemit digjestiv</c:v>
                </c:pt>
                <c:pt idx="8">
                  <c:v>Helmimet dhe pasojat e vepr, të faktorve të jashtem</c:v>
                </c:pt>
                <c:pt idx="9">
                  <c:v>Sëmundjet gjendrrave me tajm te brendshem ushqyshmerise dhe metab.</c:v>
                </c:pt>
                <c:pt idx="10">
                  <c:v>Sëmundjet e syrit dhe adnekseve te syrit</c:v>
                </c:pt>
                <c:pt idx="11">
                  <c:v>Sëmundjet e gjakut, org. hemopoetike dhe çrregullimet e imunitetit</c:v>
                </c:pt>
                <c:pt idx="12">
                  <c:v>Sëmundjet e veshit dhe te procesusit mastoid</c:v>
                </c:pt>
                <c:pt idx="13">
                  <c:v>Çrregullimet psiqike dhe çrregullimet e sjelljes-</c:v>
                </c:pt>
                <c:pt idx="14">
                  <c:v>Sëmundjet e sistemit nervor</c:v>
                </c:pt>
                <c:pt idx="15">
                  <c:v>Tumoret</c:v>
                </c:pt>
              </c:strCache>
            </c:strRef>
          </c:cat>
          <c:val>
            <c:numRef>
              <c:f>Sheet1!$F$3:$F$18</c:f>
              <c:numCache>
                <c:formatCode>General</c:formatCode>
                <c:ptCount val="16"/>
                <c:pt idx="0">
                  <c:v>28</c:v>
                </c:pt>
                <c:pt idx="1">
                  <c:v>17</c:v>
                </c:pt>
                <c:pt idx="2">
                  <c:v>9</c:v>
                </c:pt>
                <c:pt idx="3">
                  <c:v>7</c:v>
                </c:pt>
                <c:pt idx="4">
                  <c:v>7</c:v>
                </c:pt>
                <c:pt idx="5">
                  <c:v>6</c:v>
                </c:pt>
                <c:pt idx="6">
                  <c:v>6</c:v>
                </c:pt>
                <c:pt idx="7">
                  <c:v>4</c:v>
                </c:pt>
                <c:pt idx="8">
                  <c:v>4</c:v>
                </c:pt>
                <c:pt idx="9">
                  <c:v>4</c:v>
                </c:pt>
                <c:pt idx="10">
                  <c:v>3</c:v>
                </c:pt>
                <c:pt idx="11">
                  <c:v>3</c:v>
                </c:pt>
                <c:pt idx="12">
                  <c:v>2</c:v>
                </c:pt>
                <c:pt idx="13">
                  <c:v>2</c:v>
                </c:pt>
                <c:pt idx="14">
                  <c:v>1</c:v>
                </c:pt>
                <c:pt idx="15">
                  <c:v>1</c:v>
                </c:pt>
              </c:numCache>
            </c:numRef>
          </c:val>
        </c:ser>
        <c:dLbls>
          <c:showPercent val="1"/>
        </c:dLbls>
      </c:pie3DChart>
    </c:plotArea>
    <c:plotVisOnly val="1"/>
  </c:chart>
  <c:externalData r:id="rId1"/>
</c:chartSpace>
</file>

<file path=ppt/charts/chart3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Sheet1!$B$2</c:f>
              <c:strCache>
                <c:ptCount val="1"/>
                <c:pt idx="0">
                  <c:v>Femra </c:v>
                </c:pt>
              </c:strCache>
            </c:strRef>
          </c:tx>
          <c:spPr>
            <a:solidFill>
              <a:srgbClr val="FF0000"/>
            </a:solidFill>
          </c:spPr>
          <c:dLbls>
            <c:txPr>
              <a:bodyPr/>
              <a:lstStyle/>
              <a:p>
                <a:pPr>
                  <a:defRPr lang="sq-AL" sz="1800" b="1">
                    <a:latin typeface="Times New Roman" pitchFamily="18" charset="0"/>
                    <a:cs typeface="Times New Roman" pitchFamily="18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Sheet1!$A$3:$A$10</c:f>
              <c:strCache>
                <c:ptCount val="8"/>
                <c:pt idx="0">
                  <c:v>Tuberculosis pulomonis</c:v>
                </c:pt>
                <c:pt idx="1">
                  <c:v>Tumorët</c:v>
                </c:pt>
                <c:pt idx="2">
                  <c:v>Sëmundjet e gjakut, organeve hemopoetike </c:v>
                </c:pt>
                <c:pt idx="3">
                  <c:v>Sëmundjet gjendrrave me tajm të brendshëm</c:v>
                </c:pt>
                <c:pt idx="4">
                  <c:v>Çrregullimet psiqike </c:v>
                </c:pt>
                <c:pt idx="5">
                  <c:v>Sëmundjet e sistemit të qarkullimit të gjakut</c:v>
                </c:pt>
                <c:pt idx="6">
                  <c:v>Sëmundjet e organeve të frymëmarrjes</c:v>
                </c:pt>
                <c:pt idx="7">
                  <c:v>Lëndimet në komunikacion</c:v>
                </c:pt>
              </c:strCache>
            </c:strRef>
          </c:cat>
          <c:val>
            <c:numRef>
              <c:f>Sheet1!$B$3:$B$10</c:f>
              <c:numCache>
                <c:formatCode>General</c:formatCode>
                <c:ptCount val="8"/>
                <c:pt idx="0">
                  <c:v>1</c:v>
                </c:pt>
                <c:pt idx="1">
                  <c:v>2</c:v>
                </c:pt>
                <c:pt idx="2">
                  <c:v>1</c:v>
                </c:pt>
                <c:pt idx="3">
                  <c:v>4</c:v>
                </c:pt>
                <c:pt idx="4">
                  <c:v>1</c:v>
                </c:pt>
                <c:pt idx="5">
                  <c:v>1</c:v>
                </c:pt>
              </c:numCache>
            </c:numRef>
          </c:val>
        </c:ser>
        <c:ser>
          <c:idx val="1"/>
          <c:order val="1"/>
          <c:tx>
            <c:strRef>
              <c:f>Sheet1!$C$2</c:f>
              <c:strCache>
                <c:ptCount val="1"/>
                <c:pt idx="0">
                  <c:v>Meshkuj</c:v>
                </c:pt>
              </c:strCache>
            </c:strRef>
          </c:tx>
          <c:spPr>
            <a:solidFill>
              <a:srgbClr val="0070C0"/>
            </a:solidFill>
          </c:spPr>
          <c:dLbls>
            <c:txPr>
              <a:bodyPr/>
              <a:lstStyle/>
              <a:p>
                <a:pPr>
                  <a:defRPr lang="sq-AL" sz="1800" b="1">
                    <a:latin typeface="Times New Roman" pitchFamily="18" charset="0"/>
                    <a:cs typeface="Times New Roman" pitchFamily="18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Sheet1!$A$3:$A$10</c:f>
              <c:strCache>
                <c:ptCount val="8"/>
                <c:pt idx="0">
                  <c:v>Tuberculosis pulomonis</c:v>
                </c:pt>
                <c:pt idx="1">
                  <c:v>Tumorët</c:v>
                </c:pt>
                <c:pt idx="2">
                  <c:v>Sëmundjet e gjakut, organeve hemopoetike </c:v>
                </c:pt>
                <c:pt idx="3">
                  <c:v>Sëmundjet gjendrrave me tajm të brendshëm</c:v>
                </c:pt>
                <c:pt idx="4">
                  <c:v>Çrregullimet psiqike </c:v>
                </c:pt>
                <c:pt idx="5">
                  <c:v>Sëmundjet e sistemit të qarkullimit të gjakut</c:v>
                </c:pt>
                <c:pt idx="6">
                  <c:v>Sëmundjet e organeve të frymëmarrjes</c:v>
                </c:pt>
                <c:pt idx="7">
                  <c:v>Lëndimet në komunikacion</c:v>
                </c:pt>
              </c:strCache>
            </c:strRef>
          </c:cat>
          <c:val>
            <c:numRef>
              <c:f>Sheet1!$C$3:$C$10</c:f>
              <c:numCache>
                <c:formatCode>General</c:formatCode>
                <c:ptCount val="8"/>
                <c:pt idx="1">
                  <c:v>4</c:v>
                </c:pt>
                <c:pt idx="2">
                  <c:v>0</c:v>
                </c:pt>
                <c:pt idx="3">
                  <c:v>2</c:v>
                </c:pt>
                <c:pt idx="4">
                  <c:v>1</c:v>
                </c:pt>
                <c:pt idx="5">
                  <c:v>1</c:v>
                </c:pt>
                <c:pt idx="6">
                  <c:v>3</c:v>
                </c:pt>
                <c:pt idx="7">
                  <c:v>1</c:v>
                </c:pt>
              </c:numCache>
            </c:numRef>
          </c:val>
        </c:ser>
        <c:dLbls>
          <c:showVal val="1"/>
        </c:dLbls>
        <c:shape val="cylinder"/>
        <c:axId val="63439232"/>
        <c:axId val="63440768"/>
        <c:axId val="0"/>
      </c:bar3DChart>
      <c:catAx>
        <c:axId val="63439232"/>
        <c:scaling>
          <c:orientation val="minMax"/>
        </c:scaling>
        <c:axPos val="b"/>
        <c:majorTickMark val="none"/>
        <c:tickLblPos val="nextTo"/>
        <c:txPr>
          <a:bodyPr rot="5400000" vert="horz"/>
          <a:lstStyle/>
          <a:p>
            <a:pPr>
              <a:defRPr lang="sq-AL" sz="14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63440768"/>
        <c:crosses val="autoZero"/>
        <c:auto val="1"/>
        <c:lblAlgn val="ctr"/>
        <c:lblOffset val="100"/>
      </c:catAx>
      <c:valAx>
        <c:axId val="63440768"/>
        <c:scaling>
          <c:orientation val="minMax"/>
        </c:scaling>
        <c:delete val="1"/>
        <c:axPos val="l"/>
        <c:numFmt formatCode="General" sourceLinked="1"/>
        <c:tickLblPos val="none"/>
        <c:crossAx val="63439232"/>
        <c:crosses val="autoZero"/>
        <c:crossBetween val="between"/>
      </c:valAx>
    </c:plotArea>
    <c:legend>
      <c:legendPos val="t"/>
      <c:txPr>
        <a:bodyPr/>
        <a:lstStyle/>
        <a:p>
          <a:pPr>
            <a:defRPr lang="sq-AL" sz="2400">
              <a:latin typeface="Times New Roman" pitchFamily="18" charset="0"/>
              <a:cs typeface="Times New Roman" pitchFamily="18" charset="0"/>
            </a:defRPr>
          </a:pPr>
          <a:endParaRPr lang="en-US"/>
        </a:p>
      </c:txPr>
    </c:legend>
    <c:plotVisOnly val="1"/>
  </c:chart>
  <c:externalData r:id="rId1"/>
</c:chartSpace>
</file>

<file path=ppt/charts/chart3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view3D>
      <c:rAngAx val="1"/>
    </c:view3D>
    <c:floor>
      <c:spPr>
        <a:noFill/>
        <a:ln w="9525">
          <a:noFill/>
        </a:ln>
      </c:spPr>
    </c:floor>
    <c:plotArea>
      <c:layout/>
      <c:bar3DChart>
        <c:barDir val="col"/>
        <c:grouping val="clustered"/>
        <c:ser>
          <c:idx val="0"/>
          <c:order val="0"/>
          <c:spPr>
            <a:gradFill rotWithShape="1">
              <a:gsLst>
                <a:gs pos="0">
                  <a:schemeClr val="accent6">
                    <a:shade val="51000"/>
                    <a:satMod val="130000"/>
                  </a:schemeClr>
                </a:gs>
                <a:gs pos="80000">
                  <a:schemeClr val="accent6">
                    <a:shade val="93000"/>
                    <a:satMod val="130000"/>
                  </a:schemeClr>
                </a:gs>
                <a:gs pos="100000">
                  <a:schemeClr val="accent6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dLbls>
            <c:txPr>
              <a:bodyPr/>
              <a:lstStyle/>
              <a:p>
                <a:pPr>
                  <a:defRPr lang="sq-AL" sz="2000" b="1">
                    <a:latin typeface="Times New Roman" pitchFamily="18" charset="0"/>
                    <a:cs typeface="Times New Roman" pitchFamily="18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Sheet1!$B$22:$B$28</c:f>
              <c:strCache>
                <c:ptCount val="7"/>
                <c:pt idx="0">
                  <c:v>IPTR</c:v>
                </c:pt>
                <c:pt idx="1">
                  <c:v>Diarret akute</c:v>
                </c:pt>
                <c:pt idx="2">
                  <c:v>Varicella</c:v>
                </c:pt>
                <c:pt idx="3">
                  <c:v>Dyshim në influencë (ILI)</c:v>
                </c:pt>
                <c:pt idx="4">
                  <c:v>Parotiti epidemik</c:v>
                </c:pt>
                <c:pt idx="5">
                  <c:v>Scarlatina</c:v>
                </c:pt>
                <c:pt idx="6">
                  <c:v>SST</c:v>
                </c:pt>
              </c:strCache>
            </c:strRef>
          </c:cat>
          <c:val>
            <c:numRef>
              <c:f>Sheet1!$C$22:$C$28</c:f>
              <c:numCache>
                <c:formatCode>General</c:formatCode>
                <c:ptCount val="7"/>
                <c:pt idx="0">
                  <c:v>1281</c:v>
                </c:pt>
                <c:pt idx="1">
                  <c:v>5377</c:v>
                </c:pt>
                <c:pt idx="2">
                  <c:v>822</c:v>
                </c:pt>
                <c:pt idx="3">
                  <c:v>9357</c:v>
                </c:pt>
                <c:pt idx="4">
                  <c:v>6</c:v>
                </c:pt>
                <c:pt idx="5">
                  <c:v>1</c:v>
                </c:pt>
                <c:pt idx="6">
                  <c:v>7</c:v>
                </c:pt>
              </c:numCache>
            </c:numRef>
          </c:val>
        </c:ser>
        <c:dLbls>
          <c:showVal val="1"/>
        </c:dLbls>
        <c:shape val="cylinder"/>
        <c:axId val="63494400"/>
        <c:axId val="63512576"/>
        <c:axId val="0"/>
      </c:bar3DChart>
      <c:catAx>
        <c:axId val="63494400"/>
        <c:scaling>
          <c:orientation val="minMax"/>
        </c:scaling>
        <c:axPos val="b"/>
        <c:majorTickMark val="none"/>
        <c:tickLblPos val="nextTo"/>
        <c:txPr>
          <a:bodyPr/>
          <a:lstStyle/>
          <a:p>
            <a:pPr>
              <a:defRPr lang="sq-AL" sz="2400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63512576"/>
        <c:crosses val="autoZero"/>
        <c:auto val="1"/>
        <c:lblAlgn val="ctr"/>
        <c:lblOffset val="100"/>
      </c:catAx>
      <c:valAx>
        <c:axId val="63512576"/>
        <c:scaling>
          <c:orientation val="minMax"/>
        </c:scaling>
        <c:delete val="1"/>
        <c:axPos val="l"/>
        <c:numFmt formatCode="General" sourceLinked="1"/>
        <c:tickLblPos val="none"/>
        <c:crossAx val="63494400"/>
        <c:crosses val="autoZero"/>
        <c:crossBetween val="between"/>
      </c:valAx>
    </c:plotArea>
    <c:plotVisOnly val="1"/>
  </c:chart>
  <c:externalData r:id="rId1"/>
</c:chartSpace>
</file>

<file path=ppt/charts/chart3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view3D>
      <c:depthPercent val="100"/>
      <c:rAngAx val="1"/>
    </c:view3D>
    <c:floor>
      <c:spPr>
        <a:noFill/>
        <a:ln>
          <a:noFill/>
        </a:ln>
        <a:effectLst/>
        <a:sp3d/>
      </c:spPr>
    </c:floor>
    <c:sideWall>
      <c:spPr>
        <a:noFill/>
        <a:ln>
          <a:noFill/>
        </a:ln>
        <a:effectLst/>
        <a:sp3d/>
      </c:spPr>
    </c:sideWall>
    <c:backWall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ser>
          <c:idx val="0"/>
          <c:order val="0"/>
          <c:tx>
            <c:strRef>
              <c:f>Sheet1!$D$8</c:f>
              <c:strCache>
                <c:ptCount val="1"/>
                <c:pt idx="0">
                  <c:v>Te planifikuar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tint val="50000"/>
                    <a:satMod val="300000"/>
                  </a:schemeClr>
                </a:gs>
                <a:gs pos="35000">
                  <a:schemeClr val="accent2">
                    <a:tint val="37000"/>
                    <a:satMod val="300000"/>
                  </a:schemeClr>
                </a:gs>
                <a:gs pos="100000">
                  <a:schemeClr val="accent2">
                    <a:tint val="15000"/>
                    <a:satMod val="350000"/>
                  </a:schemeClr>
                </a:gs>
              </a:gsLst>
              <a:lin ang="16200000" scaled="1"/>
            </a:gradFill>
            <a:ln w="9525" cap="flat" cmpd="sng" algn="ctr">
              <a:solidFill>
                <a:schemeClr val="accent2">
                  <a:shade val="95000"/>
                  <a:satMod val="105000"/>
                </a:schemeClr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c:spPr>
          <c:dPt>
            <c:idx val="1"/>
            <c:spPr>
              <a:gradFill rotWithShape="1">
                <a:gsLst>
                  <a:gs pos="0">
                    <a:schemeClr val="accent4">
                      <a:tint val="50000"/>
                      <a:satMod val="300000"/>
                    </a:schemeClr>
                  </a:gs>
                  <a:gs pos="35000">
                    <a:schemeClr val="accent4">
                      <a:tint val="37000"/>
                      <a:satMod val="300000"/>
                    </a:schemeClr>
                  </a:gs>
                  <a:gs pos="100000">
                    <a:schemeClr val="accent4">
                      <a:tint val="15000"/>
                      <a:satMod val="350000"/>
                    </a:schemeClr>
                  </a:gs>
                </a:gsLst>
                <a:lin ang="16200000" scaled="1"/>
              </a:gradFill>
              <a:ln w="9525" cap="flat" cmpd="sng" algn="ctr">
                <a:solidFill>
                  <a:schemeClr val="accent4">
                    <a:shade val="95000"/>
                    <a:satMod val="105000"/>
                  </a:scheme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</c:dPt>
          <c:dPt>
            <c:idx val="2"/>
            <c:spPr>
              <a:gradFill rotWithShape="1">
                <a:gsLst>
                  <a:gs pos="0">
                    <a:schemeClr val="accent5">
                      <a:tint val="50000"/>
                      <a:satMod val="300000"/>
                    </a:schemeClr>
                  </a:gs>
                  <a:gs pos="35000">
                    <a:schemeClr val="accent5">
                      <a:tint val="37000"/>
                      <a:satMod val="300000"/>
                    </a:schemeClr>
                  </a:gs>
                  <a:gs pos="100000">
                    <a:schemeClr val="accent5">
                      <a:tint val="15000"/>
                      <a:satMod val="350000"/>
                    </a:schemeClr>
                  </a:gs>
                </a:gsLst>
                <a:lin ang="16200000" scaled="1"/>
              </a:gradFill>
              <a:ln w="9525" cap="flat" cmpd="sng" algn="ctr">
                <a:solidFill>
                  <a:schemeClr val="accent5">
                    <a:shade val="95000"/>
                    <a:satMod val="105000"/>
                  </a:scheme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</c:dPt>
          <c:dPt>
            <c:idx val="3"/>
            <c:spPr>
              <a:gradFill rotWithShape="1">
                <a:gsLst>
                  <a:gs pos="0">
                    <a:schemeClr val="accent6">
                      <a:tint val="50000"/>
                      <a:satMod val="300000"/>
                    </a:schemeClr>
                  </a:gs>
                  <a:gs pos="35000">
                    <a:schemeClr val="accent6">
                      <a:tint val="37000"/>
                      <a:satMod val="300000"/>
                    </a:schemeClr>
                  </a:gs>
                  <a:gs pos="100000">
                    <a:schemeClr val="accent6">
                      <a:tint val="15000"/>
                      <a:satMod val="350000"/>
                    </a:schemeClr>
                  </a:gs>
                </a:gsLst>
                <a:lin ang="16200000" scaled="1"/>
              </a:gradFill>
              <a:ln w="9525" cap="flat" cmpd="sng" algn="ctr">
                <a:solidFill>
                  <a:schemeClr val="accent6">
                    <a:shade val="95000"/>
                    <a:satMod val="105000"/>
                  </a:scheme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</c:dPt>
          <c:dLbls>
            <c:dLbl>
              <c:idx val="0"/>
              <c:layout>
                <c:manualLayout>
                  <c:x val="1.461988304093568E-2"/>
                  <c:y val="-1.8987341772151899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1920</a:t>
                    </a:r>
                    <a:endParaRPr lang="en-US" dirty="0"/>
                  </a:p>
                </c:rich>
              </c:tx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1.4619883040935741E-3"/>
                  <c:y val="-1.8987341772151899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1920</a:t>
                    </a:r>
                    <a:endParaRPr lang="en-US" dirty="0"/>
                  </a:p>
                </c:rich>
              </c:tx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5.8479532163741724E-3"/>
                  <c:y val="-2.1097046413502341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1938</a:t>
                    </a:r>
                    <a:endParaRPr lang="en-US" dirty="0"/>
                  </a:p>
                </c:rich>
              </c:tx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1.6081871345029471E-2"/>
                  <c:y val="-2.1097046413502341E-2"/>
                </c:manualLayout>
              </c:layout>
              <c:tx>
                <c:rich>
                  <a:bodyPr/>
                  <a:lstStyle/>
                  <a:p>
                    <a:r>
                      <a:rPr lang="en-US" smtClean="0"/>
                      <a:t>2070</a:t>
                    </a:r>
                    <a:endParaRPr lang="en-US" dirty="0"/>
                  </a:p>
                </c:rich>
              </c:tx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lang="sq-AL" sz="1800" b="1" i="1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Val val="1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Sheet1!$E$7:$H$7</c:f>
              <c:strCache>
                <c:ptCount val="4"/>
                <c:pt idx="0">
                  <c:v>Polyo</c:v>
                </c:pt>
                <c:pt idx="1">
                  <c:v>DTP-HIB-HEP.B</c:v>
                </c:pt>
                <c:pt idx="2">
                  <c:v>BCG</c:v>
                </c:pt>
                <c:pt idx="3">
                  <c:v>MMR</c:v>
                </c:pt>
              </c:strCache>
            </c:strRef>
          </c:cat>
          <c:val>
            <c:numRef>
              <c:f>Sheet1!$E$8:$H$8</c:f>
              <c:numCache>
                <c:formatCode>General</c:formatCode>
                <c:ptCount val="4"/>
                <c:pt idx="0">
                  <c:v>1035</c:v>
                </c:pt>
                <c:pt idx="1">
                  <c:v>1035</c:v>
                </c:pt>
                <c:pt idx="2">
                  <c:v>931</c:v>
                </c:pt>
                <c:pt idx="3">
                  <c:v>1011</c:v>
                </c:pt>
              </c:numCache>
            </c:numRef>
          </c:val>
        </c:ser>
        <c:ser>
          <c:idx val="1"/>
          <c:order val="1"/>
          <c:tx>
            <c:strRef>
              <c:f>Sheet1!$D$9</c:f>
              <c:strCache>
                <c:ptCount val="1"/>
                <c:pt idx="0">
                  <c:v>Te vaksionuar 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tint val="50000"/>
                    <a:satMod val="300000"/>
                  </a:schemeClr>
                </a:gs>
                <a:gs pos="35000">
                  <a:schemeClr val="accent3">
                    <a:tint val="37000"/>
                    <a:satMod val="300000"/>
                  </a:schemeClr>
                </a:gs>
                <a:gs pos="100000">
                  <a:schemeClr val="accent3">
                    <a:tint val="15000"/>
                    <a:satMod val="350000"/>
                  </a:schemeClr>
                </a:gs>
              </a:gsLst>
              <a:lin ang="16200000" scaled="1"/>
            </a:gradFill>
            <a:ln w="9525" cap="flat" cmpd="sng" algn="ctr">
              <a:solidFill>
                <a:schemeClr val="accent3">
                  <a:shade val="95000"/>
                  <a:satMod val="105000"/>
                </a:schemeClr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c:spPr>
          <c:dLbls>
            <c:dLbl>
              <c:idx val="0"/>
              <c:layout>
                <c:manualLayout>
                  <c:x val="1.315789473684208E-2"/>
                  <c:y val="-1.4767932489451512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1733</a:t>
                    </a:r>
                    <a:endParaRPr lang="en-US" dirty="0"/>
                  </a:p>
                </c:rich>
              </c:tx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2.4853801169590642E-2"/>
                  <c:y val="-1.4767932489451512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1733</a:t>
                    </a:r>
                    <a:endParaRPr lang="en-US" dirty="0"/>
                  </a:p>
                </c:rich>
              </c:tx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1.9005847953216269E-2"/>
                  <c:y val="-1.6877637130801728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1938</a:t>
                    </a:r>
                    <a:endParaRPr lang="en-US" dirty="0"/>
                  </a:p>
                </c:rich>
              </c:tx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3.2163742690058596E-2"/>
                  <c:y val="-1.6877637130801728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1667</a:t>
                    </a:r>
                    <a:endParaRPr lang="en-US" dirty="0"/>
                  </a:p>
                </c:rich>
              </c:tx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lang="sq-AL" sz="2000" b="1" i="1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Val val="1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Sheet1!$E$7:$H$7</c:f>
              <c:strCache>
                <c:ptCount val="4"/>
                <c:pt idx="0">
                  <c:v>Polyo</c:v>
                </c:pt>
                <c:pt idx="1">
                  <c:v>DTP-HIB-HEP.B</c:v>
                </c:pt>
                <c:pt idx="2">
                  <c:v>BCG</c:v>
                </c:pt>
                <c:pt idx="3">
                  <c:v>MMR</c:v>
                </c:pt>
              </c:strCache>
            </c:strRef>
          </c:cat>
          <c:val>
            <c:numRef>
              <c:f>Sheet1!$E$9:$H$9</c:f>
              <c:numCache>
                <c:formatCode>General</c:formatCode>
                <c:ptCount val="4"/>
                <c:pt idx="0">
                  <c:v>933</c:v>
                </c:pt>
                <c:pt idx="1">
                  <c:v>933</c:v>
                </c:pt>
                <c:pt idx="2">
                  <c:v>931</c:v>
                </c:pt>
                <c:pt idx="3">
                  <c:v>788</c:v>
                </c:pt>
              </c:numCache>
            </c:numRef>
          </c:val>
        </c:ser>
        <c:ser>
          <c:idx val="2"/>
          <c:order val="2"/>
          <c:tx>
            <c:strRef>
              <c:f>Sheet1!$D$10</c:f>
              <c:strCache>
                <c:ptCount val="1"/>
                <c:pt idx="0">
                  <c:v>Perfshirja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  <a:sp3d/>
          </c:spPr>
          <c:dLbls>
            <c:dLbl>
              <c:idx val="0"/>
              <c:layout>
                <c:manualLayout>
                  <c:x val="2.485380116959069E-2"/>
                  <c:y val="-1.476793248945163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90%</a:t>
                    </a:r>
                    <a:endParaRPr lang="en-US" dirty="0"/>
                  </a:p>
                </c:rich>
              </c:tx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2.9239766081871576E-2"/>
                  <c:y val="-2.7426160337552744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90%</a:t>
                    </a:r>
                    <a:endParaRPr lang="en-US" dirty="0"/>
                  </a:p>
                </c:rich>
              </c:tx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2.9239766081871638E-2"/>
                  <c:y val="-1.476793248945163E-2"/>
                </c:manualLayout>
              </c:layout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3.5087719298245751E-2"/>
                  <c:y val="-2.7426160337552744E-2"/>
                </c:manualLayout>
              </c:layout>
              <c:tx>
                <c:rich>
                  <a:bodyPr/>
                  <a:lstStyle/>
                  <a:p>
                    <a:r>
                      <a:rPr lang="en-US" smtClean="0"/>
                      <a:t>81%</a:t>
                    </a:r>
                    <a:endParaRPr lang="en-US" dirty="0"/>
                  </a:p>
                </c:rich>
              </c:tx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lang="sq-AL" sz="1800" b="1" i="1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Val val="1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Sheet1!$E$7:$H$7</c:f>
              <c:strCache>
                <c:ptCount val="4"/>
                <c:pt idx="0">
                  <c:v>Polyo</c:v>
                </c:pt>
                <c:pt idx="1">
                  <c:v>DTP-HIB-HEP.B</c:v>
                </c:pt>
                <c:pt idx="2">
                  <c:v>BCG</c:v>
                </c:pt>
                <c:pt idx="3">
                  <c:v>MMR</c:v>
                </c:pt>
              </c:strCache>
            </c:strRef>
          </c:cat>
          <c:val>
            <c:numRef>
              <c:f>Sheet1!$E$10:$H$10</c:f>
              <c:numCache>
                <c:formatCode>0%</c:formatCode>
                <c:ptCount val="4"/>
                <c:pt idx="0">
                  <c:v>0.91</c:v>
                </c:pt>
                <c:pt idx="1">
                  <c:v>0.91</c:v>
                </c:pt>
                <c:pt idx="2">
                  <c:v>1</c:v>
                </c:pt>
                <c:pt idx="3">
                  <c:v>0.78</c:v>
                </c:pt>
              </c:numCache>
            </c:numRef>
          </c:val>
        </c:ser>
        <c:dLbls>
          <c:showVal val="1"/>
        </c:dLbls>
        <c:shape val="cylinder"/>
        <c:axId val="63555840"/>
        <c:axId val="64954368"/>
        <c:axId val="0"/>
      </c:bar3DChart>
      <c:catAx>
        <c:axId val="63555840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sq-AL" sz="1800" b="1" i="1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4954368"/>
        <c:crosses val="autoZero"/>
        <c:auto val="1"/>
        <c:lblAlgn val="ctr"/>
        <c:lblOffset val="100"/>
      </c:catAx>
      <c:valAx>
        <c:axId val="64954368"/>
        <c:scaling>
          <c:orientation val="minMax"/>
        </c:scaling>
        <c:delete val="1"/>
        <c:axPos val="l"/>
        <c:numFmt formatCode="General" sourceLinked="1"/>
        <c:majorTickMark val="none"/>
        <c:tickLblPos val="none"/>
        <c:crossAx val="6355584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lang="sq-AL" sz="20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/>
</c:chartSpace>
</file>

<file path=ppt/charts/chart3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'Raport i përgj.-M.F.-Ped.-Vaks.'!$I$1826</c:f>
              <c:strCache>
                <c:ptCount val="1"/>
                <c:pt idx="0">
                  <c:v>Fëmijë të maturnën 2 vjet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shade val="51000"/>
                    <a:satMod val="130000"/>
                  </a:schemeClr>
                </a:gs>
                <a:gs pos="80000">
                  <a:schemeClr val="accent3">
                    <a:shade val="93000"/>
                    <a:satMod val="130000"/>
                  </a:schemeClr>
                </a:gs>
                <a:gs pos="100000">
                  <a:schemeClr val="accent3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dLbls>
            <c:dLbl>
              <c:idx val="0"/>
              <c:layout>
                <c:manualLayout>
                  <c:x val="1.1494252873563218E-2"/>
                  <c:y val="-2.4122807017543858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31%</a:t>
                    </a:r>
                    <a:endParaRPr lang="en-US" dirty="0"/>
                  </a:p>
                </c:rich>
              </c:tx>
              <c:showVal val="1"/>
            </c:dLbl>
            <c:dLbl>
              <c:idx val="1"/>
              <c:layout>
                <c:manualLayout>
                  <c:x val="1.8678160919540231E-2"/>
                  <c:y val="-1.973684210526316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30%</a:t>
                    </a:r>
                    <a:endParaRPr lang="en-US" dirty="0"/>
                  </a:p>
                </c:rich>
              </c:tx>
              <c:showVal val="1"/>
            </c:dLbl>
            <c:dLbl>
              <c:idx val="2"/>
              <c:layout>
                <c:manualLayout>
                  <c:x val="2.0114942528735656E-2"/>
                  <c:y val="-3.9473684210526355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72%</a:t>
                    </a:r>
                    <a:endParaRPr lang="en-US" dirty="0"/>
                  </a:p>
                </c:rich>
              </c:tx>
              <c:showVal val="1"/>
            </c:dLbl>
            <c:txPr>
              <a:bodyPr/>
              <a:lstStyle/>
              <a:p>
                <a:pPr>
                  <a:defRPr lang="sq-AL" sz="2800" b="1">
                    <a:latin typeface="Times New Roman" pitchFamily="18" charset="0"/>
                    <a:cs typeface="Times New Roman" pitchFamily="18" charset="0"/>
                  </a:defRPr>
                </a:pPr>
                <a:endParaRPr lang="en-US"/>
              </a:p>
            </c:txPr>
            <c:showVal val="1"/>
          </c:dLbls>
          <c:cat>
            <c:strRef>
              <c:f>'Raport i përgj.-M.F.-Ped.-Vaks.'!$H$1827:$H$1829</c:f>
              <c:strCache>
                <c:ptCount val="3"/>
                <c:pt idx="0">
                  <c:v>MF</c:v>
                </c:pt>
                <c:pt idx="1">
                  <c:v>Pediatri</c:v>
                </c:pt>
                <c:pt idx="2">
                  <c:v>Vaksinimi</c:v>
                </c:pt>
              </c:strCache>
            </c:strRef>
          </c:cat>
          <c:val>
            <c:numRef>
              <c:f>'Raport i përgj.-M.F.-Ped.-Vaks.'!$I$1827:$I$1829</c:f>
              <c:numCache>
                <c:formatCode>General</c:formatCode>
                <c:ptCount val="3"/>
                <c:pt idx="0">
                  <c:v>31</c:v>
                </c:pt>
                <c:pt idx="1">
                  <c:v>30</c:v>
                </c:pt>
                <c:pt idx="2">
                  <c:v>72</c:v>
                </c:pt>
              </c:numCache>
            </c:numRef>
          </c:val>
        </c:ser>
        <c:ser>
          <c:idx val="1"/>
          <c:order val="1"/>
          <c:tx>
            <c:strRef>
              <c:f>'Raport i përgj.-M.F.-Ped.-Vaks.'!$J$1826</c:f>
              <c:strCache>
                <c:ptCount val="1"/>
                <c:pt idx="0">
                  <c:v>Fëmijë të maturnën 2-5 vjet</c:v>
                </c:pt>
              </c:strCache>
            </c:strRef>
          </c:tx>
          <c:spPr>
            <a:gradFill rotWithShape="1">
              <a:gsLst>
                <a:gs pos="0">
                  <a:schemeClr val="accent6">
                    <a:shade val="51000"/>
                    <a:satMod val="130000"/>
                  </a:schemeClr>
                </a:gs>
                <a:gs pos="80000">
                  <a:schemeClr val="accent6">
                    <a:shade val="93000"/>
                    <a:satMod val="130000"/>
                  </a:schemeClr>
                </a:gs>
                <a:gs pos="100000">
                  <a:schemeClr val="accent6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dLbls>
            <c:dLbl>
              <c:idx val="0"/>
              <c:layout>
                <c:manualLayout>
                  <c:x val="3.5919427097474858E-2"/>
                  <c:y val="-3.7280701754385991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16%</a:t>
                    </a:r>
                    <a:endParaRPr lang="en-US" dirty="0"/>
                  </a:p>
                </c:rich>
              </c:tx>
              <c:showVal val="1"/>
            </c:dLbl>
            <c:dLbl>
              <c:idx val="1"/>
              <c:layout>
                <c:manualLayout>
                  <c:x val="3.3045977011494441E-2"/>
                  <c:y val="-2.4122807017543858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16%</a:t>
                    </a:r>
                    <a:endParaRPr lang="en-US" dirty="0"/>
                  </a:p>
                </c:rich>
              </c:tx>
              <c:showVal val="1"/>
            </c:dLbl>
            <c:dLbl>
              <c:idx val="2"/>
              <c:layout>
                <c:manualLayout>
                  <c:x val="3.44827586206898E-2"/>
                  <c:y val="-4.6052631578947574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21%</a:t>
                    </a:r>
                    <a:endParaRPr lang="en-US" dirty="0"/>
                  </a:p>
                </c:rich>
              </c:tx>
              <c:showVal val="1"/>
            </c:dLbl>
            <c:txPr>
              <a:bodyPr/>
              <a:lstStyle/>
              <a:p>
                <a:pPr>
                  <a:defRPr lang="sq-AL" sz="2800" b="1">
                    <a:latin typeface="Times New Roman" pitchFamily="18" charset="0"/>
                    <a:cs typeface="Times New Roman" pitchFamily="18" charset="0"/>
                  </a:defRPr>
                </a:pPr>
                <a:endParaRPr lang="en-US"/>
              </a:p>
            </c:txPr>
            <c:showVal val="1"/>
          </c:dLbls>
          <c:cat>
            <c:strRef>
              <c:f>'Raport i përgj.-M.F.-Ped.-Vaks.'!$H$1827:$H$1829</c:f>
              <c:strCache>
                <c:ptCount val="3"/>
                <c:pt idx="0">
                  <c:v>MF</c:v>
                </c:pt>
                <c:pt idx="1">
                  <c:v>Pediatri</c:v>
                </c:pt>
                <c:pt idx="2">
                  <c:v>Vaksinimi</c:v>
                </c:pt>
              </c:strCache>
            </c:strRef>
          </c:cat>
          <c:val>
            <c:numRef>
              <c:f>'Raport i përgj.-M.F.-Ped.-Vaks.'!$J$1827:$J$1829</c:f>
              <c:numCache>
                <c:formatCode>General</c:formatCode>
                <c:ptCount val="3"/>
                <c:pt idx="0">
                  <c:v>16</c:v>
                </c:pt>
                <c:pt idx="1">
                  <c:v>16</c:v>
                </c:pt>
                <c:pt idx="2">
                  <c:v>21</c:v>
                </c:pt>
              </c:numCache>
            </c:numRef>
          </c:val>
        </c:ser>
        <c:dLbls>
          <c:showVal val="1"/>
        </c:dLbls>
        <c:shape val="cylinder"/>
        <c:axId val="65059456"/>
        <c:axId val="64881024"/>
        <c:axId val="0"/>
      </c:bar3DChart>
      <c:catAx>
        <c:axId val="65059456"/>
        <c:scaling>
          <c:orientation val="minMax"/>
        </c:scaling>
        <c:axPos val="b"/>
        <c:majorTickMark val="none"/>
        <c:tickLblPos val="nextTo"/>
        <c:txPr>
          <a:bodyPr/>
          <a:lstStyle/>
          <a:p>
            <a:pPr>
              <a:defRPr lang="sq-AL" sz="2400" b="1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64881024"/>
        <c:crosses val="autoZero"/>
        <c:auto val="1"/>
        <c:lblAlgn val="ctr"/>
        <c:lblOffset val="100"/>
      </c:catAx>
      <c:valAx>
        <c:axId val="64881024"/>
        <c:scaling>
          <c:orientation val="minMax"/>
        </c:scaling>
        <c:delete val="1"/>
        <c:axPos val="l"/>
        <c:numFmt formatCode="General" sourceLinked="1"/>
        <c:tickLblPos val="none"/>
        <c:crossAx val="65059456"/>
        <c:crosses val="autoZero"/>
        <c:crossBetween val="between"/>
      </c:valAx>
    </c:plotArea>
    <c:legend>
      <c:legendPos val="t"/>
      <c:txPr>
        <a:bodyPr/>
        <a:lstStyle/>
        <a:p>
          <a:pPr>
            <a:defRPr lang="sq-AL" sz="2400" b="1">
              <a:latin typeface="Times New Roman" pitchFamily="18" charset="0"/>
              <a:cs typeface="Times New Roman" pitchFamily="18" charset="0"/>
            </a:defRPr>
          </a:pPr>
          <a:endParaRPr lang="en-US"/>
        </a:p>
      </c:txPr>
    </c:legend>
    <c:plotVisOnly val="1"/>
  </c:chart>
  <c:externalData r:id="rId1"/>
</c:chartSpace>
</file>

<file path=ppt/charts/chart3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view3D>
      <c:rAngAx val="1"/>
    </c:view3D>
    <c:plotArea>
      <c:layout/>
      <c:bar3DChart>
        <c:barDir val="col"/>
        <c:grouping val="clustered"/>
        <c:ser>
          <c:idx val="0"/>
          <c:order val="0"/>
          <c:spPr>
            <a:gradFill rotWithShape="1">
              <a:gsLst>
                <a:gs pos="0">
                  <a:schemeClr val="accent4">
                    <a:tint val="50000"/>
                    <a:satMod val="300000"/>
                  </a:schemeClr>
                </a:gs>
                <a:gs pos="35000">
                  <a:schemeClr val="accent4">
                    <a:tint val="37000"/>
                    <a:satMod val="300000"/>
                  </a:schemeClr>
                </a:gs>
                <a:gs pos="100000">
                  <a:schemeClr val="accent4">
                    <a:tint val="15000"/>
                    <a:satMod val="350000"/>
                  </a:schemeClr>
                </a:gs>
              </a:gsLst>
              <a:lin ang="16200000" scaled="1"/>
            </a:gradFill>
            <a:ln w="9525" cap="flat" cmpd="sng" algn="ctr">
              <a:solidFill>
                <a:schemeClr val="accent4">
                  <a:shade val="95000"/>
                  <a:satMod val="105000"/>
                </a:schemeClr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c:spPr>
          <c:dPt>
            <c:idx val="0"/>
            <c:spPr>
              <a:gradFill rotWithShape="1">
                <a:gsLst>
                  <a:gs pos="0">
                    <a:schemeClr val="accent2">
                      <a:shade val="51000"/>
                      <a:satMod val="130000"/>
                    </a:schemeClr>
                  </a:gs>
                  <a:gs pos="80000">
                    <a:schemeClr val="accent2">
                      <a:shade val="93000"/>
                      <a:satMod val="130000"/>
                    </a:schemeClr>
                  </a:gs>
                  <a:gs pos="100000">
                    <a:schemeClr val="accent2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Pt>
            <c:idx val="2"/>
            <c:spPr>
              <a:gradFill rotWithShape="1">
                <a:gsLst>
                  <a:gs pos="0">
                    <a:schemeClr val="accent6">
                      <a:shade val="51000"/>
                      <a:satMod val="130000"/>
                    </a:schemeClr>
                  </a:gs>
                  <a:gs pos="80000">
                    <a:schemeClr val="accent6">
                      <a:shade val="93000"/>
                      <a:satMod val="130000"/>
                    </a:schemeClr>
                  </a:gs>
                  <a:gs pos="100000">
                    <a:schemeClr val="accent6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Lbls>
            <c:dLbl>
              <c:idx val="0"/>
              <c:layout>
                <c:manualLayout>
                  <c:x val="3.8580246913580245E-2"/>
                  <c:y val="-9.7897699769714144E-2"/>
                </c:manualLayout>
              </c:layout>
              <c:tx>
                <c:rich>
                  <a:bodyPr/>
                  <a:lstStyle/>
                  <a:p>
                    <a:r>
                      <a:rPr lang="en-US" sz="2400" b="1" i="1" dirty="0" smtClean="0"/>
                      <a:t>304 </a:t>
                    </a:r>
                    <a:r>
                      <a:rPr lang="en-US" sz="2400" b="1" i="1" baseline="0" dirty="0" smtClean="0"/>
                      <a:t> (1 </a:t>
                    </a:r>
                    <a:r>
                      <a:rPr lang="en-US" sz="2400" b="1" i="1" dirty="0" smtClean="0"/>
                      <a:t>%)</a:t>
                    </a:r>
                    <a:endParaRPr lang="en-US" sz="2400" b="1" i="1" dirty="0"/>
                  </a:p>
                </c:rich>
              </c:tx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3.2407407407407857E-2"/>
                  <c:y val="-0.10291809462969941"/>
                </c:manualLayout>
              </c:layout>
              <c:tx>
                <c:rich>
                  <a:bodyPr/>
                  <a:lstStyle/>
                  <a:p>
                    <a:r>
                      <a:rPr lang="en-US" sz="2400" b="1" i="1" dirty="0" smtClean="0"/>
                      <a:t>32861               (97 %)</a:t>
                    </a:r>
                    <a:endParaRPr lang="en-US" sz="2400" b="1" i="1" dirty="0"/>
                  </a:p>
                </c:rich>
              </c:tx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2.1604938271605253E-2"/>
                  <c:y val="-7.0285528039794737E-2"/>
                </c:manualLayout>
              </c:layout>
              <c:tx>
                <c:rich>
                  <a:bodyPr/>
                  <a:lstStyle/>
                  <a:p>
                    <a:r>
                      <a:rPr lang="en-US" sz="2400" b="1" i="1" dirty="0" smtClean="0"/>
                      <a:t>511                     (2.1%)</a:t>
                    </a:r>
                    <a:endParaRPr lang="en-US" sz="2400" b="1" i="1" dirty="0"/>
                  </a:p>
                </c:rich>
              </c:tx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lang="sq-AL" sz="2400" b="1" i="1"/>
                </a:pPr>
                <a:endParaRPr lang="en-US"/>
              </a:p>
            </c:txPr>
            <c:showVal val="1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'Raport i përgj.-M.F.-Ped.-Vaks.'!$R$1201:$R$1203</c:f>
              <c:strCache>
                <c:ptCount val="3"/>
                <c:pt idx="0">
                  <c:v>Nene peshe</c:v>
                </c:pt>
                <c:pt idx="1">
                  <c:v>Mesatar</c:v>
                </c:pt>
                <c:pt idx="2">
                  <c:v>Mbipeshe</c:v>
                </c:pt>
              </c:strCache>
            </c:strRef>
          </c:cat>
          <c:val>
            <c:numRef>
              <c:f>'Raport i përgj.-M.F.-Ped.-Vaks.'!$S$1201:$S$1203</c:f>
              <c:numCache>
                <c:formatCode>General</c:formatCode>
                <c:ptCount val="3"/>
                <c:pt idx="0">
                  <c:v>190</c:v>
                </c:pt>
                <c:pt idx="1">
                  <c:v>10747</c:v>
                </c:pt>
                <c:pt idx="2">
                  <c:v>156</c:v>
                </c:pt>
              </c:numCache>
            </c:numRef>
          </c:val>
        </c:ser>
        <c:dLbls>
          <c:showVal val="1"/>
        </c:dLbls>
        <c:shape val="cylinder"/>
        <c:axId val="65079168"/>
        <c:axId val="65080704"/>
        <c:axId val="0"/>
      </c:bar3DChart>
      <c:catAx>
        <c:axId val="65079168"/>
        <c:scaling>
          <c:orientation val="minMax"/>
        </c:scaling>
        <c:axPos val="b"/>
        <c:numFmt formatCode="General" sourceLinked="0"/>
        <c:majorTickMark val="none"/>
        <c:tickLblPos val="nextTo"/>
        <c:txPr>
          <a:bodyPr/>
          <a:lstStyle/>
          <a:p>
            <a:pPr>
              <a:defRPr lang="sq-AL" sz="2800" b="1" i="1"/>
            </a:pPr>
            <a:endParaRPr lang="en-US"/>
          </a:p>
        </c:txPr>
        <c:crossAx val="65080704"/>
        <c:crosses val="autoZero"/>
        <c:auto val="1"/>
        <c:lblAlgn val="ctr"/>
        <c:lblOffset val="100"/>
      </c:catAx>
      <c:valAx>
        <c:axId val="65080704"/>
        <c:scaling>
          <c:orientation val="minMax"/>
        </c:scaling>
        <c:delete val="1"/>
        <c:axPos val="l"/>
        <c:numFmt formatCode="General" sourceLinked="1"/>
        <c:tickLblPos val="none"/>
        <c:crossAx val="65079168"/>
        <c:crosses val="autoZero"/>
        <c:crossBetween val="between"/>
      </c:valAx>
    </c:plotArea>
    <c:plotVisOnly val="1"/>
    <c:dispBlanksAs val="gap"/>
  </c:chart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view3D>
      <c:rAngAx val="1"/>
    </c:view3D>
    <c:plotArea>
      <c:layout>
        <c:manualLayout>
          <c:layoutTarget val="inner"/>
          <c:xMode val="edge"/>
          <c:yMode val="edge"/>
          <c:x val="3.1814413823272096E-2"/>
          <c:y val="4.5020576131687293E-2"/>
          <c:w val="0.96262554680664913"/>
          <c:h val="0.81954593175853063"/>
        </c:manualLayout>
      </c:layout>
      <c:bar3DChart>
        <c:barDir val="col"/>
        <c:grouping val="clustered"/>
        <c:ser>
          <c:idx val="0"/>
          <c:order val="0"/>
          <c:spPr>
            <a:gradFill rotWithShape="1">
              <a:gsLst>
                <a:gs pos="0">
                  <a:schemeClr val="accent3">
                    <a:shade val="51000"/>
                    <a:satMod val="130000"/>
                  </a:schemeClr>
                </a:gs>
                <a:gs pos="80000">
                  <a:schemeClr val="accent3">
                    <a:shade val="93000"/>
                    <a:satMod val="130000"/>
                  </a:schemeClr>
                </a:gs>
                <a:gs pos="100000">
                  <a:schemeClr val="accent3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sz="1800" b="1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rPr>
                      <a:t>6</a:t>
                    </a:r>
                    <a:r>
                      <a:rPr lang="en-US" dirty="0" smtClean="0"/>
                      <a:t>185                      (20</a:t>
                    </a:r>
                    <a:r>
                      <a:rPr lang="en-US" dirty="0"/>
                      <a:t>%)</a:t>
                    </a:r>
                  </a:p>
                </c:rich>
              </c:tx>
              <c:showVal val="1"/>
            </c:dLbl>
            <c:dLbl>
              <c:idx val="1"/>
              <c:layout>
                <c:manualLayout>
                  <c:x val="-2.5000000000000001E-2"/>
                  <c:y val="-2.6666666666666672E-2"/>
                </c:manualLayout>
              </c:layout>
              <c:tx>
                <c:rich>
                  <a:bodyPr/>
                  <a:lstStyle/>
                  <a:p>
                    <a:r>
                      <a:rPr lang="en-US" sz="1800" b="1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rPr>
                      <a:t>1</a:t>
                    </a:r>
                    <a:r>
                      <a:rPr lang="en-US" dirty="0" smtClean="0"/>
                      <a:t>497                           </a:t>
                    </a:r>
                    <a:r>
                      <a:rPr lang="en-US" dirty="0" smtClean="0">
                        <a:solidFill>
                          <a:srgbClr val="FF0000"/>
                        </a:solidFill>
                      </a:rPr>
                      <a:t>(-</a:t>
                    </a:r>
                    <a:r>
                      <a:rPr lang="en-US" dirty="0">
                        <a:solidFill>
                          <a:srgbClr val="FF0000"/>
                        </a:solidFill>
                      </a:rPr>
                      <a:t>4)</a:t>
                    </a:r>
                  </a:p>
                </c:rich>
              </c:tx>
              <c:showVal val="1"/>
            </c:dLbl>
            <c:dLbl>
              <c:idx val="2"/>
              <c:layout>
                <c:manualLayout>
                  <c:x val="-6.944444444444477E-3"/>
                  <c:y val="-9.2263862586797578E-3"/>
                </c:manualLayout>
              </c:layout>
              <c:tx>
                <c:rich>
                  <a:bodyPr/>
                  <a:lstStyle/>
                  <a:p>
                    <a:r>
                      <a:rPr lang="en-US" sz="1800" b="1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rPr>
                      <a:t>1</a:t>
                    </a:r>
                    <a:r>
                      <a:rPr lang="en-US" dirty="0" smtClean="0"/>
                      <a:t>485                        (10%)</a:t>
                    </a:r>
                    <a:endParaRPr lang="en-US" dirty="0"/>
                  </a:p>
                </c:rich>
              </c:tx>
              <c:showVal val="1"/>
            </c:dLbl>
            <c:dLbl>
              <c:idx val="3"/>
              <c:layout/>
              <c:tx>
                <c:rich>
                  <a:bodyPr/>
                  <a:lstStyle/>
                  <a:p>
                    <a:r>
                      <a:rPr lang="en-US" sz="1800" b="1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rPr>
                      <a:t>1</a:t>
                    </a:r>
                    <a:r>
                      <a:rPr lang="en-US" dirty="0" smtClean="0"/>
                      <a:t>019                      </a:t>
                    </a:r>
                    <a:r>
                      <a:rPr lang="en-US" dirty="0" smtClean="0">
                        <a:solidFill>
                          <a:srgbClr val="FF0000"/>
                        </a:solidFill>
                      </a:rPr>
                      <a:t>(-3%)</a:t>
                    </a:r>
                    <a:endParaRPr lang="en-US" dirty="0">
                      <a:solidFill>
                        <a:srgbClr val="FF0000"/>
                      </a:solidFill>
                    </a:endParaRPr>
                  </a:p>
                </c:rich>
              </c:tx>
              <c:showVal val="1"/>
            </c:dLbl>
            <c:dLbl>
              <c:idx val="4"/>
              <c:layout>
                <c:manualLayout>
                  <c:x val="1.3888888888888984E-2"/>
                  <c:y val="-1.9324894514768085E-2"/>
                </c:manualLayout>
              </c:layout>
              <c:tx>
                <c:rich>
                  <a:bodyPr/>
                  <a:lstStyle/>
                  <a:p>
                    <a:r>
                      <a:rPr lang="en-US" sz="1800" b="1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rPr>
                      <a:t>9</a:t>
                    </a:r>
                    <a:r>
                      <a:rPr lang="en-US" dirty="0" smtClean="0"/>
                      <a:t>39                        </a:t>
                    </a:r>
                    <a:r>
                      <a:rPr lang="en-US" dirty="0" smtClean="0">
                        <a:solidFill>
                          <a:srgbClr val="FF0000"/>
                        </a:solidFill>
                      </a:rPr>
                      <a:t>(-10%)</a:t>
                    </a:r>
                    <a:endParaRPr lang="en-US" dirty="0">
                      <a:solidFill>
                        <a:srgbClr val="FF0000"/>
                      </a:solidFill>
                    </a:endParaRPr>
                  </a:p>
                </c:rich>
              </c:tx>
              <c:showVal val="1"/>
            </c:dLbl>
            <c:dLbl>
              <c:idx val="5"/>
              <c:layout>
                <c:manualLayout>
                  <c:x val="2.0833333333333412E-2"/>
                  <c:y val="-1.9999999999999917E-2"/>
                </c:manualLayout>
              </c:layout>
              <c:tx>
                <c:rich>
                  <a:bodyPr/>
                  <a:lstStyle/>
                  <a:p>
                    <a:r>
                      <a:rPr lang="en-US" sz="1800" b="1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rPr>
                      <a:t>4</a:t>
                    </a:r>
                    <a:r>
                      <a:rPr lang="en-US" dirty="0" smtClean="0"/>
                      <a:t>49                         (22%)</a:t>
                    </a:r>
                    <a:endParaRPr lang="en-US" dirty="0"/>
                  </a:p>
                </c:rich>
              </c:tx>
              <c:showVal val="1"/>
            </c:dLbl>
            <c:dLbl>
              <c:idx val="6"/>
              <c:layout>
                <c:manualLayout>
                  <c:x val="1.8055555555555609E-2"/>
                  <c:y val="-6.6666666666666714E-3"/>
                </c:manualLayout>
              </c:layout>
              <c:tx>
                <c:rich>
                  <a:bodyPr/>
                  <a:lstStyle/>
                  <a:p>
                    <a:r>
                      <a:rPr lang="en-US" sz="1800" b="1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rPr>
                      <a:t>3</a:t>
                    </a:r>
                    <a:r>
                      <a:rPr lang="en-US" dirty="0" smtClean="0"/>
                      <a:t>17                         </a:t>
                    </a:r>
                    <a:r>
                      <a:rPr lang="en-US" dirty="0" smtClean="0">
                        <a:solidFill>
                          <a:srgbClr val="FF0000"/>
                        </a:solidFill>
                      </a:rPr>
                      <a:t>(-12%)</a:t>
                    </a:r>
                    <a:endParaRPr lang="en-US" dirty="0">
                      <a:solidFill>
                        <a:srgbClr val="FF0000"/>
                      </a:solidFill>
                    </a:endParaRPr>
                  </a:p>
                </c:rich>
              </c:tx>
              <c:showVal val="1"/>
            </c:dLbl>
            <c:dLbl>
              <c:idx val="7"/>
              <c:layout>
                <c:manualLayout>
                  <c:x val="1.6666666666666701E-2"/>
                  <c:y val="-8.8888888888889617E-3"/>
                </c:manualLayout>
              </c:layout>
              <c:tx>
                <c:rich>
                  <a:bodyPr/>
                  <a:lstStyle/>
                  <a:p>
                    <a:r>
                      <a:rPr lang="en-US" sz="1800" b="1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rPr>
                      <a:t>3</a:t>
                    </a:r>
                    <a:r>
                      <a:rPr lang="en-US" dirty="0" smtClean="0"/>
                      <a:t>07                          </a:t>
                    </a:r>
                    <a:r>
                      <a:rPr lang="en-US" dirty="0" smtClean="0">
                        <a:solidFill>
                          <a:srgbClr val="FF0000"/>
                        </a:solidFill>
                      </a:rPr>
                      <a:t>(-8)</a:t>
                    </a:r>
                    <a:endParaRPr lang="en-US" dirty="0">
                      <a:solidFill>
                        <a:srgbClr val="FF0000"/>
                      </a:solidFill>
                    </a:endParaRPr>
                  </a:p>
                </c:rich>
              </c:tx>
              <c:showVal val="1"/>
            </c:dLbl>
            <c:dLbl>
              <c:idx val="8"/>
              <c:layout>
                <c:manualLayout>
                  <c:x val="-2.7777777777777991E-3"/>
                  <c:y val="1.0288065843621401E-2"/>
                </c:manualLayout>
              </c:layout>
              <c:tx>
                <c:rich>
                  <a:bodyPr/>
                  <a:lstStyle/>
                  <a:p>
                    <a:r>
                      <a:rPr lang="en-US" sz="1800" b="1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rPr>
                      <a:t>2</a:t>
                    </a:r>
                    <a:r>
                      <a:rPr lang="en-US" dirty="0" smtClean="0"/>
                      <a:t>61                          </a:t>
                    </a:r>
                    <a:r>
                      <a:rPr lang="en-US" dirty="0" smtClean="0">
                        <a:solidFill>
                          <a:srgbClr val="FF0000"/>
                        </a:solidFill>
                      </a:rPr>
                      <a:t>(-</a:t>
                    </a:r>
                    <a:r>
                      <a:rPr lang="en-US" dirty="0">
                        <a:solidFill>
                          <a:srgbClr val="FF0000"/>
                        </a:solidFill>
                      </a:rPr>
                      <a:t>7%)</a:t>
                    </a:r>
                  </a:p>
                </c:rich>
              </c:tx>
              <c:showVal val="1"/>
            </c:dLbl>
            <c:dLbl>
              <c:idx val="9"/>
              <c:layout>
                <c:manualLayout>
                  <c:x val="1.1111111111111125E-2"/>
                  <c:y val="-1.7777777777777861E-2"/>
                </c:manualLayout>
              </c:layout>
              <c:tx>
                <c:rich>
                  <a:bodyPr/>
                  <a:lstStyle/>
                  <a:p>
                    <a:r>
                      <a:rPr lang="en-US" sz="1800" b="1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rPr>
                      <a:t>2</a:t>
                    </a:r>
                    <a:r>
                      <a:rPr lang="en-US" dirty="0" smtClean="0"/>
                      <a:t>13                       </a:t>
                    </a:r>
                    <a:r>
                      <a:rPr lang="en-US" dirty="0" smtClean="0">
                        <a:solidFill>
                          <a:srgbClr val="FF0000"/>
                        </a:solidFill>
                      </a:rPr>
                      <a:t>(-11%)</a:t>
                    </a:r>
                    <a:endParaRPr lang="en-US" dirty="0">
                      <a:solidFill>
                        <a:srgbClr val="FF0000"/>
                      </a:solidFill>
                    </a:endParaRPr>
                  </a:p>
                </c:rich>
              </c:tx>
              <c:showVal val="1"/>
            </c:dLbl>
            <c:dLbl>
              <c:idx val="10"/>
              <c:layout>
                <c:manualLayout>
                  <c:x val="5.5555555555555558E-3"/>
                  <c:y val="-1.5555555555555581E-2"/>
                </c:manualLayout>
              </c:layout>
              <c:tx>
                <c:rich>
                  <a:bodyPr/>
                  <a:lstStyle/>
                  <a:p>
                    <a:r>
                      <a:rPr lang="en-US" sz="1800" b="1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rPr>
                      <a:t>1</a:t>
                    </a:r>
                    <a:r>
                      <a:rPr lang="en-US" dirty="0" smtClean="0"/>
                      <a:t>13                         (22%)</a:t>
                    </a:r>
                    <a:endParaRPr lang="en-US" dirty="0"/>
                  </a:p>
                </c:rich>
              </c:tx>
              <c:showVal val="1"/>
            </c:dLbl>
            <c:dLbl>
              <c:idx val="11"/>
              <c:layout>
                <c:manualLayout>
                  <c:x val="9.7222222222222224E-3"/>
                  <c:y val="-8.8888888888889617E-3"/>
                </c:manualLayout>
              </c:layout>
              <c:tx>
                <c:rich>
                  <a:bodyPr/>
                  <a:lstStyle/>
                  <a:p>
                    <a:r>
                      <a:rPr lang="en-US" sz="1800" b="1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rPr>
                      <a:t>5</a:t>
                    </a:r>
                    <a:r>
                      <a:rPr lang="en-US" dirty="0" smtClean="0"/>
                      <a:t>4                          </a:t>
                    </a:r>
                    <a:r>
                      <a:rPr lang="en-US" dirty="0" smtClean="0">
                        <a:solidFill>
                          <a:schemeClr val="tx1"/>
                        </a:solidFill>
                      </a:rPr>
                      <a:t>(30%)</a:t>
                    </a:r>
                    <a:endParaRPr lang="en-US" dirty="0">
                      <a:solidFill>
                        <a:schemeClr val="tx1"/>
                      </a:solidFill>
                    </a:endParaRPr>
                  </a:p>
                </c:rich>
              </c:tx>
              <c:showVal val="1"/>
            </c:dLbl>
            <c:dLbl>
              <c:idx val="12"/>
              <c:layout>
                <c:manualLayout>
                  <c:x val="1.6666666666666701E-2"/>
                  <c:y val="-2.2222222222222251E-2"/>
                </c:manualLayout>
              </c:layout>
              <c:tx>
                <c:rich>
                  <a:bodyPr/>
                  <a:lstStyle/>
                  <a:p>
                    <a:r>
                      <a:rPr lang="en-US" sz="1800" b="1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rPr>
                      <a:t>4</a:t>
                    </a:r>
                    <a:r>
                      <a:rPr lang="en-US" dirty="0" smtClean="0"/>
                      <a:t>9                            </a:t>
                    </a:r>
                    <a:r>
                      <a:rPr lang="en-US" dirty="0" smtClean="0">
                        <a:solidFill>
                          <a:schemeClr val="tx2">
                            <a:lumMod val="50000"/>
                          </a:schemeClr>
                        </a:solidFill>
                      </a:rPr>
                      <a:t>(27%)</a:t>
                    </a:r>
                    <a:endParaRPr lang="en-US" dirty="0">
                      <a:solidFill>
                        <a:schemeClr val="tx2">
                          <a:lumMod val="50000"/>
                        </a:schemeClr>
                      </a:solidFill>
                    </a:endParaRPr>
                  </a:p>
                </c:rich>
              </c:tx>
              <c:showVal val="1"/>
            </c:dLbl>
            <c:dLbl>
              <c:idx val="13"/>
              <c:layout>
                <c:manualLayout>
                  <c:x val="1.3888888888888871E-2"/>
                  <c:y val="-8.8888888888889617E-3"/>
                </c:manualLayout>
              </c:layout>
              <c:tx>
                <c:rich>
                  <a:bodyPr/>
                  <a:lstStyle/>
                  <a:p>
                    <a:r>
                      <a:rPr lang="en-US" sz="1800" b="1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rPr>
                      <a:t>4</a:t>
                    </a:r>
                    <a:r>
                      <a:rPr lang="en-US" dirty="0" smtClean="0"/>
                      <a:t>4                            </a:t>
                    </a:r>
                    <a:r>
                      <a:rPr lang="en-US" dirty="0" smtClean="0">
                        <a:solidFill>
                          <a:srgbClr val="FF0000"/>
                        </a:solidFill>
                      </a:rPr>
                      <a:t>(-17)</a:t>
                    </a:r>
                    <a:endParaRPr lang="en-US" dirty="0">
                      <a:solidFill>
                        <a:srgbClr val="FF0000"/>
                      </a:solidFill>
                    </a:endParaRPr>
                  </a:p>
                </c:rich>
              </c:tx>
              <c:showVal val="1"/>
            </c:dLbl>
            <c:txPr>
              <a:bodyPr/>
              <a:lstStyle/>
              <a:p>
                <a:pPr>
                  <a:defRPr lang="sq-AL" sz="1800" b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Sheet1!$B$23:$B$36</c:f>
              <c:strCache>
                <c:ptCount val="14"/>
                <c:pt idx="0">
                  <c:v>Bardhosh</c:v>
                </c:pt>
                <c:pt idx="1">
                  <c:v>Barileve</c:v>
                </c:pt>
                <c:pt idx="2">
                  <c:v>Shkabaj</c:v>
                </c:pt>
                <c:pt idx="3">
                  <c:v>Mramuer</c:v>
                </c:pt>
                <c:pt idx="4">
                  <c:v>Llukar</c:v>
                </c:pt>
                <c:pt idx="5">
                  <c:v>Keqekoll</c:v>
                </c:pt>
                <c:pt idx="6">
                  <c:v>Rimanisht</c:v>
                </c:pt>
                <c:pt idx="7">
                  <c:v>Kishnic</c:v>
                </c:pt>
                <c:pt idx="8">
                  <c:v>Sharban</c:v>
                </c:pt>
                <c:pt idx="9">
                  <c:v>Slivove</c:v>
                </c:pt>
                <c:pt idx="10">
                  <c:v>Koliq</c:v>
                </c:pt>
                <c:pt idx="11">
                  <c:v>Viti</c:v>
                </c:pt>
                <c:pt idx="12">
                  <c:v>Dabisheve</c:v>
                </c:pt>
                <c:pt idx="13">
                  <c:v>Bullaj</c:v>
                </c:pt>
              </c:strCache>
            </c:strRef>
          </c:cat>
          <c:val>
            <c:numRef>
              <c:f>Sheet1!$C$23:$C$36</c:f>
              <c:numCache>
                <c:formatCode>0</c:formatCode>
                <c:ptCount val="14"/>
                <c:pt idx="0">
                  <c:v>6185</c:v>
                </c:pt>
                <c:pt idx="1">
                  <c:v>1497</c:v>
                </c:pt>
                <c:pt idx="2">
                  <c:v>1485</c:v>
                </c:pt>
                <c:pt idx="3">
                  <c:v>1019</c:v>
                </c:pt>
                <c:pt idx="4">
                  <c:v>939</c:v>
                </c:pt>
                <c:pt idx="5">
                  <c:v>449</c:v>
                </c:pt>
                <c:pt idx="6">
                  <c:v>317</c:v>
                </c:pt>
                <c:pt idx="7">
                  <c:v>307</c:v>
                </c:pt>
                <c:pt idx="8">
                  <c:v>261</c:v>
                </c:pt>
                <c:pt idx="9">
                  <c:v>213</c:v>
                </c:pt>
                <c:pt idx="10">
                  <c:v>113</c:v>
                </c:pt>
                <c:pt idx="11">
                  <c:v>54</c:v>
                </c:pt>
                <c:pt idx="12">
                  <c:v>49</c:v>
                </c:pt>
                <c:pt idx="13">
                  <c:v>44</c:v>
                </c:pt>
              </c:numCache>
            </c:numRef>
          </c:val>
        </c:ser>
        <c:dLbls>
          <c:showVal val="1"/>
        </c:dLbls>
        <c:shape val="cylinder"/>
        <c:axId val="58655872"/>
        <c:axId val="58657408"/>
        <c:axId val="0"/>
      </c:bar3DChart>
      <c:catAx>
        <c:axId val="58655872"/>
        <c:scaling>
          <c:orientation val="minMax"/>
        </c:scaling>
        <c:axPos val="b"/>
        <c:majorTickMark val="none"/>
        <c:tickLblPos val="nextTo"/>
        <c:txPr>
          <a:bodyPr/>
          <a:lstStyle/>
          <a:p>
            <a:pPr>
              <a:defRPr lang="sq-AL" sz="1400" b="1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58657408"/>
        <c:crosses val="autoZero"/>
        <c:auto val="1"/>
        <c:lblAlgn val="ctr"/>
        <c:lblOffset val="100"/>
      </c:catAx>
      <c:valAx>
        <c:axId val="58657408"/>
        <c:scaling>
          <c:orientation val="minMax"/>
        </c:scaling>
        <c:delete val="1"/>
        <c:axPos val="l"/>
        <c:numFmt formatCode="0" sourceLinked="1"/>
        <c:tickLblPos val="none"/>
        <c:crossAx val="58655872"/>
        <c:crosses val="autoZero"/>
        <c:crossBetween val="between"/>
      </c:valAx>
    </c:plotArea>
    <c:plotVisOnly val="1"/>
  </c:chart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view3D>
      <c:rAngAx val="1"/>
    </c:view3D>
    <c:plotArea>
      <c:layout/>
      <c:bar3DChart>
        <c:barDir val="col"/>
        <c:grouping val="clustered"/>
        <c:ser>
          <c:idx val="0"/>
          <c:order val="0"/>
          <c:spPr>
            <a:gradFill rotWithShape="1">
              <a:gsLst>
                <a:gs pos="0">
                  <a:schemeClr val="accent2">
                    <a:tint val="50000"/>
                    <a:satMod val="300000"/>
                  </a:schemeClr>
                </a:gs>
                <a:gs pos="35000">
                  <a:schemeClr val="accent2">
                    <a:tint val="37000"/>
                    <a:satMod val="300000"/>
                  </a:schemeClr>
                </a:gs>
                <a:gs pos="100000">
                  <a:schemeClr val="accent2">
                    <a:tint val="15000"/>
                    <a:satMod val="350000"/>
                  </a:schemeClr>
                </a:gs>
              </a:gsLst>
              <a:lin ang="16200000" scaled="1"/>
            </a:gradFill>
            <a:ln w="9525" cap="flat" cmpd="sng" algn="ctr">
              <a:solidFill>
                <a:schemeClr val="accent2">
                  <a:shade val="95000"/>
                  <a:satMod val="105000"/>
                </a:schemeClr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c:spPr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sz="1800" b="1" dirty="0" smtClean="0">
                        <a:latin typeface="Times New Roman" pitchFamily="18" charset="0"/>
                        <a:cs typeface="Times New Roman" pitchFamily="18" charset="0"/>
                      </a:rPr>
                      <a:t>3</a:t>
                    </a:r>
                    <a:r>
                      <a:rPr lang="en-US" dirty="0" smtClean="0"/>
                      <a:t>2516                 (14%)</a:t>
                    </a:r>
                    <a:endParaRPr lang="en-US" dirty="0"/>
                  </a:p>
                </c:rich>
              </c:tx>
              <c:showVal val="1"/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sz="1800" b="1" dirty="0" smtClean="0">
                        <a:latin typeface="Times New Roman" pitchFamily="18" charset="0"/>
                        <a:cs typeface="Times New Roman" pitchFamily="18" charset="0"/>
                      </a:rPr>
                      <a:t>2</a:t>
                    </a:r>
                    <a:r>
                      <a:rPr lang="en-US" dirty="0" smtClean="0"/>
                      <a:t>0033                </a:t>
                    </a:r>
                    <a:r>
                      <a:rPr lang="en-US" dirty="0"/>
                      <a:t>(6%)</a:t>
                    </a:r>
                  </a:p>
                </c:rich>
              </c:tx>
              <c:showVal val="1"/>
            </c:dLbl>
            <c:dLbl>
              <c:idx val="2"/>
              <c:layout>
                <c:manualLayout>
                  <c:x val="7.2463768115942247E-3"/>
                  <c:y val="-2.7397260273972612E-2"/>
                </c:manualLayout>
              </c:layout>
              <c:tx>
                <c:rich>
                  <a:bodyPr/>
                  <a:lstStyle/>
                  <a:p>
                    <a:r>
                      <a:rPr lang="en-US" sz="1800" b="1" dirty="0" smtClean="0">
                        <a:latin typeface="Times New Roman" pitchFamily="18" charset="0"/>
                        <a:cs typeface="Times New Roman" pitchFamily="18" charset="0"/>
                      </a:rPr>
                      <a:t>1</a:t>
                    </a:r>
                    <a:r>
                      <a:rPr lang="en-US" dirty="0" smtClean="0"/>
                      <a:t>3582              </a:t>
                    </a:r>
                    <a:r>
                      <a:rPr lang="en-US" dirty="0"/>
                      <a:t>(13)</a:t>
                    </a:r>
                  </a:p>
                </c:rich>
              </c:tx>
              <c:showVal val="1"/>
            </c:dLbl>
            <c:dLbl>
              <c:idx val="3"/>
              <c:layout>
                <c:manualLayout>
                  <c:x val="7.2463768115942247E-3"/>
                  <c:y val="-2.7397260273972612E-2"/>
                </c:manualLayout>
              </c:layout>
              <c:tx>
                <c:rich>
                  <a:bodyPr/>
                  <a:lstStyle/>
                  <a:p>
                    <a:r>
                      <a:rPr lang="en-US" sz="1800" b="1" dirty="0" smtClean="0">
                        <a:latin typeface="Times New Roman" pitchFamily="18" charset="0"/>
                        <a:cs typeface="Times New Roman" pitchFamily="18" charset="0"/>
                      </a:rPr>
                      <a:t>2</a:t>
                    </a:r>
                    <a:r>
                      <a:rPr lang="en-US" dirty="0" smtClean="0"/>
                      <a:t>9090                     </a:t>
                    </a:r>
                    <a:r>
                      <a:rPr lang="en-US" dirty="0"/>
                      <a:t>(15%)</a:t>
                    </a:r>
                  </a:p>
                </c:rich>
              </c:tx>
              <c:showVal val="1"/>
            </c:dLbl>
            <c:dLbl>
              <c:idx val="4"/>
              <c:layout>
                <c:manualLayout>
                  <c:x val="-1.0144927536231882E-2"/>
                  <c:y val="-2.7397260273972612E-2"/>
                </c:manualLayout>
              </c:layout>
              <c:tx>
                <c:rich>
                  <a:bodyPr/>
                  <a:lstStyle/>
                  <a:p>
                    <a:r>
                      <a:rPr lang="en-US" sz="1800" b="1" dirty="0" smtClean="0">
                        <a:latin typeface="Times New Roman" pitchFamily="18" charset="0"/>
                        <a:cs typeface="Times New Roman" pitchFamily="18" charset="0"/>
                      </a:rPr>
                      <a:t>8</a:t>
                    </a:r>
                    <a:r>
                      <a:rPr lang="en-US" dirty="0" smtClean="0"/>
                      <a:t>620     </a:t>
                    </a:r>
                  </a:p>
                  <a:p>
                    <a:r>
                      <a:rPr lang="en-US" dirty="0" smtClean="0"/>
                      <a:t> </a:t>
                    </a:r>
                    <a:r>
                      <a:rPr lang="en-US" dirty="0" smtClean="0">
                        <a:solidFill>
                          <a:srgbClr val="FF0000"/>
                        </a:solidFill>
                      </a:rPr>
                      <a:t>(-10%)</a:t>
                    </a:r>
                    <a:endParaRPr lang="en-US" dirty="0">
                      <a:solidFill>
                        <a:srgbClr val="FF0000"/>
                      </a:solidFill>
                    </a:endParaRPr>
                  </a:p>
                </c:rich>
              </c:tx>
              <c:showVal val="1"/>
            </c:dLbl>
            <c:dLbl>
              <c:idx val="5"/>
              <c:layout>
                <c:manualLayout>
                  <c:x val="1.3043478260869627E-2"/>
                  <c:y val="-2.2831050228310622E-2"/>
                </c:manualLayout>
              </c:layout>
              <c:tx>
                <c:rich>
                  <a:bodyPr/>
                  <a:lstStyle/>
                  <a:p>
                    <a:r>
                      <a:rPr lang="en-US" sz="1800" b="1" dirty="0" smtClean="0">
                        <a:latin typeface="Times New Roman" pitchFamily="18" charset="0"/>
                        <a:cs typeface="Times New Roman" pitchFamily="18" charset="0"/>
                      </a:rPr>
                      <a:t>1</a:t>
                    </a:r>
                    <a:r>
                      <a:rPr lang="en-US" dirty="0" smtClean="0"/>
                      <a:t>0635              </a:t>
                    </a:r>
                    <a:r>
                      <a:rPr lang="en-US" dirty="0"/>
                      <a:t>(</a:t>
                    </a:r>
                    <a:r>
                      <a:rPr lang="en-US" dirty="0" smtClean="0"/>
                      <a:t>10%)</a:t>
                    </a:r>
                    <a:endParaRPr lang="en-US" dirty="0"/>
                  </a:p>
                </c:rich>
              </c:tx>
              <c:showVal val="1"/>
            </c:dLbl>
            <c:dLbl>
              <c:idx val="6"/>
              <c:layout>
                <c:manualLayout>
                  <c:x val="1.1594202898550831E-2"/>
                  <c:y val="-2.0547945205479635E-2"/>
                </c:manualLayout>
              </c:layout>
              <c:tx>
                <c:rich>
                  <a:bodyPr/>
                  <a:lstStyle/>
                  <a:p>
                    <a:r>
                      <a:rPr lang="en-US" sz="1800" b="1" dirty="0" smtClean="0">
                        <a:latin typeface="Times New Roman" pitchFamily="18" charset="0"/>
                        <a:cs typeface="Times New Roman" pitchFamily="18" charset="0"/>
                      </a:rPr>
                      <a:t>3</a:t>
                    </a:r>
                    <a:r>
                      <a:rPr lang="en-US" dirty="0" smtClean="0"/>
                      <a:t>434                            </a:t>
                    </a:r>
                    <a:r>
                      <a:rPr lang="en-US" dirty="0">
                        <a:solidFill>
                          <a:srgbClr val="FF0000"/>
                        </a:solidFill>
                      </a:rPr>
                      <a:t>(</a:t>
                    </a:r>
                    <a:r>
                      <a:rPr lang="en-US" dirty="0"/>
                      <a:t> </a:t>
                    </a:r>
                    <a:r>
                      <a:rPr lang="en-US" dirty="0" smtClean="0">
                        <a:solidFill>
                          <a:srgbClr val="FF0000"/>
                        </a:solidFill>
                      </a:rPr>
                      <a:t>-26%)</a:t>
                    </a:r>
                    <a:endParaRPr lang="en-US" dirty="0">
                      <a:solidFill>
                        <a:srgbClr val="FF0000"/>
                      </a:solidFill>
                    </a:endParaRPr>
                  </a:p>
                </c:rich>
              </c:tx>
              <c:showVal val="1"/>
            </c:dLbl>
            <c:txPr>
              <a:bodyPr/>
              <a:lstStyle/>
              <a:p>
                <a:pPr>
                  <a:defRPr lang="sq-AL" sz="1800" b="1">
                    <a:latin typeface="Times New Roman" pitchFamily="18" charset="0"/>
                    <a:cs typeface="Times New Roman" pitchFamily="18" charset="0"/>
                  </a:defRPr>
                </a:pPr>
                <a:endParaRPr lang="en-US"/>
              </a:p>
            </c:txPr>
            <c:showVal val="1"/>
          </c:dLbls>
          <c:cat>
            <c:strRef>
              <c:f>'Totali i QKMF'!$J$351:$J$357</c:f>
              <c:strCache>
                <c:ptCount val="7"/>
                <c:pt idx="0">
                  <c:v>Mjekesia Familjare</c:v>
                </c:pt>
                <c:pt idx="1">
                  <c:v>Mjekesia Punes</c:v>
                </c:pt>
                <c:pt idx="2">
                  <c:v>Specialistika</c:v>
                </c:pt>
                <c:pt idx="3">
                  <c:v>Pediatrija</c:v>
                </c:pt>
                <c:pt idx="4">
                  <c:v>QMG</c:v>
                </c:pt>
                <c:pt idx="5">
                  <c:v>Vaksinimi</c:v>
                </c:pt>
                <c:pt idx="6">
                  <c:v>DSM</c:v>
                </c:pt>
              </c:strCache>
            </c:strRef>
          </c:cat>
          <c:val>
            <c:numRef>
              <c:f>'Totali i QKMF'!$K$351:$K$357</c:f>
              <c:numCache>
                <c:formatCode>0</c:formatCode>
                <c:ptCount val="7"/>
                <c:pt idx="0">
                  <c:v>32516</c:v>
                </c:pt>
                <c:pt idx="1">
                  <c:v>20033</c:v>
                </c:pt>
                <c:pt idx="2">
                  <c:v>13582</c:v>
                </c:pt>
                <c:pt idx="3">
                  <c:v>29090</c:v>
                </c:pt>
                <c:pt idx="4">
                  <c:v>8620</c:v>
                </c:pt>
                <c:pt idx="5">
                  <c:v>10635</c:v>
                </c:pt>
                <c:pt idx="6">
                  <c:v>3434</c:v>
                </c:pt>
              </c:numCache>
            </c:numRef>
          </c:val>
        </c:ser>
        <c:dLbls>
          <c:showVal val="1"/>
        </c:dLbls>
        <c:shape val="cylinder"/>
        <c:axId val="58722944"/>
        <c:axId val="58745216"/>
        <c:axId val="0"/>
      </c:bar3DChart>
      <c:catAx>
        <c:axId val="58722944"/>
        <c:scaling>
          <c:orientation val="minMax"/>
        </c:scaling>
        <c:axPos val="b"/>
        <c:majorTickMark val="none"/>
        <c:tickLblPos val="nextTo"/>
        <c:txPr>
          <a:bodyPr/>
          <a:lstStyle/>
          <a:p>
            <a:pPr>
              <a:defRPr lang="sq-AL" sz="2000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58745216"/>
        <c:crosses val="autoZero"/>
        <c:auto val="1"/>
        <c:lblAlgn val="ctr"/>
        <c:lblOffset val="100"/>
      </c:catAx>
      <c:valAx>
        <c:axId val="58745216"/>
        <c:scaling>
          <c:orientation val="minMax"/>
        </c:scaling>
        <c:delete val="1"/>
        <c:axPos val="l"/>
        <c:numFmt formatCode="0" sourceLinked="1"/>
        <c:tickLblPos val="none"/>
        <c:crossAx val="58722944"/>
        <c:crosses val="autoZero"/>
        <c:crossBetween val="between"/>
      </c:valAx>
    </c:plotArea>
    <c:plotVisOnly val="1"/>
  </c:chart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view3D>
      <c:rAngAx val="1"/>
    </c:view3D>
    <c:backWall>
      <c:spPr>
        <a:noFill/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5.0112001086071445E-2"/>
          <c:y val="3.0312297919281844E-2"/>
          <c:w val="0.94522342519685043"/>
          <c:h val="0.73639015193523349"/>
        </c:manualLayout>
      </c:layout>
      <c:bar3DChart>
        <c:barDir val="col"/>
        <c:grouping val="clustered"/>
        <c:ser>
          <c:idx val="0"/>
          <c:order val="0"/>
          <c:spPr>
            <a:gradFill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smtClean="0"/>
                      <a:t>928</a:t>
                    </a:r>
                    <a:endParaRPr lang="en-US" dirty="0"/>
                  </a:p>
                </c:rich>
              </c:tx>
              <c:showVal val="1"/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smtClean="0"/>
                      <a:t>553</a:t>
                    </a:r>
                    <a:endParaRPr lang="en-US" dirty="0"/>
                  </a:p>
                </c:rich>
              </c:tx>
              <c:showVal val="1"/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 smtClean="0"/>
                      <a:t>367</a:t>
                    </a:r>
                    <a:endParaRPr lang="en-US" dirty="0"/>
                  </a:p>
                </c:rich>
              </c:tx>
              <c:showVal val="1"/>
            </c:dLbl>
            <c:dLbl>
              <c:idx val="4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336</a:t>
                    </a:r>
                    <a:endParaRPr lang="en-US" dirty="0"/>
                  </a:p>
                </c:rich>
              </c:tx>
              <c:showVal val="1"/>
            </c:dLbl>
            <c:dLbl>
              <c:idx val="5"/>
              <c:layout/>
              <c:tx>
                <c:rich>
                  <a:bodyPr/>
                  <a:lstStyle/>
                  <a:p>
                    <a:r>
                      <a:rPr lang="en-US" smtClean="0"/>
                      <a:t>309</a:t>
                    </a:r>
                    <a:endParaRPr lang="en-US" dirty="0"/>
                  </a:p>
                </c:rich>
              </c:tx>
              <c:showVal val="1"/>
            </c:dLbl>
            <c:dLbl>
              <c:idx val="6"/>
              <c:layout/>
              <c:tx>
                <c:rich>
                  <a:bodyPr/>
                  <a:lstStyle/>
                  <a:p>
                    <a:r>
                      <a:rPr lang="en-US" smtClean="0"/>
                      <a:t>177</a:t>
                    </a:r>
                    <a:endParaRPr lang="en-US" dirty="0"/>
                  </a:p>
                </c:rich>
              </c:tx>
              <c:showVal val="1"/>
            </c:dLbl>
            <c:dLbl>
              <c:idx val="10"/>
              <c:layout/>
              <c:tx>
                <c:rich>
                  <a:bodyPr/>
                  <a:lstStyle/>
                  <a:p>
                    <a:r>
                      <a:rPr lang="en-US" smtClean="0"/>
                      <a:t>107</a:t>
                    </a:r>
                    <a:endParaRPr lang="en-US" dirty="0"/>
                  </a:p>
                </c:rich>
              </c:tx>
              <c:showVal val="1"/>
            </c:dLbl>
            <c:dLbl>
              <c:idx val="11"/>
              <c:layout/>
              <c:tx>
                <c:rich>
                  <a:bodyPr/>
                  <a:lstStyle/>
                  <a:p>
                    <a:r>
                      <a:rPr lang="en-US" smtClean="0"/>
                      <a:t>104</a:t>
                    </a:r>
                    <a:endParaRPr lang="en-US" dirty="0"/>
                  </a:p>
                </c:rich>
              </c:tx>
              <c:showVal val="1"/>
            </c:dLbl>
            <c:dLbl>
              <c:idx val="12"/>
              <c:layout/>
              <c:tx>
                <c:rich>
                  <a:bodyPr/>
                  <a:lstStyle/>
                  <a:p>
                    <a:r>
                      <a:rPr lang="en-US" smtClean="0"/>
                      <a:t>102</a:t>
                    </a:r>
                    <a:endParaRPr lang="en-US" dirty="0"/>
                  </a:p>
                </c:rich>
              </c:tx>
              <c:showVal val="1"/>
            </c:dLbl>
            <c:dLbl>
              <c:idx val="13"/>
              <c:layout/>
              <c:tx>
                <c:rich>
                  <a:bodyPr/>
                  <a:lstStyle/>
                  <a:p>
                    <a:r>
                      <a:rPr lang="en-US" smtClean="0"/>
                      <a:t>86</a:t>
                    </a:r>
                    <a:endParaRPr lang="en-US" dirty="0"/>
                  </a:p>
                </c:rich>
              </c:tx>
              <c:showVal val="1"/>
            </c:dLbl>
            <c:dLbl>
              <c:idx val="14"/>
              <c:layout/>
              <c:tx>
                <c:rich>
                  <a:bodyPr/>
                  <a:lstStyle/>
                  <a:p>
                    <a:r>
                      <a:rPr lang="en-US" smtClean="0"/>
                      <a:t>74</a:t>
                    </a:r>
                    <a:endParaRPr lang="en-US" dirty="0"/>
                  </a:p>
                </c:rich>
              </c:tx>
              <c:showVal val="1"/>
            </c:dLbl>
            <c:dLbl>
              <c:idx val="17"/>
              <c:layout/>
              <c:tx>
                <c:rich>
                  <a:bodyPr/>
                  <a:lstStyle/>
                  <a:p>
                    <a:r>
                      <a:rPr lang="en-US" smtClean="0"/>
                      <a:t>66</a:t>
                    </a:r>
                    <a:endParaRPr lang="en-US" dirty="0"/>
                  </a:p>
                </c:rich>
              </c:tx>
              <c:showVal val="1"/>
            </c:dLbl>
            <c:dLbl>
              <c:idx val="19"/>
              <c:layout/>
              <c:tx>
                <c:rich>
                  <a:bodyPr/>
                  <a:lstStyle/>
                  <a:p>
                    <a:r>
                      <a:rPr lang="en-US" smtClean="0"/>
                      <a:t>61</a:t>
                    </a:r>
                    <a:endParaRPr lang="en-US" dirty="0"/>
                  </a:p>
                </c:rich>
              </c:tx>
              <c:showVal val="1"/>
            </c:dLbl>
            <c:txPr>
              <a:bodyPr/>
              <a:lstStyle/>
              <a:p>
                <a:pPr>
                  <a:defRPr lang="sq-AL" sz="1600" b="1">
                    <a:latin typeface="Times New Roman" pitchFamily="18" charset="0"/>
                    <a:cs typeface="Times New Roman" pitchFamily="18" charset="0"/>
                  </a:defRPr>
                </a:pPr>
                <a:endParaRPr lang="en-US"/>
              </a:p>
            </c:txPr>
            <c:showVal val="1"/>
          </c:dLbls>
          <c:cat>
            <c:strRef>
              <c:f>Sheet2!$F$1:$F$20</c:f>
              <c:strCache>
                <c:ptCount val="20"/>
                <c:pt idx="0">
                  <c:v>QKMF</c:v>
                </c:pt>
                <c:pt idx="1">
                  <c:v>QMF 5</c:v>
                </c:pt>
                <c:pt idx="2">
                  <c:v>Stomatologji</c:v>
                </c:pt>
                <c:pt idx="3">
                  <c:v>QMF 6</c:v>
                </c:pt>
                <c:pt idx="4">
                  <c:v>Laboratoriumi</c:v>
                </c:pt>
                <c:pt idx="5">
                  <c:v>QMF 4</c:v>
                </c:pt>
                <c:pt idx="6">
                  <c:v>QMF 1</c:v>
                </c:pt>
                <c:pt idx="7">
                  <c:v>QMF 2</c:v>
                </c:pt>
                <c:pt idx="8">
                  <c:v>QMF -10</c:v>
                </c:pt>
                <c:pt idx="9">
                  <c:v>QMF 3</c:v>
                </c:pt>
                <c:pt idx="10">
                  <c:v>Radiologji</c:v>
                </c:pt>
                <c:pt idx="11">
                  <c:v>QMF Hajvali</c:v>
                </c:pt>
                <c:pt idx="12">
                  <c:v>Fshatërat</c:v>
                </c:pt>
                <c:pt idx="13">
                  <c:v>QMF -7</c:v>
                </c:pt>
                <c:pt idx="14">
                  <c:v>QMF Besi </c:v>
                </c:pt>
                <c:pt idx="15">
                  <c:v>QMF Mati 1</c:v>
                </c:pt>
                <c:pt idx="16">
                  <c:v>QKF-11</c:v>
                </c:pt>
                <c:pt idx="17">
                  <c:v>QMF -9</c:v>
                </c:pt>
                <c:pt idx="18">
                  <c:v>QMF -8</c:v>
                </c:pt>
                <c:pt idx="19">
                  <c:v>QMF Mat</c:v>
                </c:pt>
              </c:strCache>
            </c:strRef>
          </c:cat>
          <c:val>
            <c:numRef>
              <c:f>Sheet2!$G$1:$G$20</c:f>
              <c:numCache>
                <c:formatCode>0</c:formatCode>
                <c:ptCount val="20"/>
                <c:pt idx="0">
                  <c:v>938</c:v>
                </c:pt>
                <c:pt idx="1">
                  <c:v>560.41666666666674</c:v>
                </c:pt>
                <c:pt idx="2">
                  <c:v>370.99474637681158</c:v>
                </c:pt>
                <c:pt idx="3">
                  <c:v>366.66666666666708</c:v>
                </c:pt>
                <c:pt idx="4">
                  <c:v>334.66666666666708</c:v>
                </c:pt>
                <c:pt idx="5">
                  <c:v>309.83333333333331</c:v>
                </c:pt>
                <c:pt idx="6">
                  <c:v>179</c:v>
                </c:pt>
                <c:pt idx="7">
                  <c:v>151.33333333333411</c:v>
                </c:pt>
                <c:pt idx="8">
                  <c:v>108.6</c:v>
                </c:pt>
                <c:pt idx="9">
                  <c:v>107.1</c:v>
                </c:pt>
                <c:pt idx="10">
                  <c:v>106.20124066754568</c:v>
                </c:pt>
                <c:pt idx="11">
                  <c:v>103.16666666666666</c:v>
                </c:pt>
                <c:pt idx="12">
                  <c:v>102.83333333333294</c:v>
                </c:pt>
                <c:pt idx="13">
                  <c:v>84.166666666666671</c:v>
                </c:pt>
                <c:pt idx="14">
                  <c:v>74.958333333333258</c:v>
                </c:pt>
                <c:pt idx="15">
                  <c:v>71.333333333333258</c:v>
                </c:pt>
                <c:pt idx="16">
                  <c:v>68.458333333333258</c:v>
                </c:pt>
                <c:pt idx="17">
                  <c:v>68.333333333333258</c:v>
                </c:pt>
                <c:pt idx="18">
                  <c:v>63.5</c:v>
                </c:pt>
                <c:pt idx="19">
                  <c:v>51.458333333333336</c:v>
                </c:pt>
              </c:numCache>
            </c:numRef>
          </c:val>
        </c:ser>
        <c:dLbls>
          <c:showVal val="1"/>
        </c:dLbls>
        <c:shape val="cylinder"/>
        <c:axId val="58751616"/>
        <c:axId val="58765696"/>
        <c:axId val="0"/>
      </c:bar3DChart>
      <c:catAx>
        <c:axId val="58751616"/>
        <c:scaling>
          <c:orientation val="minMax"/>
        </c:scaling>
        <c:axPos val="b"/>
        <c:majorTickMark val="none"/>
        <c:tickLblPos val="nextTo"/>
        <c:txPr>
          <a:bodyPr/>
          <a:lstStyle/>
          <a:p>
            <a:pPr>
              <a:defRPr lang="sq-AL" sz="1600" b="1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58765696"/>
        <c:crosses val="autoZero"/>
        <c:auto val="1"/>
        <c:lblAlgn val="ctr"/>
        <c:lblOffset val="100"/>
      </c:catAx>
      <c:valAx>
        <c:axId val="58765696"/>
        <c:scaling>
          <c:orientation val="minMax"/>
        </c:scaling>
        <c:delete val="1"/>
        <c:axPos val="l"/>
        <c:numFmt formatCode="0" sourceLinked="1"/>
        <c:tickLblPos val="none"/>
        <c:crossAx val="58751616"/>
        <c:crosses val="autoZero"/>
        <c:crossBetween val="between"/>
      </c:valAx>
    </c:plotArea>
    <c:plotVisOnly val="1"/>
  </c:chart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31"/>
  <c:chart>
    <c:autoTitleDeleted val="1"/>
    <c:plotArea>
      <c:layout/>
      <c:barChart>
        <c:barDir val="col"/>
        <c:grouping val="clustered"/>
        <c:ser>
          <c:idx val="0"/>
          <c:order val="0"/>
          <c:spPr>
            <a:solidFill>
              <a:srgbClr val="228024"/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dLbls>
            <c:txPr>
              <a:bodyPr/>
              <a:lstStyle/>
              <a:p>
                <a:pPr>
                  <a:defRPr lang="sq-AL" sz="2000" b="1">
                    <a:latin typeface="Times New Roman" pitchFamily="18" charset="0"/>
                    <a:cs typeface="Times New Roman" pitchFamily="18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Sheet1!$B$56:$B$72</c:f>
              <c:strCache>
                <c:ptCount val="17"/>
                <c:pt idx="0">
                  <c:v>QMF 5</c:v>
                </c:pt>
                <c:pt idx="1">
                  <c:v>QMF 6</c:v>
                </c:pt>
                <c:pt idx="2">
                  <c:v>QKMF</c:v>
                </c:pt>
                <c:pt idx="3">
                  <c:v>QMF 2</c:v>
                </c:pt>
                <c:pt idx="4">
                  <c:v>QMF 4</c:v>
                </c:pt>
                <c:pt idx="5">
                  <c:v>QMF 1</c:v>
                </c:pt>
                <c:pt idx="6">
                  <c:v>QMF -10</c:v>
                </c:pt>
                <c:pt idx="7">
                  <c:v>QMF Hajvali</c:v>
                </c:pt>
                <c:pt idx="8">
                  <c:v>QMF 3</c:v>
                </c:pt>
                <c:pt idx="9">
                  <c:v>AMFFshatërat</c:v>
                </c:pt>
                <c:pt idx="10">
                  <c:v>QMF -7</c:v>
                </c:pt>
                <c:pt idx="11">
                  <c:v>QMF Besi </c:v>
                </c:pt>
                <c:pt idx="12">
                  <c:v>QMF Mati 1</c:v>
                </c:pt>
                <c:pt idx="13">
                  <c:v>QMF -9</c:v>
                </c:pt>
                <c:pt idx="14">
                  <c:v>QKF-11</c:v>
                </c:pt>
                <c:pt idx="15">
                  <c:v>QMF -8</c:v>
                </c:pt>
                <c:pt idx="16">
                  <c:v>QMF Mat</c:v>
                </c:pt>
              </c:strCache>
            </c:strRef>
          </c:cat>
          <c:val>
            <c:numRef>
              <c:f>Sheet1!$C$56:$C$72</c:f>
              <c:numCache>
                <c:formatCode>General</c:formatCode>
                <c:ptCount val="17"/>
                <c:pt idx="0">
                  <c:v>288</c:v>
                </c:pt>
                <c:pt idx="1">
                  <c:v>197</c:v>
                </c:pt>
                <c:pt idx="2">
                  <c:v>167</c:v>
                </c:pt>
                <c:pt idx="3">
                  <c:v>151</c:v>
                </c:pt>
                <c:pt idx="4">
                  <c:v>130</c:v>
                </c:pt>
                <c:pt idx="5">
                  <c:v>119</c:v>
                </c:pt>
                <c:pt idx="6">
                  <c:v>109</c:v>
                </c:pt>
                <c:pt idx="7">
                  <c:v>104</c:v>
                </c:pt>
                <c:pt idx="8">
                  <c:v>103</c:v>
                </c:pt>
                <c:pt idx="9">
                  <c:v>103</c:v>
                </c:pt>
                <c:pt idx="10">
                  <c:v>86</c:v>
                </c:pt>
                <c:pt idx="11">
                  <c:v>74</c:v>
                </c:pt>
                <c:pt idx="12">
                  <c:v>71</c:v>
                </c:pt>
                <c:pt idx="13">
                  <c:v>68</c:v>
                </c:pt>
                <c:pt idx="14">
                  <c:v>68</c:v>
                </c:pt>
                <c:pt idx="15">
                  <c:v>64</c:v>
                </c:pt>
                <c:pt idx="16">
                  <c:v>61</c:v>
                </c:pt>
              </c:numCache>
            </c:numRef>
          </c:val>
        </c:ser>
        <c:dLbls>
          <c:showVal val="1"/>
        </c:dLbls>
        <c:overlap val="-25"/>
        <c:axId val="60569088"/>
        <c:axId val="60570624"/>
      </c:barChart>
      <c:catAx>
        <c:axId val="60569088"/>
        <c:scaling>
          <c:orientation val="minMax"/>
        </c:scaling>
        <c:axPos val="b"/>
        <c:majorTickMark val="none"/>
        <c:tickLblPos val="nextTo"/>
        <c:txPr>
          <a:bodyPr rot="5400000" vert="horz"/>
          <a:lstStyle/>
          <a:p>
            <a:pPr>
              <a:defRPr lang="sq-AL" sz="1800" b="1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60570624"/>
        <c:crosses val="autoZero"/>
        <c:auto val="1"/>
        <c:lblAlgn val="ctr"/>
        <c:lblOffset val="100"/>
      </c:catAx>
      <c:valAx>
        <c:axId val="60570624"/>
        <c:scaling>
          <c:orientation val="minMax"/>
        </c:scaling>
        <c:delete val="1"/>
        <c:axPos val="l"/>
        <c:numFmt formatCode="General" sourceLinked="1"/>
        <c:tickLblPos val="none"/>
        <c:crossAx val="60569088"/>
        <c:crosses val="autoZero"/>
        <c:crossBetween val="between"/>
      </c:valAx>
    </c:plotArea>
    <c:plotVisOnly val="1"/>
  </c:chart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view3D>
      <c:rAngAx val="1"/>
    </c:view3D>
    <c:plotArea>
      <c:layout/>
      <c:bar3DChart>
        <c:barDir val="col"/>
        <c:grouping val="clustered"/>
        <c:ser>
          <c:idx val="0"/>
          <c:order val="0"/>
          <c:spPr>
            <a:gradFill rotWithShape="1">
              <a:gsLst>
                <a:gs pos="0">
                  <a:schemeClr val="accent5">
                    <a:tint val="50000"/>
                    <a:satMod val="300000"/>
                  </a:schemeClr>
                </a:gs>
                <a:gs pos="35000">
                  <a:schemeClr val="accent5">
                    <a:tint val="37000"/>
                    <a:satMod val="300000"/>
                  </a:schemeClr>
                </a:gs>
                <a:gs pos="100000">
                  <a:schemeClr val="accent5">
                    <a:tint val="15000"/>
                    <a:satMod val="350000"/>
                  </a:schemeClr>
                </a:gs>
              </a:gsLst>
              <a:lin ang="16200000" scaled="1"/>
            </a:gradFill>
            <a:ln w="9525" cap="flat" cmpd="sng" algn="ctr">
              <a:solidFill>
                <a:schemeClr val="accent5">
                  <a:shade val="95000"/>
                  <a:satMod val="105000"/>
                </a:schemeClr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c:spPr>
          <c:dLbls>
            <c:dLbl>
              <c:idx val="0"/>
              <c:layout>
                <c:manualLayout>
                  <c:x val="6.0622136216023897E-3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sz="2000" b="1" dirty="0" smtClean="0">
                        <a:latin typeface="Times New Roman" pitchFamily="18" charset="0"/>
                        <a:cs typeface="Times New Roman" pitchFamily="18" charset="0"/>
                      </a:rPr>
                      <a:t>1</a:t>
                    </a:r>
                    <a:r>
                      <a:rPr lang="en-US" dirty="0" smtClean="0"/>
                      <a:t>1392                          ( </a:t>
                    </a:r>
                    <a:r>
                      <a:rPr lang="en-US" dirty="0"/>
                      <a:t>21%)</a:t>
                    </a:r>
                  </a:p>
                </c:rich>
              </c:tx>
              <c:showVal val="1"/>
            </c:dLbl>
            <c:dLbl>
              <c:idx val="1"/>
              <c:layout>
                <c:manualLayout>
                  <c:x val="2.0648967551622505E-2"/>
                  <c:y val="-5.072463768115941E-2"/>
                </c:manualLayout>
              </c:layout>
              <c:tx>
                <c:rich>
                  <a:bodyPr/>
                  <a:lstStyle/>
                  <a:p>
                    <a:r>
                      <a:rPr lang="en-US" sz="2000" b="1" dirty="0" smtClean="0">
                        <a:latin typeface="Times New Roman" pitchFamily="18" charset="0"/>
                        <a:cs typeface="Times New Roman" pitchFamily="18" charset="0"/>
                      </a:rPr>
                      <a:t>1</a:t>
                    </a:r>
                    <a:r>
                      <a:rPr lang="en-US" dirty="0" smtClean="0"/>
                      <a:t>1028                  (</a:t>
                    </a:r>
                    <a:r>
                      <a:rPr lang="en-US" dirty="0"/>
                      <a:t>24%)</a:t>
                    </a:r>
                  </a:p>
                </c:rich>
              </c:tx>
              <c:showVal val="1"/>
            </c:dLbl>
            <c:dLbl>
              <c:idx val="2"/>
              <c:layout>
                <c:manualLayout>
                  <c:x val="2.3598820058996987E-2"/>
                  <c:y val="-4.1062801932367193E-2"/>
                </c:manualLayout>
              </c:layout>
              <c:tx>
                <c:rich>
                  <a:bodyPr/>
                  <a:lstStyle/>
                  <a:p>
                    <a:r>
                      <a:rPr lang="en-US" sz="2000" b="1" dirty="0" smtClean="0">
                        <a:latin typeface="Times New Roman" pitchFamily="18" charset="0"/>
                        <a:cs typeface="Times New Roman" pitchFamily="18" charset="0"/>
                      </a:rPr>
                      <a:t>8</a:t>
                    </a:r>
                    <a:r>
                      <a:rPr lang="en-US" dirty="0" smtClean="0"/>
                      <a:t>024                  (</a:t>
                    </a:r>
                    <a:r>
                      <a:rPr lang="en-US" dirty="0"/>
                      <a:t>6%)</a:t>
                    </a:r>
                  </a:p>
                </c:rich>
              </c:tx>
              <c:showVal val="1"/>
            </c:dLbl>
            <c:dLbl>
              <c:idx val="3"/>
              <c:layout>
                <c:manualLayout>
                  <c:x val="2.9498525073746309E-2"/>
                  <c:y val="-4.589371980676351E-2"/>
                </c:manualLayout>
              </c:layout>
              <c:tx>
                <c:rich>
                  <a:bodyPr/>
                  <a:lstStyle/>
                  <a:p>
                    <a:r>
                      <a:rPr lang="en-US" sz="2000" b="1" dirty="0" smtClean="0">
                        <a:latin typeface="Times New Roman" pitchFamily="18" charset="0"/>
                        <a:cs typeface="Times New Roman" pitchFamily="18" charset="0"/>
                      </a:rPr>
                      <a:t>7</a:t>
                    </a:r>
                    <a:r>
                      <a:rPr lang="en-US" dirty="0" smtClean="0"/>
                      <a:t>102             (</a:t>
                    </a:r>
                    <a:r>
                      <a:rPr lang="en-US" dirty="0"/>
                      <a:t>20%)</a:t>
                    </a:r>
                  </a:p>
                </c:rich>
              </c:tx>
              <c:showVal val="1"/>
            </c:dLbl>
            <c:dLbl>
              <c:idx val="4"/>
              <c:layout>
                <c:manualLayout>
                  <c:x val="1.4749262536873038E-2"/>
                  <c:y val="-3.8647342995169136E-2"/>
                </c:manualLayout>
              </c:layout>
              <c:tx>
                <c:rich>
                  <a:bodyPr/>
                  <a:lstStyle/>
                  <a:p>
                    <a:r>
                      <a:rPr lang="en-US" sz="2000" b="1" dirty="0" smtClean="0">
                        <a:latin typeface="Times New Roman" pitchFamily="18" charset="0"/>
                        <a:cs typeface="Times New Roman" pitchFamily="18" charset="0"/>
                      </a:rPr>
                      <a:t>2</a:t>
                    </a:r>
                    <a:r>
                      <a:rPr lang="en-US" dirty="0" smtClean="0"/>
                      <a:t>597                         </a:t>
                    </a:r>
                    <a:r>
                      <a:rPr lang="en-US" dirty="0" smtClean="0">
                        <a:solidFill>
                          <a:schemeClr val="tx1"/>
                        </a:solidFill>
                      </a:rPr>
                      <a:t>( 7%)</a:t>
                    </a:r>
                    <a:endParaRPr lang="en-US" dirty="0">
                      <a:solidFill>
                        <a:schemeClr val="tx1"/>
                      </a:solidFill>
                    </a:endParaRPr>
                  </a:p>
                </c:rich>
              </c:tx>
              <c:showVal val="1"/>
            </c:dLbl>
            <c:txPr>
              <a:bodyPr/>
              <a:lstStyle/>
              <a:p>
                <a:pPr>
                  <a:defRPr lang="sq-AL" sz="2000" b="1">
                    <a:latin typeface="Times New Roman" pitchFamily="18" charset="0"/>
                    <a:cs typeface="Times New Roman" pitchFamily="18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Sheet1!$D$2:$D$6</c:f>
              <c:strCache>
                <c:ptCount val="5"/>
                <c:pt idx="0">
                  <c:v>QMF 5</c:v>
                </c:pt>
                <c:pt idx="1">
                  <c:v>QMF 4</c:v>
                </c:pt>
                <c:pt idx="2">
                  <c:v>QKMF </c:v>
                </c:pt>
                <c:pt idx="3">
                  <c:v>QMF 6</c:v>
                </c:pt>
                <c:pt idx="4">
                  <c:v>QMF 11( Sh. Shtepiak)</c:v>
                </c:pt>
              </c:strCache>
            </c:strRef>
          </c:cat>
          <c:val>
            <c:numRef>
              <c:f>Sheet1!$E$2:$E$6</c:f>
              <c:numCache>
                <c:formatCode>General</c:formatCode>
                <c:ptCount val="5"/>
                <c:pt idx="0">
                  <c:v>11392</c:v>
                </c:pt>
                <c:pt idx="1">
                  <c:v>11028</c:v>
                </c:pt>
                <c:pt idx="2">
                  <c:v>8024</c:v>
                </c:pt>
                <c:pt idx="3">
                  <c:v>7102</c:v>
                </c:pt>
                <c:pt idx="4">
                  <c:v>2597</c:v>
                </c:pt>
              </c:numCache>
            </c:numRef>
          </c:val>
        </c:ser>
        <c:dLbls>
          <c:showVal val="1"/>
        </c:dLbls>
        <c:shape val="cylinder"/>
        <c:axId val="60599296"/>
        <c:axId val="58872576"/>
        <c:axId val="0"/>
      </c:bar3DChart>
      <c:catAx>
        <c:axId val="60599296"/>
        <c:scaling>
          <c:orientation val="minMax"/>
        </c:scaling>
        <c:axPos val="b"/>
        <c:majorTickMark val="none"/>
        <c:tickLblPos val="nextTo"/>
        <c:txPr>
          <a:bodyPr/>
          <a:lstStyle/>
          <a:p>
            <a:pPr>
              <a:defRPr lang="sq-AL" sz="2000" b="1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58872576"/>
        <c:crosses val="autoZero"/>
        <c:auto val="1"/>
        <c:lblAlgn val="ctr"/>
        <c:lblOffset val="100"/>
      </c:catAx>
      <c:valAx>
        <c:axId val="58872576"/>
        <c:scaling>
          <c:orientation val="minMax"/>
        </c:scaling>
        <c:delete val="1"/>
        <c:axPos val="l"/>
        <c:numFmt formatCode="General" sourceLinked="1"/>
        <c:tickLblPos val="none"/>
        <c:crossAx val="60599296"/>
        <c:crosses val="autoZero"/>
        <c:crossBetween val="between"/>
      </c:valAx>
    </c:plotArea>
    <c:plotVisOnly val="1"/>
  </c:chart>
  <c:externalData r:id="rId1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plotArea>
      <c:layout/>
      <c:barChart>
        <c:barDir val="col"/>
        <c:grouping val="clustered"/>
        <c:dLbls>
          <c:showVal val="1"/>
        </c:dLbls>
        <c:overlap val="-25"/>
        <c:axId val="58899456"/>
        <c:axId val="60613376"/>
      </c:barChart>
      <c:catAx>
        <c:axId val="58899456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sq-AL" sz="2000" b="1" i="1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0613376"/>
        <c:crosses val="autoZero"/>
        <c:auto val="1"/>
        <c:lblAlgn val="ctr"/>
        <c:lblOffset val="100"/>
      </c:catAx>
      <c:valAx>
        <c:axId val="60613376"/>
        <c:scaling>
          <c:orientation val="minMax"/>
        </c:scaling>
        <c:delete val="1"/>
        <c:axPos val="l"/>
        <c:numFmt formatCode="General" sourceLinked="1"/>
        <c:majorTickMark val="none"/>
        <c:tickLblPos val="none"/>
        <c:crossAx val="5889945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/>
</c:chartSpac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0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1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0.01695</cdr:x>
      <cdr:y>0</cdr:y>
    </cdr:from>
    <cdr:to>
      <cdr:x>1</cdr:x>
      <cdr:y>0.12393</cdr:y>
    </cdr:to>
    <cdr:sp macro="" textlink="">
      <cdr:nvSpPr>
        <cdr:cNvPr id="2" name="Title 4"/>
        <cdr:cNvSpPr txBox="1">
          <a:spLocks xmlns:a="http://schemas.openxmlformats.org/drawingml/2006/main"/>
        </cdr:cNvSpPr>
      </cdr:nvSpPr>
      <cdr:spPr>
        <a:xfrm xmlns:a="http://schemas.openxmlformats.org/drawingml/2006/main">
          <a:off x="152408" y="0"/>
          <a:ext cx="8839192" cy="83099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="horz" wrap="square" lIns="91440" tIns="45720" rIns="91440" bIns="45720" rtlCol="0" anchor="ctr">
          <a:spAutoFit/>
          <a:scene3d>
            <a:camera prst="orthographicFront"/>
            <a:lightRig rig="flat" dir="tl">
              <a:rot lat="0" lon="0" rev="6600000"/>
            </a:lightRig>
          </a:scene3d>
          <a:sp3d extrusionH="25400" contourW="8890">
            <a:bevelT w="38100" h="31750"/>
            <a:contourClr>
              <a:srgbClr val="C0504D">
                <a:shade val="75000"/>
              </a:srgbClr>
            </a:contourClr>
          </a:sp3d>
        </a:bodyPr>
        <a:lstStyle xmlns:a="http://schemas.openxmlformats.org/drawingml/2006/main">
          <a:defPPr>
            <a:defRPr lang="en-US"/>
          </a:defPPr>
          <a:lvl1pPr marL="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1pPr>
          <a:lvl2pPr marL="4572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2pPr>
          <a:lvl3pPr marL="9144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3pPr>
          <a:lvl4pPr marL="13716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4pPr>
          <a:lvl5pPr marL="18288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5pPr>
          <a:lvl6pPr marL="22860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6pPr>
          <a:lvl7pPr marL="27432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7pPr>
          <a:lvl8pPr marL="32004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8pPr>
          <a:lvl9pPr marL="36576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9pPr>
        </a:lstStyle>
        <a:p xmlns:a="http://schemas.openxmlformats.org/drawingml/2006/main">
          <a:pPr algn="ctr"/>
          <a:r>
            <a:rPr lang="en-US" sz="2400" b="1" dirty="0" err="1" smtClean="0">
              <a:ln w="11430"/>
              <a:solidFill>
                <a:srgbClr val="00206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Stencil" pitchFamily="82" charset="0"/>
            </a:rPr>
            <a:t>Mesatarja</a:t>
          </a:r>
          <a:r>
            <a:rPr lang="en-US" sz="2400" b="1" dirty="0" smtClean="0">
              <a:ln w="11430"/>
              <a:solidFill>
                <a:srgbClr val="00206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Stencil" pitchFamily="82" charset="0"/>
            </a:rPr>
            <a:t> </a:t>
          </a:r>
          <a:r>
            <a:rPr lang="en-US" sz="2400" b="1" dirty="0" err="1" smtClean="0">
              <a:ln w="11430"/>
              <a:solidFill>
                <a:srgbClr val="00206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Stencil" pitchFamily="82" charset="0"/>
            </a:rPr>
            <a:t>ditore</a:t>
          </a:r>
          <a:r>
            <a:rPr lang="en-US" sz="2400" b="1" dirty="0" smtClean="0">
              <a:ln w="11430"/>
              <a:solidFill>
                <a:srgbClr val="00206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Stencil" pitchFamily="82" charset="0"/>
            </a:rPr>
            <a:t> e </a:t>
          </a:r>
          <a:r>
            <a:rPr lang="en-US" sz="2400" b="1" dirty="0" err="1" smtClean="0">
              <a:ln w="11430"/>
              <a:solidFill>
                <a:srgbClr val="00206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Stencil" pitchFamily="82" charset="0"/>
            </a:rPr>
            <a:t>shËrbimeve</a:t>
          </a:r>
          <a:r>
            <a:rPr lang="en-US" sz="2400" b="1" dirty="0" smtClean="0">
              <a:ln w="11430"/>
              <a:solidFill>
                <a:srgbClr val="00206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Stencil" pitchFamily="82" charset="0"/>
            </a:rPr>
            <a:t>  </a:t>
          </a:r>
          <a:r>
            <a:rPr lang="en-US" sz="2400" b="1" dirty="0" err="1" smtClean="0">
              <a:ln w="11430"/>
              <a:solidFill>
                <a:srgbClr val="00206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Stencil" pitchFamily="82" charset="0"/>
            </a:rPr>
            <a:t>të</a:t>
          </a:r>
          <a:r>
            <a:rPr lang="en-US" sz="2400" b="1" dirty="0" smtClean="0">
              <a:ln w="11430"/>
              <a:solidFill>
                <a:srgbClr val="00206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Stencil" pitchFamily="82" charset="0"/>
            </a:rPr>
            <a:t> OFRUARA NGA </a:t>
          </a:r>
          <a:r>
            <a:rPr lang="en-US" sz="2400" b="1" dirty="0" err="1" smtClean="0">
              <a:ln w="11430"/>
              <a:solidFill>
                <a:srgbClr val="00206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Stencil" pitchFamily="82" charset="0"/>
            </a:rPr>
            <a:t>kuadri</a:t>
          </a:r>
          <a:r>
            <a:rPr lang="en-US" sz="2400" b="1" dirty="0" smtClean="0">
              <a:ln w="11430"/>
              <a:solidFill>
                <a:srgbClr val="00206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Stencil" pitchFamily="82" charset="0"/>
            </a:rPr>
            <a:t> I </a:t>
          </a:r>
          <a:r>
            <a:rPr lang="en-US" sz="2400" b="1" dirty="0" err="1" smtClean="0">
              <a:ln w="11430"/>
              <a:solidFill>
                <a:srgbClr val="00206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Stencil" pitchFamily="82" charset="0"/>
            </a:rPr>
            <a:t>mesËm</a:t>
          </a:r>
          <a:endParaRPr lang="en-US" sz="2400" b="1" dirty="0">
            <a:ln w="11430"/>
            <a:solidFill>
              <a:srgbClr val="002060"/>
            </a:solidFill>
            <a:effectLst>
              <a:outerShdw blurRad="50800" dist="39000" dir="5460000" algn="tl">
                <a:srgbClr val="000000">
                  <a:alpha val="38000"/>
                </a:srgbClr>
              </a:outerShdw>
            </a:effectLst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q-AL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51984F-500D-403A-B680-3DE118C5A4D6}" type="datetimeFigureOut">
              <a:rPr lang="sq-AL" smtClean="0"/>
              <a:pPr/>
              <a:t>2016-09-19</a:t>
            </a:fld>
            <a:endParaRPr lang="sq-AL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q-AL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q-A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q-A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571295-066A-4A8C-B491-74D29CDC10FC}" type="slidenum">
              <a:rPr lang="sq-AL" smtClean="0"/>
              <a:pPr/>
              <a:t>‹#›</a:t>
            </a:fld>
            <a:endParaRPr lang="sq-AL"/>
          </a:p>
        </p:txBody>
      </p:sp>
    </p:spTree>
    <p:extLst>
      <p:ext uri="{BB962C8B-B14F-4D97-AF65-F5344CB8AC3E}">
        <p14:creationId xmlns="" xmlns:p14="http://schemas.microsoft.com/office/powerpoint/2010/main" val="14227092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571295-066A-4A8C-B491-74D29CDC10FC}" type="slidenum">
              <a:rPr lang="sq-AL" smtClean="0"/>
              <a:pPr/>
              <a:t>17</a:t>
            </a:fld>
            <a:endParaRPr lang="sq-AL"/>
          </a:p>
        </p:txBody>
      </p:sp>
    </p:spTree>
    <p:extLst>
      <p:ext uri="{BB962C8B-B14F-4D97-AF65-F5344CB8AC3E}">
        <p14:creationId xmlns="" xmlns:p14="http://schemas.microsoft.com/office/powerpoint/2010/main" val="33444070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q-A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sq-A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C952E-6609-43C7-B100-075D8BE98CA0}" type="datetimeFigureOut">
              <a:rPr lang="sq-AL" smtClean="0"/>
              <a:pPr/>
              <a:t>2016-09-19</a:t>
            </a:fld>
            <a:endParaRPr lang="sq-A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q-A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B347D-F50A-417C-BD7D-B671814D7FC9}" type="slidenum">
              <a:rPr lang="sq-AL" smtClean="0"/>
              <a:pPr/>
              <a:t>‹#›</a:t>
            </a:fld>
            <a:endParaRPr lang="sq-A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q-A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q-A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C952E-6609-43C7-B100-075D8BE98CA0}" type="datetimeFigureOut">
              <a:rPr lang="sq-AL" smtClean="0"/>
              <a:pPr/>
              <a:t>2016-09-19</a:t>
            </a:fld>
            <a:endParaRPr lang="sq-A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q-A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B347D-F50A-417C-BD7D-B671814D7FC9}" type="slidenum">
              <a:rPr lang="sq-AL" smtClean="0"/>
              <a:pPr/>
              <a:t>‹#›</a:t>
            </a:fld>
            <a:endParaRPr lang="sq-A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q-A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q-A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C952E-6609-43C7-B100-075D8BE98CA0}" type="datetimeFigureOut">
              <a:rPr lang="sq-AL" smtClean="0"/>
              <a:pPr/>
              <a:t>2016-09-19</a:t>
            </a:fld>
            <a:endParaRPr lang="sq-A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q-A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B347D-F50A-417C-BD7D-B671814D7FC9}" type="slidenum">
              <a:rPr lang="sq-AL" smtClean="0"/>
              <a:pPr/>
              <a:t>‹#›</a:t>
            </a:fld>
            <a:endParaRPr lang="sq-A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q-A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q-A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C952E-6609-43C7-B100-075D8BE98CA0}" type="datetimeFigureOut">
              <a:rPr lang="sq-AL" smtClean="0"/>
              <a:pPr/>
              <a:t>2016-09-19</a:t>
            </a:fld>
            <a:endParaRPr lang="sq-A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q-A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B347D-F50A-417C-BD7D-B671814D7FC9}" type="slidenum">
              <a:rPr lang="sq-AL" smtClean="0"/>
              <a:pPr/>
              <a:t>‹#›</a:t>
            </a:fld>
            <a:endParaRPr lang="sq-A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q-A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C952E-6609-43C7-B100-075D8BE98CA0}" type="datetimeFigureOut">
              <a:rPr lang="sq-AL" smtClean="0"/>
              <a:pPr/>
              <a:t>2016-09-19</a:t>
            </a:fld>
            <a:endParaRPr lang="sq-A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q-A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B347D-F50A-417C-BD7D-B671814D7FC9}" type="slidenum">
              <a:rPr lang="sq-AL" smtClean="0"/>
              <a:pPr/>
              <a:t>‹#›</a:t>
            </a:fld>
            <a:endParaRPr lang="sq-A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q-A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q-A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q-AL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C952E-6609-43C7-B100-075D8BE98CA0}" type="datetimeFigureOut">
              <a:rPr lang="sq-AL" smtClean="0"/>
              <a:pPr/>
              <a:t>2016-09-19</a:t>
            </a:fld>
            <a:endParaRPr lang="sq-A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q-A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B347D-F50A-417C-BD7D-B671814D7FC9}" type="slidenum">
              <a:rPr lang="sq-AL" smtClean="0"/>
              <a:pPr/>
              <a:t>‹#›</a:t>
            </a:fld>
            <a:endParaRPr lang="sq-A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q-A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q-A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q-AL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C952E-6609-43C7-B100-075D8BE98CA0}" type="datetimeFigureOut">
              <a:rPr lang="sq-AL" smtClean="0"/>
              <a:pPr/>
              <a:t>2016-09-19</a:t>
            </a:fld>
            <a:endParaRPr lang="sq-A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q-A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B347D-F50A-417C-BD7D-B671814D7FC9}" type="slidenum">
              <a:rPr lang="sq-AL" smtClean="0"/>
              <a:pPr/>
              <a:t>‹#›</a:t>
            </a:fld>
            <a:endParaRPr lang="sq-A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q-AL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C952E-6609-43C7-B100-075D8BE98CA0}" type="datetimeFigureOut">
              <a:rPr lang="sq-AL" smtClean="0"/>
              <a:pPr/>
              <a:t>2016-09-19</a:t>
            </a:fld>
            <a:endParaRPr lang="sq-A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q-A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B347D-F50A-417C-BD7D-B671814D7FC9}" type="slidenum">
              <a:rPr lang="sq-AL" smtClean="0"/>
              <a:pPr/>
              <a:t>‹#›</a:t>
            </a:fld>
            <a:endParaRPr lang="sq-A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C952E-6609-43C7-B100-075D8BE98CA0}" type="datetimeFigureOut">
              <a:rPr lang="sq-AL" smtClean="0"/>
              <a:pPr/>
              <a:t>2016-09-19</a:t>
            </a:fld>
            <a:endParaRPr lang="sq-A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q-A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B347D-F50A-417C-BD7D-B671814D7FC9}" type="slidenum">
              <a:rPr lang="sq-AL" smtClean="0"/>
              <a:pPr/>
              <a:t>‹#›</a:t>
            </a:fld>
            <a:endParaRPr lang="sq-A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q-A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q-A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C952E-6609-43C7-B100-075D8BE98CA0}" type="datetimeFigureOut">
              <a:rPr lang="sq-AL" smtClean="0"/>
              <a:pPr/>
              <a:t>2016-09-19</a:t>
            </a:fld>
            <a:endParaRPr lang="sq-A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q-A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B347D-F50A-417C-BD7D-B671814D7FC9}" type="slidenum">
              <a:rPr lang="sq-AL" smtClean="0"/>
              <a:pPr/>
              <a:t>‹#›</a:t>
            </a:fld>
            <a:endParaRPr lang="sq-A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q-A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q-A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C952E-6609-43C7-B100-075D8BE98CA0}" type="datetimeFigureOut">
              <a:rPr lang="sq-AL" smtClean="0"/>
              <a:pPr/>
              <a:t>2016-09-19</a:t>
            </a:fld>
            <a:endParaRPr lang="sq-A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q-A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B347D-F50A-417C-BD7D-B671814D7FC9}" type="slidenum">
              <a:rPr lang="sq-AL" smtClean="0"/>
              <a:pPr/>
              <a:t>‹#›</a:t>
            </a:fld>
            <a:endParaRPr lang="sq-A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sq-A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q-A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1C952E-6609-43C7-B100-075D8BE98CA0}" type="datetimeFigureOut">
              <a:rPr lang="sq-AL" smtClean="0"/>
              <a:pPr/>
              <a:t>2016-09-19</a:t>
            </a:fld>
            <a:endParaRPr lang="sq-A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q-A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4B347D-F50A-417C-BD7D-B671814D7FC9}" type="slidenum">
              <a:rPr lang="sq-AL" smtClean="0"/>
              <a:pPr/>
              <a:t>‹#›</a:t>
            </a:fld>
            <a:endParaRPr lang="sq-A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q-A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7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8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9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6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8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9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0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1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2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3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4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5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6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7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8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9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4"/>
          <p:cNvSpPr>
            <a:spLocks noGrp="1"/>
          </p:cNvSpPr>
          <p:nvPr>
            <p:ph type="title"/>
          </p:nvPr>
        </p:nvSpPr>
        <p:spPr>
          <a:xfrm>
            <a:off x="609600" y="2133600"/>
            <a:ext cx="8229600" cy="1569660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n-US" sz="3200" b="1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Stencil" pitchFamily="82" charset="0"/>
              </a:rPr>
              <a:t>Report I </a:t>
            </a:r>
            <a:r>
              <a:rPr lang="en-US" sz="3200" b="1" dirty="0" err="1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Stencil" pitchFamily="82" charset="0"/>
              </a:rPr>
              <a:t>shËrbimeve</a:t>
            </a:r>
            <a:r>
              <a:rPr lang="en-US" sz="3200" b="1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Stencil" pitchFamily="82" charset="0"/>
              </a:rPr>
              <a:t> </a:t>
            </a:r>
            <a:r>
              <a:rPr lang="en-US" sz="3200" b="1" dirty="0" err="1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Stencil" pitchFamily="82" charset="0"/>
              </a:rPr>
              <a:t>shËndetËsore</a:t>
            </a:r>
            <a:r>
              <a:rPr lang="en-US" sz="3200" b="1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Stencil" pitchFamily="82" charset="0"/>
              </a:rPr>
              <a:t/>
            </a:r>
            <a:br>
              <a:rPr lang="en-US" sz="3200" b="1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Stencil" pitchFamily="82" charset="0"/>
              </a:rPr>
            </a:br>
            <a:r>
              <a:rPr lang="en-US" sz="3200" b="1" dirty="0" err="1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Stencil" pitchFamily="82" charset="0"/>
              </a:rPr>
              <a:t>gjashtmujori</a:t>
            </a:r>
            <a:r>
              <a:rPr lang="en-US" sz="3200" b="1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Stencil" pitchFamily="82" charset="0"/>
              </a:rPr>
              <a:t> I </a:t>
            </a:r>
            <a:r>
              <a:rPr lang="en-US" sz="3200" b="1" dirty="0" err="1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Stencil" pitchFamily="82" charset="0"/>
              </a:rPr>
              <a:t>parË</a:t>
            </a:r>
            <a:r>
              <a:rPr lang="en-US" sz="3200" b="1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Stencil" pitchFamily="82" charset="0"/>
              </a:rPr>
              <a:t>                                             QKMF, PRISHTINË –2016</a:t>
            </a:r>
            <a:endParaRPr lang="en-US" sz="3200" b="1" dirty="0">
              <a:ln w="11430"/>
              <a:solidFill>
                <a:srgbClr val="00206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971800" y="5181600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r>
              <a:rPr lang="en-US" b="1" i="1" dirty="0" err="1">
                <a:ln/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Përgatiti</a:t>
            </a:r>
            <a:r>
              <a:rPr lang="en-US" b="1" i="1" dirty="0">
                <a:ln/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:</a:t>
            </a:r>
          </a:p>
          <a:p>
            <a:pPr algn="r"/>
            <a:r>
              <a:rPr lang="en-US" b="1" i="1" dirty="0" err="1">
                <a:ln/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Dr.Teuta</a:t>
            </a:r>
            <a:r>
              <a:rPr lang="en-US" b="1" i="1" dirty="0">
                <a:ln/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b="1" i="1" dirty="0" err="1">
                <a:ln/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Hoxha</a:t>
            </a:r>
            <a:endParaRPr lang="en-US" b="1" i="1" dirty="0">
              <a:ln/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483688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4"/>
          <p:cNvSpPr>
            <a:spLocks noGrp="1"/>
          </p:cNvSpPr>
          <p:nvPr>
            <p:ph type="title"/>
          </p:nvPr>
        </p:nvSpPr>
        <p:spPr>
          <a:xfrm>
            <a:off x="228600" y="228600"/>
            <a:ext cx="8686800" cy="830997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n-US" sz="2400" b="1" dirty="0" err="1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Stencil" pitchFamily="82" charset="0"/>
              </a:rPr>
              <a:t>Mesatarja</a:t>
            </a:r>
            <a:r>
              <a:rPr lang="en-US" sz="2400" b="1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Stencil" pitchFamily="82" charset="0"/>
              </a:rPr>
              <a:t>  DITORE e </a:t>
            </a:r>
            <a:r>
              <a:rPr lang="en-US" sz="2400" b="1" dirty="0" err="1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Stencil" pitchFamily="82" charset="0"/>
              </a:rPr>
              <a:t>pacienteve</a:t>
            </a:r>
            <a:r>
              <a:rPr lang="en-US" sz="2400" b="1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Stencil" pitchFamily="82" charset="0"/>
              </a:rPr>
              <a:t> </a:t>
            </a:r>
            <a:r>
              <a:rPr lang="en-US" sz="2400" b="1" dirty="0" err="1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Stencil" pitchFamily="82" charset="0"/>
              </a:rPr>
              <a:t>pËr</a:t>
            </a:r>
            <a:r>
              <a:rPr lang="en-US" sz="2400" b="1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Stencil" pitchFamily="82" charset="0"/>
              </a:rPr>
              <a:t> </a:t>
            </a:r>
            <a:r>
              <a:rPr lang="en-US" sz="2400" b="1" dirty="0" err="1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Stencil" pitchFamily="82" charset="0"/>
              </a:rPr>
              <a:t>ndrim</a:t>
            </a:r>
            <a:r>
              <a:rPr lang="en-US" sz="2400" b="1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Stencil" pitchFamily="82" charset="0"/>
              </a:rPr>
              <a:t>  TË </a:t>
            </a:r>
            <a:r>
              <a:rPr lang="en-US" sz="2400" b="1" dirty="0" err="1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Stencil" pitchFamily="82" charset="0"/>
              </a:rPr>
              <a:t>natËs</a:t>
            </a:r>
            <a:r>
              <a:rPr lang="en-US" sz="2400" b="1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Stencil" pitchFamily="82" charset="0"/>
              </a:rPr>
              <a:t>  </a:t>
            </a:r>
            <a:br>
              <a:rPr lang="en-US" sz="2400" b="1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Stencil" pitchFamily="82" charset="0"/>
              </a:rPr>
            </a:br>
            <a:endParaRPr lang="en-US" sz="2400" b="1" dirty="0">
              <a:ln w="11430"/>
              <a:solidFill>
                <a:srgbClr val="00206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2496309094"/>
              </p:ext>
            </p:extLst>
          </p:nvPr>
        </p:nvGraphicFramePr>
        <p:xfrm>
          <a:off x="0" y="1219200"/>
          <a:ext cx="9144000" cy="5562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Chart 6"/>
          <p:cNvGraphicFramePr/>
          <p:nvPr/>
        </p:nvGraphicFramePr>
        <p:xfrm>
          <a:off x="228600" y="914400"/>
          <a:ext cx="8763000" cy="5943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="" xmlns:p14="http://schemas.microsoft.com/office/powerpoint/2010/main" val="13411060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3" y="381000"/>
            <a:ext cx="9220200" cy="609600"/>
          </a:xfrm>
        </p:spPr>
        <p:txBody>
          <a:bodyPr>
            <a:normAutofit fontScale="90000"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n-US" sz="2700" b="1" dirty="0" err="1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Stencil" pitchFamily="82" charset="0"/>
              </a:rPr>
              <a:t>Mesatarja</a:t>
            </a:r>
            <a:r>
              <a:rPr lang="en-US" sz="2700" b="1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Stencil" pitchFamily="82" charset="0"/>
              </a:rPr>
              <a:t>  </a:t>
            </a:r>
            <a:r>
              <a:rPr lang="en-US" sz="2700" b="1" dirty="0" err="1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Stencil" pitchFamily="82" charset="0"/>
              </a:rPr>
              <a:t>ditor</a:t>
            </a:r>
            <a:r>
              <a:rPr lang="en-US" sz="2700" b="1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Stencil" pitchFamily="82" charset="0"/>
              </a:rPr>
              <a:t> I  </a:t>
            </a:r>
            <a:r>
              <a:rPr lang="en-US" sz="2700" b="1" dirty="0" err="1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Stencil" pitchFamily="82" charset="0"/>
              </a:rPr>
              <a:t>viz.tË</a:t>
            </a:r>
            <a:r>
              <a:rPr lang="en-US" sz="2700" b="1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Stencil" pitchFamily="82" charset="0"/>
              </a:rPr>
              <a:t>  </a:t>
            </a:r>
            <a:r>
              <a:rPr lang="en-US" sz="2700" b="1" dirty="0" err="1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Stencil" pitchFamily="82" charset="0"/>
              </a:rPr>
              <a:t>pacijentËve</a:t>
            </a:r>
            <a:r>
              <a:rPr lang="en-US" sz="2700" b="1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Stencil" pitchFamily="82" charset="0"/>
              </a:rPr>
              <a:t> </a:t>
            </a:r>
            <a:r>
              <a:rPr lang="en-US" sz="2700" b="1" dirty="0" err="1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Stencil" pitchFamily="82" charset="0"/>
              </a:rPr>
              <a:t>pËr</a:t>
            </a:r>
            <a:r>
              <a:rPr lang="en-US" sz="2700" b="1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Stencil" pitchFamily="82" charset="0"/>
              </a:rPr>
              <a:t> </a:t>
            </a:r>
            <a:r>
              <a:rPr lang="en-US" sz="2700" b="1" dirty="0" err="1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Stencil" pitchFamily="82" charset="0"/>
              </a:rPr>
              <a:t>mjek</a:t>
            </a:r>
            <a:r>
              <a:rPr lang="en-US" sz="2700" b="1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Stencil" pitchFamily="82" charset="0"/>
              </a:rPr>
              <a:t>  </a:t>
            </a:r>
            <a:r>
              <a:rPr lang="en-US" sz="2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Stencil" pitchFamily="82" charset="0"/>
              </a:rPr>
              <a:t/>
            </a:r>
            <a:br>
              <a:rPr lang="en-US" sz="2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Stencil" pitchFamily="82" charset="0"/>
              </a:rPr>
            </a:br>
            <a:r>
              <a:rPr lang="en-US" sz="2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/>
            </a:r>
            <a:br>
              <a:rPr lang="en-US" sz="2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</a:br>
            <a:endParaRPr lang="en-US" sz="22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graphicFrame>
        <p:nvGraphicFramePr>
          <p:cNvPr id="4" name="Chart 3"/>
          <p:cNvGraphicFramePr/>
          <p:nvPr/>
        </p:nvGraphicFramePr>
        <p:xfrm>
          <a:off x="152400" y="990600"/>
          <a:ext cx="8763000" cy="5562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 err="1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Stencil" pitchFamily="82" charset="0"/>
              </a:rPr>
              <a:t>Mesatarja</a:t>
            </a:r>
            <a:r>
              <a:rPr lang="en-US" sz="2400" b="1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Stencil" pitchFamily="82" charset="0"/>
              </a:rPr>
              <a:t>  </a:t>
            </a:r>
            <a:r>
              <a:rPr lang="en-US" sz="2400" b="1" dirty="0" err="1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Stencil" pitchFamily="82" charset="0"/>
              </a:rPr>
              <a:t>ditor</a:t>
            </a:r>
            <a:r>
              <a:rPr lang="en-US" sz="2400" b="1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Stencil" pitchFamily="82" charset="0"/>
              </a:rPr>
              <a:t>  e </a:t>
            </a:r>
            <a:r>
              <a:rPr lang="en-US" sz="2400" b="1" dirty="0" err="1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Stencil" pitchFamily="82" charset="0"/>
              </a:rPr>
              <a:t>pacientËve</a:t>
            </a:r>
            <a:r>
              <a:rPr lang="en-US" sz="2400" b="1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Stencil" pitchFamily="82" charset="0"/>
              </a:rPr>
              <a:t> </a:t>
            </a:r>
            <a:r>
              <a:rPr lang="en-US" sz="2400" b="1" dirty="0" err="1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Stencil" pitchFamily="82" charset="0"/>
              </a:rPr>
              <a:t>nË</a:t>
            </a:r>
            <a:r>
              <a:rPr lang="en-US" sz="2400" b="1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Stencil" pitchFamily="82" charset="0"/>
              </a:rPr>
              <a:t> </a:t>
            </a:r>
            <a:r>
              <a:rPr lang="en-US" sz="2400" b="1" dirty="0" err="1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Stencil" pitchFamily="82" charset="0"/>
              </a:rPr>
              <a:t>shËrbimet</a:t>
            </a:r>
            <a:r>
              <a:rPr lang="en-US" sz="2400" b="1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Stencil" pitchFamily="82" charset="0"/>
              </a:rPr>
              <a:t> </a:t>
            </a:r>
            <a:r>
              <a:rPr lang="en-US" sz="2400" b="1" dirty="0" err="1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Stencil" pitchFamily="82" charset="0"/>
              </a:rPr>
              <a:t>diagnostike</a:t>
            </a:r>
            <a:endParaRPr lang="en-US" sz="2400" dirty="0"/>
          </a:p>
        </p:txBody>
      </p:sp>
      <p:graphicFrame>
        <p:nvGraphicFramePr>
          <p:cNvPr id="4" name="Chart 3"/>
          <p:cNvGraphicFramePr/>
          <p:nvPr/>
        </p:nvGraphicFramePr>
        <p:xfrm>
          <a:off x="304800" y="1447800"/>
          <a:ext cx="8610600" cy="4953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90600"/>
          </a:xfrm>
        </p:spPr>
        <p:txBody>
          <a:bodyPr>
            <a:no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r>
              <a:rPr lang="en-US" sz="2400" b="1" dirty="0" smtClean="0">
                <a:ln/>
                <a:latin typeface="Times New Roman" pitchFamily="18" charset="0"/>
                <a:cs typeface="Times New Roman" pitchFamily="18" charset="0"/>
              </a:rPr>
              <a:t>REFERIMET PËR SHËRBIME KONSULTATIVE SPECIALISTIKE NE QKUK</a:t>
            </a:r>
            <a:br>
              <a:rPr lang="en-US" sz="2400" b="1" dirty="0" smtClean="0">
                <a:ln/>
                <a:latin typeface="Times New Roman" pitchFamily="18" charset="0"/>
                <a:cs typeface="Times New Roman" pitchFamily="18" charset="0"/>
              </a:rPr>
            </a:br>
            <a:r>
              <a:rPr lang="en-US" sz="2400" b="1" dirty="0" smtClean="0">
                <a:ln/>
                <a:latin typeface="Times New Roman" pitchFamily="18" charset="0"/>
                <a:cs typeface="Times New Roman" pitchFamily="18" charset="0"/>
              </a:rPr>
              <a:t>( 15% )</a:t>
            </a:r>
            <a:endParaRPr lang="en-US" sz="2400" b="1" dirty="0">
              <a:ln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Chart 3"/>
          <p:cNvGraphicFramePr/>
          <p:nvPr/>
        </p:nvGraphicFramePr>
        <p:xfrm>
          <a:off x="0" y="914400"/>
          <a:ext cx="9144000" cy="5943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6800"/>
          </a:xfrm>
        </p:spPr>
        <p:txBody>
          <a:bodyPr>
            <a:normAutofit fontScale="90000"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r>
              <a:rPr lang="en-US" sz="2800" b="1" dirty="0" smtClean="0">
                <a:ln/>
                <a:latin typeface="Times New Roman" pitchFamily="18" charset="0"/>
                <a:cs typeface="Times New Roman" pitchFamily="18" charset="0"/>
              </a:rPr>
              <a:t>VIZI. MJEK. TË ORDINUARA NË SHËRB. KONSULTATIVE TË QKMF</a:t>
            </a:r>
            <a:br>
              <a:rPr lang="en-US" sz="2800" b="1" dirty="0" smtClean="0">
                <a:ln/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 smtClean="0">
                <a:ln/>
                <a:latin typeface="Times New Roman" pitchFamily="18" charset="0"/>
                <a:cs typeface="Times New Roman" pitchFamily="18" charset="0"/>
              </a:rPr>
              <a:t> (3%)</a:t>
            </a:r>
            <a:endParaRPr lang="en-US" sz="2800" b="1" dirty="0">
              <a:ln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Chart 3"/>
          <p:cNvGraphicFramePr/>
          <p:nvPr/>
        </p:nvGraphicFramePr>
        <p:xfrm>
          <a:off x="0" y="1600200"/>
          <a:ext cx="9144000" cy="5029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r>
              <a:rPr lang="en-US" sz="2800" b="1" dirty="0" smtClean="0">
                <a:ln/>
                <a:latin typeface="Times New Roman" pitchFamily="18" charset="0"/>
                <a:cs typeface="Times New Roman" pitchFamily="18" charset="0"/>
              </a:rPr>
              <a:t>REFERIMI I SIPAS QMF NË EMERGJENCË</a:t>
            </a:r>
            <a:br>
              <a:rPr lang="en-US" sz="2800" b="1" dirty="0" smtClean="0">
                <a:ln/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 smtClean="0">
                <a:ln/>
                <a:latin typeface="Times New Roman" pitchFamily="18" charset="0"/>
                <a:cs typeface="Times New Roman" pitchFamily="18" charset="0"/>
              </a:rPr>
              <a:t>(nr. 5758- </a:t>
            </a:r>
            <a:r>
              <a:rPr lang="en-US" sz="2800" b="1" dirty="0" err="1" smtClean="0">
                <a:ln/>
                <a:latin typeface="Times New Roman" pitchFamily="18" charset="0"/>
                <a:cs typeface="Times New Roman" pitchFamily="18" charset="0"/>
              </a:rPr>
              <a:t>mesatarja</a:t>
            </a:r>
            <a:r>
              <a:rPr lang="en-US" sz="2800" b="1" dirty="0" smtClean="0">
                <a:ln/>
                <a:latin typeface="Times New Roman" pitchFamily="18" charset="0"/>
                <a:cs typeface="Times New Roman" pitchFamily="18" charset="0"/>
              </a:rPr>
              <a:t> 31 </a:t>
            </a:r>
            <a:r>
              <a:rPr lang="en-US" sz="2800" b="1" dirty="0" err="1" smtClean="0">
                <a:ln/>
                <a:latin typeface="Times New Roman" pitchFamily="18" charset="0"/>
                <a:cs typeface="Times New Roman" pitchFamily="18" charset="0"/>
              </a:rPr>
              <a:t>pac</a:t>
            </a:r>
            <a:r>
              <a:rPr lang="en-US" sz="2800" b="1" dirty="0" smtClean="0">
                <a:ln/>
                <a:latin typeface="Times New Roman" pitchFamily="18" charset="0"/>
                <a:cs typeface="Times New Roman" pitchFamily="18" charset="0"/>
              </a:rPr>
              <a:t> . </a:t>
            </a:r>
            <a:r>
              <a:rPr lang="en-US" sz="2800" b="1" dirty="0" err="1" smtClean="0">
                <a:ln/>
                <a:latin typeface="Times New Roman" pitchFamily="18" charset="0"/>
                <a:cs typeface="Times New Roman" pitchFamily="18" charset="0"/>
              </a:rPr>
              <a:t>në</a:t>
            </a:r>
            <a:r>
              <a:rPr lang="en-US" sz="2800" b="1" dirty="0" smtClean="0">
                <a:ln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n/>
                <a:latin typeface="Times New Roman" pitchFamily="18" charset="0"/>
                <a:cs typeface="Times New Roman" pitchFamily="18" charset="0"/>
              </a:rPr>
              <a:t>ditë</a:t>
            </a:r>
            <a:r>
              <a:rPr lang="en-US" sz="2800" b="1" dirty="0" smtClean="0">
                <a:ln/>
                <a:latin typeface="Times New Roman" pitchFamily="18" charset="0"/>
                <a:cs typeface="Times New Roman" pitchFamily="18" charset="0"/>
              </a:rPr>
              <a:t>)</a:t>
            </a:r>
            <a:endParaRPr lang="en-US" sz="2800" b="1" dirty="0">
              <a:ln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Chart 3"/>
          <p:cNvGraphicFramePr/>
          <p:nvPr/>
        </p:nvGraphicFramePr>
        <p:xfrm>
          <a:off x="0" y="1066800"/>
          <a:ext cx="9144000" cy="5791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/>
          <p:nvPr/>
        </p:nvGraphicFramePr>
        <p:xfrm>
          <a:off x="152400" y="152400"/>
          <a:ext cx="8991600" cy="6705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4"/>
          <p:cNvSpPr>
            <a:spLocks noGrp="1"/>
          </p:cNvSpPr>
          <p:nvPr>
            <p:ph type="title"/>
          </p:nvPr>
        </p:nvSpPr>
        <p:spPr>
          <a:xfrm>
            <a:off x="0" y="-8685"/>
            <a:ext cx="9144000" cy="1569660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n-US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Stencil" pitchFamily="82" charset="0"/>
              </a:rPr>
              <a:t/>
            </a:r>
            <a:br>
              <a:rPr lang="en-US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Stencil" pitchFamily="82" charset="0"/>
              </a:rPr>
            </a:br>
            <a:r>
              <a:rPr lang="en-US" sz="2400" b="1" dirty="0" err="1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Stencil" pitchFamily="82" charset="0"/>
              </a:rPr>
              <a:t>Hapja</a:t>
            </a:r>
            <a:r>
              <a:rPr lang="en-US" sz="2400" b="1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Stencil" pitchFamily="82" charset="0"/>
              </a:rPr>
              <a:t> e </a:t>
            </a:r>
            <a:r>
              <a:rPr lang="en-US" sz="2400" b="1" dirty="0" err="1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Stencil" pitchFamily="82" charset="0"/>
              </a:rPr>
              <a:t>Kartelave</a:t>
            </a:r>
            <a:r>
              <a:rPr lang="en-US" sz="2400" b="1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Stencil" pitchFamily="82" charset="0"/>
              </a:rPr>
              <a:t> </a:t>
            </a:r>
            <a:r>
              <a:rPr lang="en-US" sz="2400" b="1" dirty="0" err="1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Stencil" pitchFamily="82" charset="0"/>
              </a:rPr>
              <a:t>shËndetËsore</a:t>
            </a:r>
            <a:r>
              <a:rPr lang="en-US" sz="2400" b="1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Stencil" pitchFamily="82" charset="0"/>
              </a:rPr>
              <a:t>- 2016</a:t>
            </a:r>
            <a:br>
              <a:rPr lang="en-US" sz="2400" b="1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Stencil" pitchFamily="82" charset="0"/>
              </a:rPr>
            </a:br>
            <a:r>
              <a:rPr lang="en-US" sz="2400" b="1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Stencil" pitchFamily="82" charset="0"/>
              </a:rPr>
              <a:t>(nr-10600)</a:t>
            </a:r>
            <a:br>
              <a:rPr lang="en-US" sz="2400" b="1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Stencil" pitchFamily="82" charset="0"/>
              </a:rPr>
            </a:br>
            <a:endParaRPr lang="en-US" sz="2400" b="1" dirty="0">
              <a:ln w="11430"/>
              <a:solidFill>
                <a:srgbClr val="00206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1705747726"/>
              </p:ext>
            </p:extLst>
          </p:nvPr>
        </p:nvGraphicFramePr>
        <p:xfrm>
          <a:off x="1219200" y="2895600"/>
          <a:ext cx="8915400" cy="5715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7" name="Chart 6"/>
          <p:cNvGraphicFramePr/>
          <p:nvPr/>
        </p:nvGraphicFramePr>
        <p:xfrm>
          <a:off x="0" y="1295400"/>
          <a:ext cx="9144000" cy="55626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="" xmlns:p14="http://schemas.microsoft.com/office/powerpoint/2010/main" val="1344739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hart 4"/>
          <p:cNvGraphicFramePr/>
          <p:nvPr/>
        </p:nvGraphicFramePr>
        <p:xfrm>
          <a:off x="228600" y="914400"/>
          <a:ext cx="8763000" cy="5715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Rectangle 5"/>
          <p:cNvSpPr/>
          <p:nvPr/>
        </p:nvSpPr>
        <p:spPr>
          <a:xfrm>
            <a:off x="1594079" y="228600"/>
            <a:ext cx="6543779" cy="523220"/>
          </a:xfrm>
          <a:prstGeom prst="rect">
            <a:avLst/>
          </a:prstGeom>
        </p:spPr>
        <p:txBody>
          <a:bodyPr wrap="none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en-US" sz="2800" b="1" dirty="0" err="1" smtClean="0">
                <a:ln/>
                <a:solidFill>
                  <a:sysClr val="windowText" lastClr="000000"/>
                </a:solidFill>
                <a:latin typeface="Stencil" pitchFamily="82" charset="0"/>
              </a:rPr>
              <a:t>shËrbimete</a:t>
            </a:r>
            <a:r>
              <a:rPr lang="en-US" sz="2800" b="1" dirty="0" smtClean="0">
                <a:ln/>
                <a:solidFill>
                  <a:sysClr val="windowText" lastClr="000000"/>
                </a:solidFill>
                <a:latin typeface="Stencil" pitchFamily="82" charset="0"/>
              </a:rPr>
              <a:t>  </a:t>
            </a:r>
            <a:r>
              <a:rPr lang="en-US" sz="2800" b="1" dirty="0" err="1" smtClean="0">
                <a:ln/>
                <a:solidFill>
                  <a:sysClr val="windowText" lastClr="000000"/>
                </a:solidFill>
                <a:latin typeface="Stencil" pitchFamily="82" charset="0"/>
              </a:rPr>
              <a:t>tjera</a:t>
            </a:r>
            <a:r>
              <a:rPr lang="en-US" sz="2800" b="1" dirty="0" smtClean="0">
                <a:ln/>
                <a:solidFill>
                  <a:sysClr val="windowText" lastClr="000000"/>
                </a:solidFill>
                <a:latin typeface="Stencil" pitchFamily="82" charset="0"/>
              </a:rPr>
              <a:t> - </a:t>
            </a:r>
            <a:r>
              <a:rPr lang="en-US" sz="2800" b="1" dirty="0" err="1" smtClean="0">
                <a:ln/>
                <a:solidFill>
                  <a:sysClr val="windowText" lastClr="000000"/>
                </a:solidFill>
                <a:latin typeface="Stencil" pitchFamily="82" charset="0"/>
              </a:rPr>
              <a:t>intervenimet</a:t>
            </a:r>
            <a:endParaRPr lang="en-US" sz="2800" b="1" dirty="0">
              <a:ln/>
              <a:solidFill>
                <a:sysClr val="windowText" lastClr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 bwMode="black">
          <a:xfrm>
            <a:off x="762000" y="1905000"/>
            <a:ext cx="7239000" cy="2476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45791" dir="3378596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en-US" sz="4000" i="1" kern="0" dirty="0" err="1" smtClean="0">
                <a:ln/>
                <a:solidFill>
                  <a:sysClr val="windowText" lastClr="000000"/>
                </a:solidFill>
                <a:latin typeface="Stencil" pitchFamily="82" charset="0"/>
              </a:rPr>
              <a:t>ShËrbimi</a:t>
            </a:r>
            <a:r>
              <a:rPr lang="en-US" sz="4000" i="1" kern="0" dirty="0" smtClean="0">
                <a:ln/>
                <a:solidFill>
                  <a:sysClr val="windowText" lastClr="000000"/>
                </a:solidFill>
                <a:latin typeface="Stencil" pitchFamily="82" charset="0"/>
              </a:rPr>
              <a:t>  I </a:t>
            </a:r>
            <a:r>
              <a:rPr lang="en-US" sz="4000" i="1" kern="0" dirty="0" err="1" smtClean="0">
                <a:ln/>
                <a:solidFill>
                  <a:sysClr val="windowText" lastClr="000000"/>
                </a:solidFill>
                <a:latin typeface="Stencil" pitchFamily="82" charset="0"/>
              </a:rPr>
              <a:t>shËndetit</a:t>
            </a:r>
            <a:r>
              <a:rPr lang="en-US" sz="4000" i="1" kern="0" dirty="0" smtClean="0">
                <a:ln/>
                <a:solidFill>
                  <a:sysClr val="windowText" lastClr="000000"/>
                </a:solidFill>
                <a:latin typeface="Stencil" pitchFamily="82" charset="0"/>
              </a:rPr>
              <a:t> oral </a:t>
            </a:r>
            <a:endParaRPr lang="en-US" sz="4000" kern="0" dirty="0">
              <a:ln/>
              <a:solidFill>
                <a:sysClr val="windowText" lastClr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 txBox="1">
            <a:spLocks/>
          </p:cNvSpPr>
          <p:nvPr/>
        </p:nvSpPr>
        <p:spPr>
          <a:xfrm>
            <a:off x="0" y="355001"/>
            <a:ext cx="9296400" cy="461665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 smtClean="0">
                <a:ln w="11430"/>
                <a:solidFill>
                  <a:schemeClr val="tx2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Stencil" pitchFamily="82" charset="0"/>
                <a:ea typeface="+mj-ea"/>
                <a:cs typeface="+mj-cs"/>
              </a:rPr>
              <a:t> </a:t>
            </a:r>
            <a:r>
              <a:rPr kumimoji="0" lang="en-US" sz="2400" b="1" i="0" u="none" strike="noStrike" kern="1200" cap="none" spc="0" normalizeH="0" baseline="0" noProof="0" dirty="0" err="1" smtClean="0">
                <a:ln w="11430"/>
                <a:solidFill>
                  <a:schemeClr val="tx2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Stencil" pitchFamily="82" charset="0"/>
                <a:ea typeface="+mj-ea"/>
                <a:cs typeface="+mj-cs"/>
              </a:rPr>
              <a:t>shËrbimet</a:t>
            </a:r>
            <a:r>
              <a:rPr kumimoji="0" lang="en-US" sz="2400" b="1" i="0" u="none" strike="noStrike" kern="1200" cap="none" spc="0" normalizeH="0" baseline="0" noProof="0" dirty="0" smtClean="0">
                <a:ln w="11430"/>
                <a:solidFill>
                  <a:schemeClr val="tx2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Stencil" pitchFamily="82" charset="0"/>
                <a:ea typeface="+mj-ea"/>
                <a:cs typeface="+mj-cs"/>
              </a:rPr>
              <a:t>  </a:t>
            </a:r>
            <a:r>
              <a:rPr kumimoji="0" lang="en-US" sz="2400" b="1" i="0" u="none" strike="noStrike" kern="1200" cap="none" spc="0" normalizeH="0" baseline="0" noProof="0" dirty="0" err="1" smtClean="0">
                <a:ln w="11430"/>
                <a:solidFill>
                  <a:schemeClr val="tx2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Stencil" pitchFamily="82" charset="0"/>
                <a:ea typeface="+mj-ea"/>
                <a:cs typeface="+mj-cs"/>
              </a:rPr>
              <a:t>shËndetËsore</a:t>
            </a:r>
            <a:r>
              <a:rPr kumimoji="0" lang="en-US" sz="2400" b="1" i="0" u="none" strike="noStrike" kern="1200" cap="none" spc="0" normalizeH="0" baseline="0" noProof="0" dirty="0" smtClean="0">
                <a:ln w="11430"/>
                <a:solidFill>
                  <a:schemeClr val="tx2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Stencil" pitchFamily="82" charset="0"/>
                <a:ea typeface="+mj-ea"/>
                <a:cs typeface="+mj-cs"/>
              </a:rPr>
              <a:t> (nr.1 258 965) </a:t>
            </a:r>
            <a:endParaRPr kumimoji="0" lang="en-US" sz="2400" b="1" i="0" u="none" strike="noStrike" kern="1200" cap="none" spc="0" normalizeH="0" baseline="0" noProof="0" dirty="0">
              <a:ln w="11430"/>
              <a:solidFill>
                <a:schemeClr val="tx2">
                  <a:lumMod val="75000"/>
                </a:scheme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4" name="Chart 3"/>
          <p:cNvGraphicFramePr/>
          <p:nvPr/>
        </p:nvGraphicFramePr>
        <p:xfrm>
          <a:off x="0" y="838200"/>
          <a:ext cx="9144000" cy="6019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="" xmlns:p14="http://schemas.microsoft.com/office/powerpoint/2010/main" val="824478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/>
          <p:nvPr/>
        </p:nvGraphicFramePr>
        <p:xfrm>
          <a:off x="152400" y="1295400"/>
          <a:ext cx="8839200" cy="5562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Rectangle 5"/>
          <p:cNvSpPr/>
          <p:nvPr/>
        </p:nvSpPr>
        <p:spPr>
          <a:xfrm>
            <a:off x="304800" y="228600"/>
            <a:ext cx="8534400" cy="830997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en-US" sz="2400" b="1" dirty="0" smtClean="0">
                <a:ln/>
                <a:latin typeface="Times New Roman" pitchFamily="18" charset="0"/>
                <a:cs typeface="Times New Roman" pitchFamily="18" charset="0"/>
              </a:rPr>
              <a:t>VIZITAT STOMATOLOGJIKE SIPAS QENDRAVE                    (NR. 46621)</a:t>
            </a:r>
            <a:endParaRPr lang="en-US" sz="2400" b="1" dirty="0">
              <a:ln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62000"/>
          </a:xfrm>
        </p:spPr>
        <p:txBody>
          <a:bodyPr>
            <a:no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r>
              <a:rPr lang="en-US" sz="2800" b="1" dirty="0" smtClean="0">
                <a:ln/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MESATARJA DITORE PËR STOMATOLOG </a:t>
            </a:r>
            <a:br>
              <a:rPr lang="en-US" sz="2800" b="1" dirty="0" smtClean="0">
                <a:ln/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 smtClean="0">
                <a:ln/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800" b="1" dirty="0" err="1" smtClean="0">
                <a:ln/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mesatarja</a:t>
            </a:r>
            <a:r>
              <a:rPr lang="en-US" sz="2800" b="1" dirty="0" smtClean="0">
                <a:ln/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n/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ditore</a:t>
            </a:r>
            <a:r>
              <a:rPr lang="en-US" sz="2800" b="1" dirty="0" smtClean="0">
                <a:ln/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-10  </a:t>
            </a:r>
            <a:r>
              <a:rPr lang="en-US" sz="2800" b="1" dirty="0" err="1" smtClean="0">
                <a:ln/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pacient</a:t>
            </a:r>
            <a:r>
              <a:rPr lang="en-US" sz="2800" b="1" dirty="0" smtClean="0">
                <a:ln/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en-US" sz="2800" b="1" dirty="0">
              <a:ln/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Chart 3"/>
          <p:cNvGraphicFramePr/>
          <p:nvPr/>
        </p:nvGraphicFramePr>
        <p:xfrm>
          <a:off x="0" y="990600"/>
          <a:ext cx="9144000" cy="5562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8200"/>
          </a:xfrm>
        </p:spPr>
        <p:txBody>
          <a:bodyPr>
            <a:normAutofit fontScale="90000"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r>
              <a:rPr lang="en-US" sz="2800" b="1" dirty="0" smtClean="0">
                <a:ln/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PUNËT E KRYERA NË SHËRBIMIN E SHËNDETIT ORAL</a:t>
            </a:r>
            <a:endParaRPr lang="sq-AL" sz="2800" b="1" dirty="0">
              <a:ln/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Chart 3"/>
          <p:cNvGraphicFramePr/>
          <p:nvPr/>
        </p:nvGraphicFramePr>
        <p:xfrm>
          <a:off x="228600" y="990600"/>
          <a:ext cx="8686800" cy="5638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>
            <a:graphicFrameLocks/>
          </p:cNvGraphicFramePr>
          <p:nvPr/>
        </p:nvGraphicFramePr>
        <p:xfrm>
          <a:off x="0" y="533400"/>
          <a:ext cx="9144000" cy="6324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Rectangle 4"/>
          <p:cNvSpPr/>
          <p:nvPr/>
        </p:nvSpPr>
        <p:spPr>
          <a:xfrm>
            <a:off x="0" y="0"/>
            <a:ext cx="89916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 err="1" smtClean="0">
                <a:ln w="11430"/>
                <a:gradFill>
                  <a:gsLst>
                    <a:gs pos="0">
                      <a:srgbClr val="C0504D">
                        <a:tint val="70000"/>
                        <a:satMod val="245000"/>
                      </a:srgbClr>
                    </a:gs>
                    <a:gs pos="75000">
                      <a:srgbClr val="C0504D">
                        <a:tint val="90000"/>
                        <a:shade val="60000"/>
                        <a:satMod val="240000"/>
                      </a:srgbClr>
                    </a:gs>
                    <a:gs pos="100000">
                      <a:srgbClr val="C0504D">
                        <a:tint val="100000"/>
                        <a:shade val="50000"/>
                        <a:satMod val="240000"/>
                      </a:srgb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Stencil" pitchFamily="82" charset="0"/>
              </a:rPr>
              <a:t>shËrbimete</a:t>
            </a:r>
            <a:r>
              <a:rPr lang="en-US" sz="2400" b="1" dirty="0" smtClean="0">
                <a:ln w="11430"/>
                <a:gradFill>
                  <a:gsLst>
                    <a:gs pos="0">
                      <a:srgbClr val="C0504D">
                        <a:tint val="70000"/>
                        <a:satMod val="245000"/>
                      </a:srgbClr>
                    </a:gs>
                    <a:gs pos="75000">
                      <a:srgbClr val="C0504D">
                        <a:tint val="90000"/>
                        <a:shade val="60000"/>
                        <a:satMod val="240000"/>
                      </a:srgbClr>
                    </a:gs>
                    <a:gs pos="100000">
                      <a:srgbClr val="C0504D">
                        <a:tint val="100000"/>
                        <a:shade val="50000"/>
                        <a:satMod val="240000"/>
                      </a:srgb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Stencil" pitchFamily="82" charset="0"/>
              </a:rPr>
              <a:t> </a:t>
            </a:r>
            <a:r>
              <a:rPr lang="en-US" sz="2400" b="1" dirty="0" err="1" smtClean="0">
                <a:ln w="11430"/>
                <a:gradFill>
                  <a:gsLst>
                    <a:gs pos="0">
                      <a:srgbClr val="C0504D">
                        <a:tint val="70000"/>
                        <a:satMod val="245000"/>
                      </a:srgbClr>
                    </a:gs>
                    <a:gs pos="75000">
                      <a:srgbClr val="C0504D">
                        <a:tint val="90000"/>
                        <a:shade val="60000"/>
                        <a:satMod val="240000"/>
                      </a:srgbClr>
                    </a:gs>
                    <a:gs pos="100000">
                      <a:srgbClr val="C0504D">
                        <a:tint val="100000"/>
                        <a:shade val="50000"/>
                        <a:satMod val="240000"/>
                      </a:srgb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Stencil" pitchFamily="82" charset="0"/>
              </a:rPr>
              <a:t>stomatologjike</a:t>
            </a:r>
            <a:endParaRPr lang="en-US" sz="2400" b="1" dirty="0">
              <a:ln w="11430"/>
              <a:gradFill>
                <a:gsLst>
                  <a:gs pos="0">
                    <a:srgbClr val="C0504D">
                      <a:tint val="70000"/>
                      <a:satMod val="245000"/>
                    </a:srgbClr>
                  </a:gs>
                  <a:gs pos="75000">
                    <a:srgbClr val="C0504D">
                      <a:tint val="90000"/>
                      <a:shade val="60000"/>
                      <a:satMod val="240000"/>
                    </a:srgbClr>
                  </a:gs>
                  <a:gs pos="100000">
                    <a:srgbClr val="C0504D">
                      <a:tint val="100000"/>
                      <a:shade val="50000"/>
                      <a:satMod val="240000"/>
                    </a:srgb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>
            <a:graphicFrameLocks/>
          </p:cNvGraphicFramePr>
          <p:nvPr/>
        </p:nvGraphicFramePr>
        <p:xfrm>
          <a:off x="228600" y="1143000"/>
          <a:ext cx="8610600" cy="53339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Rectangle 4"/>
          <p:cNvSpPr/>
          <p:nvPr/>
        </p:nvSpPr>
        <p:spPr>
          <a:xfrm>
            <a:off x="304800" y="228600"/>
            <a:ext cx="8382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 err="1" smtClean="0">
                <a:ln w="11430"/>
                <a:gradFill>
                  <a:gsLst>
                    <a:gs pos="0">
                      <a:srgbClr val="C0504D">
                        <a:tint val="70000"/>
                        <a:satMod val="245000"/>
                      </a:srgbClr>
                    </a:gs>
                    <a:gs pos="75000">
                      <a:srgbClr val="C0504D">
                        <a:tint val="90000"/>
                        <a:shade val="60000"/>
                        <a:satMod val="240000"/>
                      </a:srgbClr>
                    </a:gs>
                    <a:gs pos="100000">
                      <a:srgbClr val="C0504D">
                        <a:tint val="100000"/>
                        <a:shade val="50000"/>
                        <a:satMod val="240000"/>
                      </a:srgb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Stencil" pitchFamily="82" charset="0"/>
              </a:rPr>
              <a:t>shËrbimete</a:t>
            </a:r>
            <a:r>
              <a:rPr lang="en-US" sz="2800" b="1" dirty="0" smtClean="0">
                <a:ln w="11430"/>
                <a:gradFill>
                  <a:gsLst>
                    <a:gs pos="0">
                      <a:srgbClr val="C0504D">
                        <a:tint val="70000"/>
                        <a:satMod val="245000"/>
                      </a:srgbClr>
                    </a:gs>
                    <a:gs pos="75000">
                      <a:srgbClr val="C0504D">
                        <a:tint val="90000"/>
                        <a:shade val="60000"/>
                        <a:satMod val="240000"/>
                      </a:srgbClr>
                    </a:gs>
                    <a:gs pos="100000">
                      <a:srgbClr val="C0504D">
                        <a:tint val="100000"/>
                        <a:shade val="50000"/>
                        <a:satMod val="240000"/>
                      </a:srgb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Stencil" pitchFamily="82" charset="0"/>
              </a:rPr>
              <a:t> </a:t>
            </a:r>
            <a:r>
              <a:rPr lang="en-US" sz="2800" b="1" dirty="0" err="1" smtClean="0">
                <a:ln w="11430"/>
                <a:gradFill>
                  <a:gsLst>
                    <a:gs pos="0">
                      <a:srgbClr val="C0504D">
                        <a:tint val="70000"/>
                        <a:satMod val="245000"/>
                      </a:srgbClr>
                    </a:gs>
                    <a:gs pos="75000">
                      <a:srgbClr val="C0504D">
                        <a:tint val="90000"/>
                        <a:shade val="60000"/>
                        <a:satMod val="240000"/>
                      </a:srgbClr>
                    </a:gs>
                    <a:gs pos="100000">
                      <a:srgbClr val="C0504D">
                        <a:tint val="100000"/>
                        <a:shade val="50000"/>
                        <a:satMod val="240000"/>
                      </a:srgb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Stencil" pitchFamily="82" charset="0"/>
              </a:rPr>
              <a:t>stomatologjike</a:t>
            </a:r>
            <a:endParaRPr lang="en-US" sz="2800" b="1" dirty="0">
              <a:ln w="11430"/>
              <a:gradFill>
                <a:gsLst>
                  <a:gs pos="0">
                    <a:srgbClr val="C0504D">
                      <a:tint val="70000"/>
                      <a:satMod val="245000"/>
                    </a:srgbClr>
                  </a:gs>
                  <a:gs pos="75000">
                    <a:srgbClr val="C0504D">
                      <a:tint val="90000"/>
                      <a:shade val="60000"/>
                      <a:satMod val="240000"/>
                    </a:srgbClr>
                  </a:gs>
                  <a:gs pos="100000">
                    <a:srgbClr val="C0504D">
                      <a:tint val="100000"/>
                      <a:shade val="50000"/>
                      <a:satMod val="240000"/>
                    </a:srgb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idx="1"/>
          </p:nvPr>
        </p:nvSpPr>
        <p:spPr>
          <a:xfrm>
            <a:off x="533400" y="2133600"/>
            <a:ext cx="8153400" cy="4267200"/>
          </a:xfrm>
        </p:spPr>
        <p:txBody>
          <a:bodyPr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marL="0" indent="0" algn="ctr">
              <a:buNone/>
            </a:pPr>
            <a:r>
              <a:rPr lang="en-US" sz="3600" b="1" i="1" dirty="0" smtClean="0">
                <a:ln/>
                <a:solidFill>
                  <a:schemeClr val="accent3"/>
                </a:solidFill>
                <a:latin typeface="Stencil" pitchFamily="82" charset="0"/>
              </a:rPr>
              <a:t> </a:t>
            </a:r>
            <a:endParaRPr lang="en-US" sz="3600" b="1" i="1" dirty="0" smtClean="0">
              <a:ln/>
              <a:solidFill>
                <a:sysClr val="windowText" lastClr="000000"/>
              </a:solidFill>
              <a:latin typeface="Stencil" pitchFamily="82" charset="0"/>
            </a:endParaRPr>
          </a:p>
          <a:p>
            <a:pPr marL="0" indent="0" algn="ctr">
              <a:buNone/>
            </a:pPr>
            <a:r>
              <a:rPr lang="en-US" sz="3600" b="1" i="1" dirty="0" smtClean="0">
                <a:ln/>
                <a:solidFill>
                  <a:sysClr val="windowText" lastClr="000000"/>
                </a:solidFill>
                <a:latin typeface="Stencil" pitchFamily="82" charset="0"/>
              </a:rPr>
              <a:t>  </a:t>
            </a:r>
            <a:r>
              <a:rPr lang="en-US" sz="3600" b="1" i="1" dirty="0" err="1" smtClean="0">
                <a:ln/>
                <a:solidFill>
                  <a:sysClr val="windowText" lastClr="000000"/>
                </a:solidFill>
                <a:latin typeface="Stencil" pitchFamily="82" charset="0"/>
              </a:rPr>
              <a:t>shËrbimi</a:t>
            </a:r>
            <a:r>
              <a:rPr lang="en-US" sz="3600" b="1" i="1" dirty="0" smtClean="0">
                <a:ln/>
                <a:solidFill>
                  <a:sysClr val="windowText" lastClr="000000"/>
                </a:solidFill>
                <a:latin typeface="Stencil" pitchFamily="82" charset="0"/>
              </a:rPr>
              <a:t>  </a:t>
            </a:r>
            <a:r>
              <a:rPr lang="en-US" sz="3600" b="1" i="1" dirty="0" err="1" smtClean="0">
                <a:ln/>
                <a:solidFill>
                  <a:sysClr val="windowText" lastClr="000000"/>
                </a:solidFill>
                <a:latin typeface="Stencil" pitchFamily="82" charset="0"/>
              </a:rPr>
              <a:t>specialistik</a:t>
            </a:r>
            <a:r>
              <a:rPr lang="en-US" sz="3600" b="1" i="1" dirty="0" smtClean="0">
                <a:ln/>
                <a:solidFill>
                  <a:sysClr val="windowText" lastClr="000000"/>
                </a:solidFill>
                <a:latin typeface="Stencil" pitchFamily="82" charset="0"/>
              </a:rPr>
              <a:t> -</a:t>
            </a:r>
            <a:r>
              <a:rPr lang="en-US" sz="3600" b="1" i="1" dirty="0" err="1" smtClean="0">
                <a:ln/>
                <a:solidFill>
                  <a:sysClr val="windowText" lastClr="000000"/>
                </a:solidFill>
                <a:latin typeface="Stencil" pitchFamily="82" charset="0"/>
              </a:rPr>
              <a:t>kONSULTATIV</a:t>
            </a:r>
            <a:endParaRPr lang="en-US" sz="3600" b="1" dirty="0">
              <a:ln/>
              <a:solidFill>
                <a:sysClr val="windowText" lastClr="000000"/>
              </a:solidFill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2151022313"/>
              </p:ext>
            </p:extLst>
          </p:nvPr>
        </p:nvGraphicFramePr>
        <p:xfrm>
          <a:off x="0" y="858693"/>
          <a:ext cx="9144000" cy="599930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0" y="533400"/>
            <a:ext cx="9144000" cy="457200"/>
          </a:xfrm>
        </p:spPr>
        <p:txBody>
          <a:bodyPr>
            <a:normAutofit fontScale="90000"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/>
            <a:r>
              <a:rPr lang="en-US" sz="2400" i="1" dirty="0" smtClean="0">
                <a:ln w="50800"/>
                <a:latin typeface="Stencil" pitchFamily="82" charset="0"/>
              </a:rPr>
              <a:t>MESATARJA   DITORE E  </a:t>
            </a:r>
            <a:r>
              <a:rPr lang="en-US" sz="2400" i="1" dirty="0">
                <a:ln w="50800"/>
                <a:latin typeface="Stencil" pitchFamily="82" charset="0"/>
              </a:rPr>
              <a:t>VIZITAVE </a:t>
            </a:r>
            <a:r>
              <a:rPr lang="en-US" sz="2400" i="1" dirty="0" smtClean="0">
                <a:ln w="50800"/>
                <a:latin typeface="Stencil" pitchFamily="82" charset="0"/>
              </a:rPr>
              <a:t>MJKËSORE  </a:t>
            </a:r>
            <a:r>
              <a:rPr lang="en-US" sz="2400" i="1" dirty="0" err="1" smtClean="0">
                <a:ln w="50800"/>
                <a:latin typeface="Stencil" pitchFamily="82" charset="0"/>
              </a:rPr>
              <a:t>pËr</a:t>
            </a:r>
            <a:r>
              <a:rPr lang="en-US" sz="2400" i="1" dirty="0" smtClean="0">
                <a:ln w="50800"/>
                <a:latin typeface="Stencil" pitchFamily="82" charset="0"/>
              </a:rPr>
              <a:t> </a:t>
            </a:r>
            <a:r>
              <a:rPr lang="en-US" sz="2400" i="1" dirty="0" err="1" smtClean="0">
                <a:ln w="50800"/>
                <a:latin typeface="Stencil" pitchFamily="82" charset="0"/>
              </a:rPr>
              <a:t>mjek</a:t>
            </a:r>
            <a:r>
              <a:rPr lang="en-US" sz="2400" i="1" dirty="0" smtClean="0">
                <a:ln w="50800"/>
                <a:latin typeface="Stencil" pitchFamily="82" charset="0"/>
              </a:rPr>
              <a:t>– </a:t>
            </a:r>
            <a:r>
              <a:rPr lang="en-US" sz="2400" i="1" dirty="0" err="1" smtClean="0">
                <a:ln w="50800"/>
                <a:latin typeface="Stencil" pitchFamily="82" charset="0"/>
              </a:rPr>
              <a:t>shËrbimit</a:t>
            </a:r>
            <a:r>
              <a:rPr lang="en-US" sz="2400" i="1" dirty="0" smtClean="0">
                <a:ln w="50800"/>
                <a:latin typeface="Stencil" pitchFamily="82" charset="0"/>
              </a:rPr>
              <a:t> </a:t>
            </a:r>
            <a:r>
              <a:rPr lang="en-US" sz="2400" i="1" dirty="0" err="1" smtClean="0">
                <a:ln w="50800"/>
                <a:latin typeface="Stencil" pitchFamily="82" charset="0"/>
              </a:rPr>
              <a:t>konsultative</a:t>
            </a:r>
            <a:r>
              <a:rPr lang="en-US" sz="2400" i="1" dirty="0" smtClean="0">
                <a:ln w="50800"/>
                <a:latin typeface="Stencil" pitchFamily="82" charset="0"/>
              </a:rPr>
              <a:t>  </a:t>
            </a:r>
            <a:r>
              <a:rPr lang="en-US" sz="2400" i="1" dirty="0" err="1" smtClean="0">
                <a:ln w="50800"/>
                <a:latin typeface="Stencil" pitchFamily="82" charset="0"/>
              </a:rPr>
              <a:t>specialistik</a:t>
            </a:r>
            <a:r>
              <a:rPr lang="en-US" sz="2400" dirty="0">
                <a:ln w="50800"/>
              </a:rPr>
              <a:t/>
            </a:r>
            <a:br>
              <a:rPr lang="en-US" sz="2400" dirty="0">
                <a:ln w="50800"/>
              </a:rPr>
            </a:br>
            <a:endParaRPr lang="en-US" sz="2400" dirty="0">
              <a:ln w="5080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67222090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4"/>
          <p:cNvSpPr txBox="1">
            <a:spLocks/>
          </p:cNvSpPr>
          <p:nvPr/>
        </p:nvSpPr>
        <p:spPr>
          <a:xfrm>
            <a:off x="-25940" y="110327"/>
            <a:ext cx="9144000" cy="830997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Stencil" pitchFamily="82" charset="0"/>
              </a:rPr>
              <a:t>Mesatarja</a:t>
            </a:r>
            <a:r>
              <a:rPr lang="en-US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Stencil" pitchFamily="82" charset="0"/>
              </a:rPr>
              <a:t> </a:t>
            </a:r>
            <a:r>
              <a:rPr lang="en-US" sz="2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Stencil" pitchFamily="82" charset="0"/>
              </a:rPr>
              <a:t>ditore</a:t>
            </a:r>
            <a:r>
              <a:rPr lang="en-US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Stencil" pitchFamily="82" charset="0"/>
              </a:rPr>
              <a:t> e </a:t>
            </a:r>
            <a:r>
              <a:rPr lang="en-US" sz="2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Stencil" pitchFamily="82" charset="0"/>
              </a:rPr>
              <a:t>vizitave</a:t>
            </a:r>
            <a:r>
              <a:rPr lang="en-US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Stencil" pitchFamily="82" charset="0"/>
              </a:rPr>
              <a:t> </a:t>
            </a:r>
            <a:r>
              <a:rPr lang="en-US" sz="2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Stencil" pitchFamily="82" charset="0"/>
              </a:rPr>
              <a:t>mjekËsore</a:t>
            </a:r>
            <a:r>
              <a:rPr lang="en-US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Stencil" pitchFamily="82" charset="0"/>
              </a:rPr>
              <a:t> –PËR </a:t>
            </a:r>
            <a:r>
              <a:rPr lang="en-US" sz="2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Stencil" pitchFamily="82" charset="0"/>
              </a:rPr>
              <a:t>pediatËr</a:t>
            </a:r>
            <a:r>
              <a:rPr lang="en-US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Stencil" pitchFamily="82" charset="0"/>
              </a:rPr>
              <a:t> </a:t>
            </a:r>
            <a:br>
              <a:rPr lang="en-US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Stencil" pitchFamily="82" charset="0"/>
              </a:rPr>
            </a:br>
            <a:endParaRPr lang="en-US" sz="2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graphicFrame>
        <p:nvGraphicFramePr>
          <p:cNvPr id="6" name="Chart 5"/>
          <p:cNvGraphicFramePr/>
          <p:nvPr/>
        </p:nvGraphicFramePr>
        <p:xfrm>
          <a:off x="0" y="838200"/>
          <a:ext cx="8991600" cy="5715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="" xmlns:p14="http://schemas.microsoft.com/office/powerpoint/2010/main" val="196030275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1143000" y="1295400"/>
            <a:ext cx="7620000" cy="2895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1" u="none" strike="noStrike" kern="1200" normalizeH="0" baseline="0" noProof="0" dirty="0" err="1" smtClean="0">
                <a:ln/>
                <a:solidFill>
                  <a:sysClr val="windowText" lastClr="000000"/>
                </a:solidFill>
                <a:uLnTx/>
                <a:uFillTx/>
                <a:latin typeface="Stencil" pitchFamily="82" charset="0"/>
                <a:ea typeface="+mj-ea"/>
                <a:cs typeface="+mj-cs"/>
              </a:rPr>
              <a:t>shËrbimi</a:t>
            </a:r>
            <a:r>
              <a:rPr kumimoji="0" lang="en-US" sz="4400" b="1" i="1" u="none" strike="noStrike" kern="1200" normalizeH="0" noProof="0" dirty="0" smtClean="0">
                <a:ln/>
                <a:solidFill>
                  <a:sysClr val="windowText" lastClr="000000"/>
                </a:solidFill>
                <a:uLnTx/>
                <a:uFillTx/>
                <a:latin typeface="Stencil" pitchFamily="82" charset="0"/>
                <a:ea typeface="+mj-ea"/>
                <a:cs typeface="+mj-cs"/>
              </a:rPr>
              <a:t>  </a:t>
            </a:r>
            <a:r>
              <a:rPr kumimoji="0" lang="en-US" sz="4400" b="1" i="1" u="none" strike="noStrike" kern="1200" normalizeH="0" baseline="0" noProof="0" dirty="0" smtClean="0">
                <a:ln/>
                <a:solidFill>
                  <a:sysClr val="windowText" lastClr="000000"/>
                </a:solidFill>
                <a:uLnTx/>
                <a:uFillTx/>
                <a:latin typeface="Stencil" pitchFamily="82" charset="0"/>
                <a:ea typeface="+mj-ea"/>
                <a:cs typeface="+mj-cs"/>
              </a:rPr>
              <a:t>DIAGNOSTIKËs-</a:t>
            </a:r>
            <a:r>
              <a:rPr kumimoji="0" lang="en-US" sz="4400" b="1" i="1" u="none" strike="noStrike" kern="1200" normalizeH="0" baseline="0" noProof="0" dirty="0" err="1" smtClean="0">
                <a:ln/>
                <a:solidFill>
                  <a:sysClr val="windowText" lastClr="000000"/>
                </a:solidFill>
                <a:uLnTx/>
                <a:uFillTx/>
                <a:latin typeface="Stencil" pitchFamily="82" charset="0"/>
                <a:ea typeface="+mj-ea"/>
                <a:cs typeface="+mj-cs"/>
              </a:rPr>
              <a:t>laboratorike</a:t>
            </a:r>
            <a:endParaRPr kumimoji="0" lang="en-US" sz="4400" b="1" i="0" u="none" strike="noStrike" kern="1200" normalizeH="0" baseline="0" noProof="0" dirty="0">
              <a:ln/>
              <a:solidFill>
                <a:sysClr val="windowText" lastClr="000000"/>
              </a:solidFill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4"/>
          <p:cNvSpPr txBox="1">
            <a:spLocks/>
          </p:cNvSpPr>
          <p:nvPr/>
        </p:nvSpPr>
        <p:spPr>
          <a:xfrm>
            <a:off x="76200" y="12970"/>
            <a:ext cx="8915400" cy="830997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b="1" dirty="0" err="1" smtClean="0">
                <a:ln/>
                <a:solidFill>
                  <a:schemeClr val="tx1">
                    <a:lumMod val="95000"/>
                    <a:lumOff val="5000"/>
                  </a:schemeClr>
                </a:solidFill>
                <a:latin typeface="Stencil" pitchFamily="82" charset="0"/>
              </a:rPr>
              <a:t>Vizitat</a:t>
            </a:r>
            <a:r>
              <a:rPr lang="en-US" sz="2400" b="1" dirty="0" smtClean="0">
                <a:ln/>
                <a:solidFill>
                  <a:schemeClr val="tx1">
                    <a:lumMod val="95000"/>
                    <a:lumOff val="5000"/>
                  </a:schemeClr>
                </a:solidFill>
                <a:latin typeface="Stencil" pitchFamily="82" charset="0"/>
              </a:rPr>
              <a:t> e </a:t>
            </a:r>
            <a:r>
              <a:rPr lang="en-US" sz="2400" b="1" dirty="0" err="1" smtClean="0">
                <a:ln/>
                <a:solidFill>
                  <a:schemeClr val="tx1">
                    <a:lumMod val="95000"/>
                    <a:lumOff val="5000"/>
                  </a:schemeClr>
                </a:solidFill>
                <a:latin typeface="Stencil" pitchFamily="82" charset="0"/>
              </a:rPr>
              <a:t>pacientËve</a:t>
            </a:r>
            <a:r>
              <a:rPr lang="en-US" sz="2400" b="1" dirty="0" smtClean="0">
                <a:ln/>
                <a:solidFill>
                  <a:schemeClr val="tx1">
                    <a:lumMod val="95000"/>
                    <a:lumOff val="5000"/>
                  </a:schemeClr>
                </a:solidFill>
                <a:latin typeface="Stencil" pitchFamily="82" charset="0"/>
              </a:rPr>
              <a:t> </a:t>
            </a:r>
            <a:r>
              <a:rPr lang="en-US" sz="2400" b="1" dirty="0" err="1" smtClean="0">
                <a:ln/>
                <a:solidFill>
                  <a:schemeClr val="tx1">
                    <a:lumMod val="95000"/>
                    <a:lumOff val="5000"/>
                  </a:schemeClr>
                </a:solidFill>
                <a:latin typeface="Stencil" pitchFamily="82" charset="0"/>
              </a:rPr>
              <a:t>pËr</a:t>
            </a:r>
            <a:r>
              <a:rPr lang="en-US" sz="2400" b="1" dirty="0" smtClean="0">
                <a:ln/>
                <a:solidFill>
                  <a:schemeClr val="tx1">
                    <a:lumMod val="95000"/>
                    <a:lumOff val="5000"/>
                  </a:schemeClr>
                </a:solidFill>
                <a:latin typeface="Stencil" pitchFamily="82" charset="0"/>
              </a:rPr>
              <a:t> </a:t>
            </a:r>
            <a:r>
              <a:rPr lang="en-US" sz="2400" b="1" dirty="0" err="1" smtClean="0">
                <a:ln/>
                <a:solidFill>
                  <a:schemeClr val="tx1">
                    <a:lumMod val="95000"/>
                    <a:lumOff val="5000"/>
                  </a:schemeClr>
                </a:solidFill>
                <a:latin typeface="Stencil" pitchFamily="82" charset="0"/>
              </a:rPr>
              <a:t>diagnostifikim</a:t>
            </a:r>
            <a:r>
              <a:rPr lang="en-US" sz="2400" b="1" dirty="0" smtClean="0">
                <a:ln/>
                <a:solidFill>
                  <a:schemeClr val="tx1">
                    <a:lumMod val="95000"/>
                    <a:lumOff val="5000"/>
                  </a:schemeClr>
                </a:solidFill>
                <a:latin typeface="Stencil" pitchFamily="82" charset="0"/>
              </a:rPr>
              <a:t> </a:t>
            </a:r>
            <a:r>
              <a:rPr lang="en-US" sz="2400" b="1" dirty="0" err="1" smtClean="0">
                <a:ln/>
                <a:solidFill>
                  <a:schemeClr val="tx1">
                    <a:lumMod val="95000"/>
                    <a:lumOff val="5000"/>
                  </a:schemeClr>
                </a:solidFill>
                <a:latin typeface="Stencil" pitchFamily="82" charset="0"/>
              </a:rPr>
              <a:t>laboratorik</a:t>
            </a:r>
            <a:r>
              <a:rPr lang="en-US" sz="2400" b="1" dirty="0" smtClean="0">
                <a:ln/>
                <a:solidFill>
                  <a:schemeClr val="tx1">
                    <a:lumMod val="95000"/>
                    <a:lumOff val="5000"/>
                  </a:schemeClr>
                </a:solidFill>
                <a:latin typeface="Stencil" pitchFamily="82" charset="0"/>
              </a:rPr>
              <a:t>                                       </a:t>
            </a:r>
            <a:br>
              <a:rPr lang="en-US" sz="2400" b="1" dirty="0" smtClean="0">
                <a:ln/>
                <a:solidFill>
                  <a:schemeClr val="tx1">
                    <a:lumMod val="95000"/>
                    <a:lumOff val="5000"/>
                  </a:schemeClr>
                </a:solidFill>
                <a:latin typeface="Stencil" pitchFamily="82" charset="0"/>
              </a:rPr>
            </a:br>
            <a:r>
              <a:rPr lang="en-US" sz="2400" b="1" dirty="0" smtClean="0">
                <a:ln/>
                <a:solidFill>
                  <a:schemeClr val="tx1">
                    <a:lumMod val="95000"/>
                    <a:lumOff val="5000"/>
                  </a:schemeClr>
                </a:solidFill>
                <a:latin typeface="Stencil" pitchFamily="82" charset="0"/>
              </a:rPr>
              <a:t>(nr.- 42679)</a:t>
            </a:r>
            <a:endParaRPr lang="en-US" sz="2400" b="1" dirty="0">
              <a:ln/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graphicFrame>
        <p:nvGraphicFramePr>
          <p:cNvPr id="5" name="Chart 4"/>
          <p:cNvGraphicFramePr/>
          <p:nvPr/>
        </p:nvGraphicFramePr>
        <p:xfrm>
          <a:off x="0" y="838200"/>
          <a:ext cx="9144000" cy="5867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="" xmlns:p14="http://schemas.microsoft.com/office/powerpoint/2010/main" val="1700027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0" y="-19409"/>
            <a:ext cx="9144000" cy="1200329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r>
              <a:rPr lang="en-US" sz="2400" b="1" dirty="0" err="1" smtClean="0">
                <a:ln/>
                <a:solidFill>
                  <a:sysClr val="windowText" lastClr="000000"/>
                </a:solidFill>
                <a:latin typeface="Stencil" pitchFamily="82" charset="0"/>
              </a:rPr>
              <a:t>Raport</a:t>
            </a:r>
            <a:r>
              <a:rPr lang="en-US" sz="2400" b="1" dirty="0" smtClean="0">
                <a:ln/>
                <a:solidFill>
                  <a:sysClr val="windowText" lastClr="000000"/>
                </a:solidFill>
                <a:latin typeface="Stencil" pitchFamily="82" charset="0"/>
              </a:rPr>
              <a:t> I  </a:t>
            </a:r>
            <a:r>
              <a:rPr lang="en-US" sz="2400" b="1" dirty="0" err="1" smtClean="0">
                <a:ln/>
                <a:solidFill>
                  <a:sysClr val="windowText" lastClr="000000"/>
                </a:solidFill>
                <a:latin typeface="Stencil" pitchFamily="82" charset="0"/>
              </a:rPr>
              <a:t>vizitave</a:t>
            </a:r>
            <a:r>
              <a:rPr lang="en-US" sz="2400" b="1" dirty="0" smtClean="0">
                <a:ln/>
                <a:solidFill>
                  <a:sysClr val="windowText" lastClr="000000"/>
                </a:solidFill>
                <a:latin typeface="Stencil" pitchFamily="82" charset="0"/>
              </a:rPr>
              <a:t> </a:t>
            </a:r>
            <a:r>
              <a:rPr lang="en-US" sz="2400" b="1" dirty="0" err="1" smtClean="0">
                <a:ln/>
                <a:solidFill>
                  <a:sysClr val="windowText" lastClr="000000"/>
                </a:solidFill>
                <a:latin typeface="Stencil" pitchFamily="82" charset="0"/>
              </a:rPr>
              <a:t>mjekËsor</a:t>
            </a:r>
            <a:r>
              <a:rPr lang="en-US" sz="2400" b="1" dirty="0" smtClean="0">
                <a:ln/>
                <a:solidFill>
                  <a:sysClr val="windowText" lastClr="000000"/>
                </a:solidFill>
                <a:latin typeface="Stencil" pitchFamily="82" charset="0"/>
              </a:rPr>
              <a:t> – </a:t>
            </a:r>
            <a:r>
              <a:rPr lang="en-US" sz="2400" b="1" dirty="0" err="1" smtClean="0">
                <a:ln/>
                <a:solidFill>
                  <a:sysClr val="windowText" lastClr="000000"/>
                </a:solidFill>
                <a:latin typeface="Stencil" pitchFamily="82" charset="0"/>
              </a:rPr>
              <a:t>GjASHTËMUJORI</a:t>
            </a:r>
            <a:r>
              <a:rPr lang="en-US" sz="2400" b="1" dirty="0" smtClean="0">
                <a:ln/>
                <a:solidFill>
                  <a:sysClr val="windowText" lastClr="000000"/>
                </a:solidFill>
                <a:latin typeface="Stencil" pitchFamily="82" charset="0"/>
              </a:rPr>
              <a:t> - 2016</a:t>
            </a:r>
            <a:br>
              <a:rPr lang="en-US" sz="2400" b="1" dirty="0" smtClean="0">
                <a:ln/>
                <a:solidFill>
                  <a:sysClr val="windowText" lastClr="000000"/>
                </a:solidFill>
                <a:latin typeface="Stencil" pitchFamily="82" charset="0"/>
              </a:rPr>
            </a:br>
            <a:r>
              <a:rPr lang="en-US" sz="2400" b="1" dirty="0" smtClean="0">
                <a:ln/>
                <a:solidFill>
                  <a:sysClr val="windowText" lastClr="000000"/>
                </a:solidFill>
                <a:latin typeface="Stencil" pitchFamily="82" charset="0"/>
              </a:rPr>
              <a:t>(nr.=534534)</a:t>
            </a:r>
            <a:r>
              <a:rPr lang="en-US" sz="2400" b="1" dirty="0" smtClean="0">
                <a:ln/>
                <a:solidFill>
                  <a:schemeClr val="accent3"/>
                </a:solidFill>
                <a:latin typeface="Stencil" pitchFamily="82" charset="0"/>
              </a:rPr>
              <a:t/>
            </a:r>
            <a:br>
              <a:rPr lang="en-US" sz="2400" b="1" dirty="0" smtClean="0">
                <a:ln/>
                <a:solidFill>
                  <a:schemeClr val="accent3"/>
                </a:solidFill>
                <a:latin typeface="Stencil" pitchFamily="82" charset="0"/>
              </a:rPr>
            </a:br>
            <a:endParaRPr lang="en-US" sz="2400" b="1" dirty="0">
              <a:ln/>
              <a:solidFill>
                <a:schemeClr val="accent3"/>
              </a:solidFill>
            </a:endParaRPr>
          </a:p>
        </p:txBody>
      </p:sp>
      <p:graphicFrame>
        <p:nvGraphicFramePr>
          <p:cNvPr id="4" name="Chart 3"/>
          <p:cNvGraphicFramePr/>
          <p:nvPr/>
        </p:nvGraphicFramePr>
        <p:xfrm>
          <a:off x="0" y="985837"/>
          <a:ext cx="9144000" cy="57197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="" xmlns:p14="http://schemas.microsoft.com/office/powerpoint/2010/main" val="2133495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228600" y="152400"/>
            <a:ext cx="8610600" cy="1200329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en-US" sz="2400" b="1" dirty="0" err="1" smtClean="0">
                <a:ln/>
                <a:latin typeface="Stencil" pitchFamily="82" charset="0"/>
              </a:rPr>
              <a:t>Mesatarja</a:t>
            </a:r>
            <a:r>
              <a:rPr lang="en-US" sz="2400" b="1" dirty="0" smtClean="0">
                <a:ln/>
                <a:latin typeface="Stencil" pitchFamily="82" charset="0"/>
              </a:rPr>
              <a:t> </a:t>
            </a:r>
            <a:r>
              <a:rPr lang="en-US" sz="2400" b="1" dirty="0" err="1" smtClean="0">
                <a:ln/>
                <a:latin typeface="Stencil" pitchFamily="82" charset="0"/>
              </a:rPr>
              <a:t>ditore</a:t>
            </a:r>
            <a:r>
              <a:rPr lang="en-US" sz="2400" b="1" dirty="0" smtClean="0">
                <a:ln/>
                <a:latin typeface="Stencil" pitchFamily="82" charset="0"/>
              </a:rPr>
              <a:t> e </a:t>
            </a:r>
            <a:r>
              <a:rPr lang="en-US" sz="2400" b="1" dirty="0" err="1" smtClean="0">
                <a:ln/>
                <a:latin typeface="Stencil" pitchFamily="82" charset="0"/>
              </a:rPr>
              <a:t>pacienteve</a:t>
            </a:r>
            <a:r>
              <a:rPr lang="en-US" sz="2400" b="1" dirty="0" smtClean="0">
                <a:ln/>
                <a:latin typeface="Stencil" pitchFamily="82" charset="0"/>
              </a:rPr>
              <a:t> per </a:t>
            </a:r>
            <a:r>
              <a:rPr lang="en-US" sz="2400" b="1" dirty="0" err="1" smtClean="0">
                <a:ln/>
                <a:latin typeface="Stencil" pitchFamily="82" charset="0"/>
              </a:rPr>
              <a:t>diagnostifikim</a:t>
            </a:r>
            <a:r>
              <a:rPr lang="en-US" sz="2400" b="1" dirty="0" smtClean="0">
                <a:ln/>
                <a:latin typeface="Stencil" pitchFamily="82" charset="0"/>
              </a:rPr>
              <a:t> </a:t>
            </a:r>
            <a:r>
              <a:rPr lang="en-US" sz="2400" b="1" dirty="0" err="1" smtClean="0">
                <a:ln/>
                <a:latin typeface="Stencil" pitchFamily="82" charset="0"/>
              </a:rPr>
              <a:t>laboratorik</a:t>
            </a:r>
            <a:r>
              <a:rPr lang="en-US" sz="2400" b="1" dirty="0" smtClean="0">
                <a:ln/>
                <a:latin typeface="Stencil" pitchFamily="82" charset="0"/>
              </a:rPr>
              <a:t> -  2016                                     </a:t>
            </a:r>
            <a:br>
              <a:rPr lang="en-US" sz="2400" b="1" dirty="0" smtClean="0">
                <a:ln/>
                <a:latin typeface="Stencil" pitchFamily="82" charset="0"/>
              </a:rPr>
            </a:br>
            <a:endParaRPr lang="en-US" sz="2400" b="1" dirty="0">
              <a:ln/>
            </a:endParaRPr>
          </a:p>
        </p:txBody>
      </p:sp>
      <p:graphicFrame>
        <p:nvGraphicFramePr>
          <p:cNvPr id="4" name="Chart 3"/>
          <p:cNvGraphicFramePr/>
          <p:nvPr/>
        </p:nvGraphicFramePr>
        <p:xfrm>
          <a:off x="0" y="1066800"/>
          <a:ext cx="9144000" cy="5562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/>
          <p:nvPr>
            <p:extLst>
              <p:ext uri="{D42A27DB-BD31-4B8C-83A1-F6EECF244321}">
                <p14:modId xmlns="" xmlns:p14="http://schemas.microsoft.com/office/powerpoint/2010/main" val="4293441998"/>
              </p:ext>
            </p:extLst>
          </p:nvPr>
        </p:nvGraphicFramePr>
        <p:xfrm>
          <a:off x="0" y="1371600"/>
          <a:ext cx="9144000" cy="5486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381000" y="533400"/>
            <a:ext cx="8229600" cy="527050"/>
          </a:xfrm>
        </p:spPr>
        <p:txBody>
          <a:bodyPr>
            <a:no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n-US" sz="2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Stencil" pitchFamily="82" charset="0"/>
              </a:rPr>
              <a:t>analizat</a:t>
            </a:r>
            <a:r>
              <a:rPr lang="en-US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Stencil" pitchFamily="82" charset="0"/>
              </a:rPr>
              <a:t>  </a:t>
            </a:r>
            <a:r>
              <a:rPr lang="en-US" sz="2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Stencil" pitchFamily="82" charset="0"/>
              </a:rPr>
              <a:t>laboratorik</a:t>
            </a:r>
            <a:r>
              <a:rPr lang="en-US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Stencil" pitchFamily="82" charset="0"/>
              </a:rPr>
              <a:t> /</a:t>
            </a:r>
            <a:r>
              <a:rPr lang="en-US" sz="2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Stencil" pitchFamily="82" charset="0"/>
              </a:rPr>
              <a:t>rezultatet</a:t>
            </a:r>
            <a:r>
              <a:rPr lang="en-US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Stencil" pitchFamily="82" charset="0"/>
              </a:rPr>
              <a:t> </a:t>
            </a:r>
            <a:r>
              <a:rPr lang="en-US" sz="2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Stencil" pitchFamily="82" charset="0"/>
              </a:rPr>
              <a:t>patologjike</a:t>
            </a:r>
            <a:r>
              <a:rPr lang="en-US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Stencil" pitchFamily="82" charset="0"/>
              </a:rPr>
              <a:t>     </a:t>
            </a:r>
            <a:br>
              <a:rPr lang="en-US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Stencil" pitchFamily="82" charset="0"/>
              </a:rPr>
            </a:br>
            <a:r>
              <a:rPr lang="en-US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Stencil" pitchFamily="82" charset="0"/>
              </a:rPr>
              <a:t>      </a:t>
            </a:r>
            <a:r>
              <a:rPr lang="en-US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/>
            </a:r>
            <a:br>
              <a:rPr lang="en-US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</a:br>
            <a:endParaRPr lang="en-US" sz="2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="" xmlns:p14="http://schemas.microsoft.com/office/powerpoint/2010/main" val="421961826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2"/>
          <p:cNvGraphicFramePr/>
          <p:nvPr/>
        </p:nvGraphicFramePr>
        <p:xfrm>
          <a:off x="0" y="914400"/>
          <a:ext cx="8915400" cy="5410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Rectangle 3"/>
          <p:cNvSpPr/>
          <p:nvPr/>
        </p:nvSpPr>
        <p:spPr>
          <a:xfrm>
            <a:off x="0" y="0"/>
            <a:ext cx="9144000" cy="1200329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en-US" sz="2400" b="1" dirty="0" err="1" smtClean="0">
                <a:ln/>
                <a:solidFill>
                  <a:sysClr val="windowText" lastClr="000000"/>
                </a:solidFill>
                <a:latin typeface="Stencil" pitchFamily="82" charset="0"/>
              </a:rPr>
              <a:t>Raport</a:t>
            </a:r>
            <a:r>
              <a:rPr lang="en-US" sz="2400" b="1" dirty="0" smtClean="0">
                <a:ln/>
                <a:solidFill>
                  <a:sysClr val="windowText" lastClr="000000"/>
                </a:solidFill>
                <a:latin typeface="Stencil" pitchFamily="82" charset="0"/>
              </a:rPr>
              <a:t> I </a:t>
            </a:r>
            <a:r>
              <a:rPr lang="en-US" sz="2400" b="1" dirty="0" err="1" smtClean="0">
                <a:ln/>
                <a:solidFill>
                  <a:sysClr val="windowText" lastClr="000000"/>
                </a:solidFill>
                <a:latin typeface="Stencil" pitchFamily="82" charset="0"/>
              </a:rPr>
              <a:t>I</a:t>
            </a:r>
            <a:r>
              <a:rPr lang="en-US" sz="2400" b="1" dirty="0" smtClean="0">
                <a:ln/>
                <a:solidFill>
                  <a:sysClr val="windowText" lastClr="000000"/>
                </a:solidFill>
                <a:latin typeface="Stencil" pitchFamily="82" charset="0"/>
              </a:rPr>
              <a:t> </a:t>
            </a:r>
            <a:r>
              <a:rPr lang="en-US" sz="2400" b="1" dirty="0" err="1" smtClean="0">
                <a:ln/>
                <a:solidFill>
                  <a:sysClr val="windowText" lastClr="000000"/>
                </a:solidFill>
                <a:latin typeface="Stencil" pitchFamily="82" charset="0"/>
              </a:rPr>
              <a:t>vlerave</a:t>
            </a:r>
            <a:r>
              <a:rPr lang="en-US" sz="2400" b="1" dirty="0" smtClean="0">
                <a:ln/>
                <a:solidFill>
                  <a:sysClr val="windowText" lastClr="000000"/>
                </a:solidFill>
                <a:latin typeface="Stencil" pitchFamily="82" charset="0"/>
              </a:rPr>
              <a:t> </a:t>
            </a:r>
            <a:r>
              <a:rPr lang="en-US" sz="2400" b="1" dirty="0" err="1" smtClean="0">
                <a:ln/>
                <a:solidFill>
                  <a:sysClr val="windowText" lastClr="000000"/>
                </a:solidFill>
                <a:latin typeface="Stencil" pitchFamily="82" charset="0"/>
              </a:rPr>
              <a:t>patologjike</a:t>
            </a:r>
            <a:r>
              <a:rPr lang="en-US" sz="2400" b="1" dirty="0" smtClean="0">
                <a:ln/>
                <a:solidFill>
                  <a:sysClr val="windowText" lastClr="000000"/>
                </a:solidFill>
                <a:latin typeface="Stencil" pitchFamily="82" charset="0"/>
              </a:rPr>
              <a:t> </a:t>
            </a:r>
            <a:r>
              <a:rPr lang="en-US" sz="2400" b="1" dirty="0" err="1" smtClean="0">
                <a:ln/>
                <a:solidFill>
                  <a:sysClr val="windowText" lastClr="000000"/>
                </a:solidFill>
                <a:latin typeface="Stencil" pitchFamily="82" charset="0"/>
              </a:rPr>
              <a:t>tË</a:t>
            </a:r>
            <a:r>
              <a:rPr lang="en-US" sz="2400" b="1" dirty="0" smtClean="0">
                <a:ln/>
                <a:solidFill>
                  <a:sysClr val="windowText" lastClr="000000"/>
                </a:solidFill>
                <a:latin typeface="Stencil" pitchFamily="82" charset="0"/>
              </a:rPr>
              <a:t> </a:t>
            </a:r>
            <a:r>
              <a:rPr lang="en-US" sz="2400" b="1" dirty="0" err="1" smtClean="0">
                <a:ln/>
                <a:solidFill>
                  <a:sysClr val="windowText" lastClr="000000"/>
                </a:solidFill>
                <a:latin typeface="Stencil" pitchFamily="82" charset="0"/>
              </a:rPr>
              <a:t>analizave</a:t>
            </a:r>
            <a:r>
              <a:rPr lang="en-US" sz="2400" b="1" dirty="0" smtClean="0">
                <a:ln/>
                <a:solidFill>
                  <a:sysClr val="windowText" lastClr="000000"/>
                </a:solidFill>
                <a:latin typeface="Stencil" pitchFamily="82" charset="0"/>
              </a:rPr>
              <a:t> </a:t>
            </a:r>
            <a:r>
              <a:rPr lang="en-US" sz="2400" b="1" dirty="0" err="1" smtClean="0">
                <a:ln/>
                <a:solidFill>
                  <a:sysClr val="windowText" lastClr="000000"/>
                </a:solidFill>
                <a:latin typeface="Stencil" pitchFamily="82" charset="0"/>
              </a:rPr>
              <a:t>laboratorike</a:t>
            </a:r>
            <a:r>
              <a:rPr lang="en-US" sz="2400" b="1" dirty="0" smtClean="0">
                <a:ln/>
                <a:solidFill>
                  <a:sysClr val="windowText" lastClr="000000"/>
                </a:solidFill>
                <a:latin typeface="Stencil" pitchFamily="82" charset="0"/>
              </a:rPr>
              <a:t> ( %)</a:t>
            </a:r>
            <a:br>
              <a:rPr lang="en-US" sz="2400" b="1" dirty="0" smtClean="0">
                <a:ln/>
                <a:solidFill>
                  <a:sysClr val="windowText" lastClr="000000"/>
                </a:solidFill>
                <a:latin typeface="Stencil" pitchFamily="82" charset="0"/>
              </a:rPr>
            </a:br>
            <a:r>
              <a:rPr lang="en-US" sz="2400" b="1" dirty="0" smtClean="0">
                <a:ln/>
                <a:solidFill>
                  <a:sysClr val="windowText" lastClr="000000"/>
                </a:solidFill>
                <a:latin typeface="Stencil" pitchFamily="82" charset="0"/>
              </a:rPr>
              <a:t>(nr.=58434),    15.5% -2016</a:t>
            </a:r>
            <a:endParaRPr lang="en-US" sz="2400" b="1" dirty="0">
              <a:ln/>
              <a:solidFill>
                <a:sysClr val="windowText" lastClr="000000"/>
              </a:solidFill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1143000" y="1295400"/>
            <a:ext cx="7620000" cy="2895600"/>
          </a:xfrm>
        </p:spPr>
        <p:txBody>
          <a:bodyPr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en-US" b="1" i="1" dirty="0" smtClean="0">
                <a:ln/>
                <a:solidFill>
                  <a:sysClr val="windowText" lastClr="000000"/>
                </a:solidFill>
                <a:latin typeface="Stencil" pitchFamily="82" charset="0"/>
              </a:rPr>
              <a:t> </a:t>
            </a:r>
            <a:r>
              <a:rPr lang="en-US" b="1" i="1" dirty="0" err="1" smtClean="0">
                <a:ln/>
                <a:solidFill>
                  <a:sysClr val="windowText" lastClr="000000"/>
                </a:solidFill>
                <a:latin typeface="Stencil" pitchFamily="82" charset="0"/>
              </a:rPr>
              <a:t>shËrbimi</a:t>
            </a:r>
            <a:r>
              <a:rPr lang="en-US" b="1" i="1" dirty="0" smtClean="0">
                <a:ln/>
                <a:solidFill>
                  <a:sysClr val="windowText" lastClr="000000"/>
                </a:solidFill>
                <a:latin typeface="Stencil" pitchFamily="82" charset="0"/>
              </a:rPr>
              <a:t> DIAGNOSTIK-</a:t>
            </a:r>
            <a:r>
              <a:rPr lang="en-US" b="1" i="1" dirty="0" err="1" smtClean="0">
                <a:ln/>
                <a:solidFill>
                  <a:sysClr val="windowText" lastClr="000000"/>
                </a:solidFill>
                <a:latin typeface="Stencil" pitchFamily="82" charset="0"/>
              </a:rPr>
              <a:t>radiologjik</a:t>
            </a:r>
            <a:endParaRPr lang="en-US" b="1" dirty="0">
              <a:ln/>
              <a:solidFill>
                <a:sysClr val="windowText" lastClr="000000"/>
              </a:solidFill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4"/>
          <p:cNvSpPr txBox="1">
            <a:spLocks noGrp="1"/>
          </p:cNvSpPr>
          <p:nvPr>
            <p:ph type="title"/>
          </p:nvPr>
        </p:nvSpPr>
        <p:spPr>
          <a:xfrm>
            <a:off x="0" y="-38375"/>
            <a:ext cx="8991600" cy="1200329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b="1" dirty="0" err="1" smtClean="0">
                <a:ln/>
                <a:solidFill>
                  <a:sysClr val="windowText" lastClr="000000"/>
                </a:solidFill>
                <a:latin typeface="Stencil" pitchFamily="82" charset="0"/>
              </a:rPr>
              <a:t>Pacient</a:t>
            </a:r>
            <a:r>
              <a:rPr lang="en-US" sz="2400" b="1" dirty="0" smtClean="0">
                <a:ln/>
                <a:solidFill>
                  <a:sysClr val="windowText" lastClr="000000"/>
                </a:solidFill>
                <a:latin typeface="Stencil" pitchFamily="82" charset="0"/>
              </a:rPr>
              <a:t>  </a:t>
            </a:r>
            <a:r>
              <a:rPr lang="en-US" sz="2400" b="1" dirty="0" err="1" smtClean="0">
                <a:ln/>
                <a:solidFill>
                  <a:sysClr val="windowText" lastClr="000000"/>
                </a:solidFill>
                <a:latin typeface="Stencil" pitchFamily="82" charset="0"/>
              </a:rPr>
              <a:t>për</a:t>
            </a:r>
            <a:r>
              <a:rPr lang="en-US" sz="2400" b="1" dirty="0" smtClean="0">
                <a:ln/>
                <a:solidFill>
                  <a:sysClr val="windowText" lastClr="000000"/>
                </a:solidFill>
                <a:latin typeface="Stencil" pitchFamily="82" charset="0"/>
              </a:rPr>
              <a:t> </a:t>
            </a:r>
            <a:r>
              <a:rPr lang="en-US" sz="2400" b="1" dirty="0" err="1" smtClean="0">
                <a:ln/>
                <a:solidFill>
                  <a:sysClr val="windowText" lastClr="000000"/>
                </a:solidFill>
                <a:latin typeface="Stencil" pitchFamily="82" charset="0"/>
              </a:rPr>
              <a:t>diagnostifikim</a:t>
            </a:r>
            <a:r>
              <a:rPr lang="en-US" sz="2400" b="1" dirty="0" smtClean="0">
                <a:ln/>
                <a:solidFill>
                  <a:sysClr val="windowText" lastClr="000000"/>
                </a:solidFill>
                <a:latin typeface="Stencil" pitchFamily="82" charset="0"/>
              </a:rPr>
              <a:t> </a:t>
            </a:r>
            <a:r>
              <a:rPr lang="en-US" sz="2400" b="1" dirty="0" err="1" smtClean="0">
                <a:ln/>
                <a:solidFill>
                  <a:sysClr val="windowText" lastClr="000000"/>
                </a:solidFill>
                <a:latin typeface="Stencil" pitchFamily="82" charset="0"/>
              </a:rPr>
              <a:t>Radiologjike</a:t>
            </a:r>
            <a:r>
              <a:rPr lang="en-US" sz="2400" b="1" dirty="0" smtClean="0">
                <a:ln/>
                <a:solidFill>
                  <a:sysClr val="windowText" lastClr="000000"/>
                </a:solidFill>
                <a:latin typeface="Stencil" pitchFamily="82" charset="0"/>
              </a:rPr>
              <a:t> </a:t>
            </a:r>
            <a:br>
              <a:rPr lang="en-US" sz="2400" b="1" dirty="0" smtClean="0">
                <a:ln/>
                <a:solidFill>
                  <a:sysClr val="windowText" lastClr="000000"/>
                </a:solidFill>
                <a:latin typeface="Stencil" pitchFamily="82" charset="0"/>
              </a:rPr>
            </a:br>
            <a:r>
              <a:rPr lang="en-US" sz="2400" b="1" dirty="0" smtClean="0">
                <a:ln/>
                <a:solidFill>
                  <a:schemeClr val="accent3"/>
                </a:solidFill>
                <a:latin typeface="Stencil" pitchFamily="82" charset="0"/>
              </a:rPr>
              <a:t/>
            </a:r>
            <a:br>
              <a:rPr lang="en-US" sz="2400" b="1" dirty="0" smtClean="0">
                <a:ln/>
                <a:solidFill>
                  <a:schemeClr val="accent3"/>
                </a:solidFill>
                <a:latin typeface="Stencil" pitchFamily="82" charset="0"/>
              </a:rPr>
            </a:br>
            <a:endParaRPr lang="en-US" sz="2400" b="1" dirty="0">
              <a:ln/>
              <a:solidFill>
                <a:schemeClr val="accent3"/>
              </a:solidFill>
            </a:endParaRPr>
          </a:p>
        </p:txBody>
      </p:sp>
      <p:graphicFrame>
        <p:nvGraphicFramePr>
          <p:cNvPr id="6" name="Chart 5"/>
          <p:cNvGraphicFramePr/>
          <p:nvPr/>
        </p:nvGraphicFramePr>
        <p:xfrm>
          <a:off x="0" y="685800"/>
          <a:ext cx="9144000" cy="6172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>
            <a:graphicFrameLocks/>
          </p:cNvGraphicFramePr>
          <p:nvPr/>
        </p:nvGraphicFramePr>
        <p:xfrm>
          <a:off x="0" y="1066800"/>
          <a:ext cx="9144000" cy="5791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Rectangle 4"/>
          <p:cNvSpPr/>
          <p:nvPr/>
        </p:nvSpPr>
        <p:spPr>
          <a:xfrm>
            <a:off x="304800" y="1"/>
            <a:ext cx="8610600" cy="1200329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en-US" sz="2400" b="1" dirty="0" smtClean="0">
                <a:ln/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MESATARJA DITORE E PACIENTËVE PËR DIAGNOSTIFIKIM  RADIOLOGJIK</a:t>
            </a:r>
            <a:br>
              <a:rPr lang="en-US" sz="2400" b="1" dirty="0" smtClean="0">
                <a:ln/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sz="2400" b="1" dirty="0">
              <a:ln/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685800" y="1981200"/>
            <a:ext cx="7277100" cy="2400300"/>
          </a:xfrm>
        </p:spPr>
        <p:txBody>
          <a:bodyPr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en-US" sz="3200" b="1" i="1" dirty="0" err="1" smtClean="0">
                <a:ln/>
                <a:solidFill>
                  <a:sysClr val="windowText" lastClr="000000"/>
                </a:solidFill>
                <a:latin typeface="Stencil" pitchFamily="82" charset="0"/>
              </a:rPr>
              <a:t>Njesisa</a:t>
            </a:r>
            <a:r>
              <a:rPr lang="en-US" sz="3200" b="1" i="1" dirty="0" smtClean="0">
                <a:ln/>
                <a:solidFill>
                  <a:sysClr val="windowText" lastClr="000000"/>
                </a:solidFill>
                <a:latin typeface="Stencil" pitchFamily="82" charset="0"/>
              </a:rPr>
              <a:t>  </a:t>
            </a:r>
            <a:r>
              <a:rPr lang="en-US" sz="3200" b="1" i="1" dirty="0" err="1" smtClean="0">
                <a:ln/>
                <a:solidFill>
                  <a:sysClr val="windowText" lastClr="000000"/>
                </a:solidFill>
                <a:latin typeface="Stencil" pitchFamily="82" charset="0"/>
              </a:rPr>
              <a:t>shËndetit</a:t>
            </a:r>
            <a:r>
              <a:rPr lang="en-US" sz="3200" b="1" i="1" dirty="0" smtClean="0">
                <a:ln/>
                <a:solidFill>
                  <a:sysClr val="windowText" lastClr="000000"/>
                </a:solidFill>
                <a:latin typeface="Stencil" pitchFamily="82" charset="0"/>
              </a:rPr>
              <a:t> </a:t>
            </a:r>
            <a:r>
              <a:rPr lang="en-US" sz="3200" b="1" i="1" dirty="0" err="1" smtClean="0">
                <a:ln/>
                <a:solidFill>
                  <a:sysClr val="windowText" lastClr="000000"/>
                </a:solidFill>
                <a:latin typeface="Stencil" pitchFamily="82" charset="0"/>
              </a:rPr>
              <a:t>publiK</a:t>
            </a:r>
            <a:r>
              <a:rPr lang="en-US" sz="3200" b="1" i="1" dirty="0" smtClean="0">
                <a:ln/>
                <a:solidFill>
                  <a:sysClr val="windowText" lastClr="000000"/>
                </a:solidFill>
                <a:latin typeface="Stencil" pitchFamily="82" charset="0"/>
              </a:rPr>
              <a:t> </a:t>
            </a:r>
            <a:br>
              <a:rPr lang="en-US" sz="3200" b="1" i="1" dirty="0" smtClean="0">
                <a:ln/>
                <a:solidFill>
                  <a:sysClr val="windowText" lastClr="000000"/>
                </a:solidFill>
                <a:latin typeface="Stencil" pitchFamily="82" charset="0"/>
              </a:rPr>
            </a:br>
            <a:r>
              <a:rPr lang="en-US" sz="3200" b="1" i="1" dirty="0" smtClean="0">
                <a:ln/>
                <a:solidFill>
                  <a:sysClr val="windowText" lastClr="000000"/>
                </a:solidFill>
                <a:latin typeface="Stencil" pitchFamily="82" charset="0"/>
              </a:rPr>
              <a:t>QKMF, PRISHTINË </a:t>
            </a:r>
            <a:endParaRPr lang="en-US" sz="3200" b="1" dirty="0">
              <a:ln/>
              <a:solidFill>
                <a:sysClr val="windowText" lastClr="000000"/>
              </a:solidFill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52400" y="1"/>
            <a:ext cx="8991600" cy="1384995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en-US" sz="2800" b="1" dirty="0" smtClean="0">
                <a:ln/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MORBIDITETI  SIPAS KNS 10 </a:t>
            </a:r>
            <a:br>
              <a:rPr lang="en-US" sz="2800" b="1" dirty="0" smtClean="0">
                <a:ln/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 smtClean="0">
                <a:ln/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800" b="1" dirty="0" smtClean="0">
                <a:ln/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</a:br>
            <a:endParaRPr lang="sq-AL" sz="2800" b="1" dirty="0">
              <a:ln/>
              <a:solidFill>
                <a:schemeClr val="accent3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Chart 3"/>
          <p:cNvGraphicFramePr/>
          <p:nvPr/>
        </p:nvGraphicFramePr>
        <p:xfrm>
          <a:off x="0" y="533400"/>
          <a:ext cx="9144000" cy="61721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04800" y="0"/>
            <a:ext cx="8382000" cy="954107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r>
              <a:rPr lang="en-US" b="1" dirty="0" smtClean="0">
                <a:ln/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                               </a:t>
            </a:r>
            <a:r>
              <a:rPr lang="en-US" sz="2800" b="1" dirty="0" smtClean="0">
                <a:ln/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MORBIDITETI  SIPAS KNS 10 </a:t>
            </a:r>
            <a:br>
              <a:rPr lang="en-US" sz="2800" b="1" dirty="0" smtClean="0">
                <a:ln/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</a:br>
            <a:endParaRPr lang="sq-AL" sz="2800" b="1" dirty="0">
              <a:ln/>
              <a:solidFill>
                <a:sysClr val="windowText" lastClr="000000"/>
              </a:solidFill>
            </a:endParaRPr>
          </a:p>
        </p:txBody>
      </p:sp>
      <p:graphicFrame>
        <p:nvGraphicFramePr>
          <p:cNvPr id="5" name="Chart 4"/>
          <p:cNvGraphicFramePr/>
          <p:nvPr/>
        </p:nvGraphicFramePr>
        <p:xfrm>
          <a:off x="152400" y="609600"/>
          <a:ext cx="8839200" cy="62483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1"/>
            <a:ext cx="9144000" cy="830997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en-US" sz="2400" b="1" dirty="0" err="1" smtClean="0">
                <a:ln/>
                <a:solidFill>
                  <a:sysClr val="windowText" lastClr="000000"/>
                </a:solidFill>
                <a:latin typeface="Stencil" pitchFamily="82" charset="0"/>
              </a:rPr>
              <a:t>Mortaliteti</a:t>
            </a:r>
            <a:r>
              <a:rPr lang="en-US" sz="2400" b="1" dirty="0" smtClean="0">
                <a:ln/>
                <a:solidFill>
                  <a:sysClr val="windowText" lastClr="000000"/>
                </a:solidFill>
                <a:latin typeface="Stencil" pitchFamily="82" charset="0"/>
              </a:rPr>
              <a:t> (nr=22)</a:t>
            </a:r>
          </a:p>
          <a:p>
            <a:pPr algn="ctr"/>
            <a:r>
              <a:rPr lang="en-US" sz="2400" b="1" dirty="0" smtClean="0">
                <a:ln/>
                <a:solidFill>
                  <a:schemeClr val="accent3"/>
                </a:solidFill>
                <a:latin typeface="Stencil" pitchFamily="82" charset="0"/>
              </a:rPr>
              <a:t>      </a:t>
            </a:r>
            <a:endParaRPr lang="en-US" sz="2400" b="1" dirty="0">
              <a:ln/>
              <a:solidFill>
                <a:schemeClr val="accent3"/>
              </a:solidFill>
            </a:endParaRPr>
          </a:p>
        </p:txBody>
      </p:sp>
      <p:graphicFrame>
        <p:nvGraphicFramePr>
          <p:cNvPr id="4" name="Chart 3"/>
          <p:cNvGraphicFramePr/>
          <p:nvPr/>
        </p:nvGraphicFramePr>
        <p:xfrm>
          <a:off x="0" y="609600"/>
          <a:ext cx="9144000" cy="6248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1143000"/>
          </a:xfrm>
        </p:spPr>
        <p:txBody>
          <a:bodyPr>
            <a:normAutofit fontScale="90000"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r>
              <a:rPr lang="en-US" sz="2800" b="1" dirty="0" smtClean="0">
                <a:ln/>
                <a:solidFill>
                  <a:srgbClr val="26077F"/>
                </a:solidFill>
                <a:latin typeface="Times New Roman" pitchFamily="18" charset="0"/>
                <a:cs typeface="Times New Roman" pitchFamily="18" charset="0"/>
              </a:rPr>
              <a:t> VIZITAT MJEKËSORE  TË KRAHASUARA ME GJASHTËMUJORIN E VITIT 2015 NË PËRQINDJE                  (</a:t>
            </a:r>
            <a:r>
              <a:rPr lang="en-US" sz="2800" b="1" dirty="0" err="1" smtClean="0">
                <a:ln/>
                <a:solidFill>
                  <a:srgbClr val="26077F"/>
                </a:solidFill>
                <a:latin typeface="Times New Roman" pitchFamily="18" charset="0"/>
                <a:cs typeface="Times New Roman" pitchFamily="18" charset="0"/>
              </a:rPr>
              <a:t>Rritje</a:t>
            </a:r>
            <a:r>
              <a:rPr lang="en-US" sz="2800" b="1" dirty="0" smtClean="0">
                <a:ln/>
                <a:solidFill>
                  <a:srgbClr val="26077F"/>
                </a:solidFill>
                <a:latin typeface="Times New Roman" pitchFamily="18" charset="0"/>
                <a:cs typeface="Times New Roman" pitchFamily="18" charset="0"/>
              </a:rPr>
              <a:t> -15%)</a:t>
            </a:r>
            <a:br>
              <a:rPr lang="en-US" sz="2800" b="1" dirty="0" smtClean="0">
                <a:ln/>
                <a:solidFill>
                  <a:srgbClr val="26077F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sz="2800" b="1" dirty="0">
              <a:ln/>
              <a:solidFill>
                <a:srgbClr val="26077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Chart 3"/>
          <p:cNvGraphicFramePr/>
          <p:nvPr/>
        </p:nvGraphicFramePr>
        <p:xfrm>
          <a:off x="0" y="1295400"/>
          <a:ext cx="8915400" cy="533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r>
              <a:rPr lang="en-US" sz="2800" b="1" dirty="0" smtClean="0">
                <a:ln/>
                <a:latin typeface="Stencil" pitchFamily="82" charset="0"/>
              </a:rPr>
              <a:t>PARAQITJA E SËMUNDJEVE NGJIT</a:t>
            </a:r>
            <a:r>
              <a:rPr lang="en-US" sz="2800" b="1" dirty="0" smtClean="0">
                <a:ln/>
              </a:rPr>
              <a:t>Ë</a:t>
            </a:r>
            <a:r>
              <a:rPr lang="en-US" sz="2800" b="1" dirty="0" smtClean="0">
                <a:ln/>
                <a:latin typeface="Stencil" pitchFamily="82" charset="0"/>
              </a:rPr>
              <a:t>SE Nr.=16851</a:t>
            </a:r>
            <a:endParaRPr lang="en-US" sz="2800" b="1" dirty="0">
              <a:ln/>
            </a:endParaRPr>
          </a:p>
        </p:txBody>
      </p:sp>
      <p:graphicFrame>
        <p:nvGraphicFramePr>
          <p:cNvPr id="4" name="Chart 3"/>
          <p:cNvGraphicFramePr/>
          <p:nvPr/>
        </p:nvGraphicFramePr>
        <p:xfrm>
          <a:off x="0" y="1371600"/>
          <a:ext cx="9144000" cy="533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445074668"/>
              </p:ext>
            </p:extLst>
          </p:nvPr>
        </p:nvGraphicFramePr>
        <p:xfrm>
          <a:off x="304800" y="762000"/>
          <a:ext cx="8686800" cy="6019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0" y="76200"/>
            <a:ext cx="9144000" cy="812260"/>
          </a:xfrm>
        </p:spPr>
        <p:txBody>
          <a:bodyPr>
            <a:normAutofit fontScale="90000"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r>
              <a:rPr lang="en-US" sz="2400" b="1" i="1" dirty="0">
                <a:ln/>
                <a:solidFill>
                  <a:sysClr val="windowText" lastClr="000000"/>
                </a:solidFill>
                <a:latin typeface="Stencil" pitchFamily="82" charset="0"/>
              </a:rPr>
              <a:t>RAPORT I </a:t>
            </a:r>
            <a:r>
              <a:rPr lang="en-US" sz="2400" b="1" i="1" dirty="0" err="1">
                <a:ln/>
                <a:solidFill>
                  <a:sysClr val="windowText" lastClr="000000"/>
                </a:solidFill>
                <a:latin typeface="Stencil" pitchFamily="82" charset="0"/>
              </a:rPr>
              <a:t>imunizimit</a:t>
            </a:r>
            <a:r>
              <a:rPr lang="en-US" sz="2400" b="1" i="1" dirty="0">
                <a:ln/>
                <a:solidFill>
                  <a:sysClr val="windowText" lastClr="000000"/>
                </a:solidFill>
                <a:latin typeface="Stencil" pitchFamily="82" charset="0"/>
              </a:rPr>
              <a:t>  </a:t>
            </a:r>
            <a:r>
              <a:rPr lang="en-US" sz="2400" b="1" i="1" dirty="0" smtClean="0">
                <a:ln/>
                <a:solidFill>
                  <a:sysClr val="windowText" lastClr="000000"/>
                </a:solidFill>
                <a:latin typeface="Stencil" pitchFamily="82" charset="0"/>
              </a:rPr>
              <a:t>me </a:t>
            </a:r>
            <a:r>
              <a:rPr lang="en-US" sz="2400" b="1" i="1" dirty="0" err="1">
                <a:ln/>
                <a:solidFill>
                  <a:sysClr val="windowText" lastClr="000000"/>
                </a:solidFill>
                <a:latin typeface="Stencil" pitchFamily="82" charset="0"/>
              </a:rPr>
              <a:t>vaksin</a:t>
            </a:r>
            <a:r>
              <a:rPr lang="en-US" sz="2400" b="1" i="1" dirty="0">
                <a:ln/>
                <a:solidFill>
                  <a:sysClr val="windowText" lastClr="000000"/>
                </a:solidFill>
                <a:latin typeface="Stencil" pitchFamily="82" charset="0"/>
              </a:rPr>
              <a:t>. TË OBLIGUAR  SIPAS  SKEMËS  - </a:t>
            </a:r>
            <a:r>
              <a:rPr lang="en-US" sz="2400" b="1" i="1" dirty="0" err="1">
                <a:ln/>
                <a:solidFill>
                  <a:sysClr val="windowText" lastClr="000000"/>
                </a:solidFill>
                <a:latin typeface="Stencil" pitchFamily="82" charset="0"/>
              </a:rPr>
              <a:t>primovaksina</a:t>
            </a:r>
            <a:r>
              <a:rPr lang="en-US" sz="2400" b="1" i="1" dirty="0">
                <a:ln/>
                <a:solidFill>
                  <a:sysClr val="windowText" lastClr="000000"/>
                </a:solidFill>
                <a:latin typeface="Stencil" pitchFamily="82" charset="0"/>
              </a:rPr>
              <a:t>  </a:t>
            </a:r>
            <a:br>
              <a:rPr lang="en-US" sz="2400" b="1" i="1" dirty="0">
                <a:ln/>
                <a:solidFill>
                  <a:sysClr val="windowText" lastClr="000000"/>
                </a:solidFill>
                <a:latin typeface="Stencil" pitchFamily="82" charset="0"/>
              </a:rPr>
            </a:br>
            <a:endParaRPr lang="en-US" sz="2400" b="1" dirty="0">
              <a:ln/>
              <a:solidFill>
                <a:sysClr val="windowText" lastClr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447926394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738664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dirty="0" err="1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Stencil" pitchFamily="82" charset="0"/>
              </a:rPr>
              <a:t>FËmije</a:t>
            </a:r>
            <a:r>
              <a:rPr lang="en-US" sz="2400" b="1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Stencil" pitchFamily="82" charset="0"/>
              </a:rPr>
              <a:t> </a:t>
            </a:r>
            <a:r>
              <a:rPr lang="en-US" sz="2400" b="1" dirty="0" err="1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Stencil" pitchFamily="82" charset="0"/>
              </a:rPr>
              <a:t>tË</a:t>
            </a:r>
            <a:r>
              <a:rPr lang="en-US" sz="2400" b="1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Stencil" pitchFamily="82" charset="0"/>
              </a:rPr>
              <a:t> </a:t>
            </a:r>
            <a:r>
              <a:rPr lang="en-US" sz="2400" b="1" dirty="0" err="1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Stencil" pitchFamily="82" charset="0"/>
              </a:rPr>
              <a:t>matur</a:t>
            </a:r>
            <a:r>
              <a:rPr lang="en-US" sz="2400" b="1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Stencil" pitchFamily="82" charset="0"/>
              </a:rPr>
              <a:t> / </a:t>
            </a:r>
            <a:r>
              <a:rPr lang="en-US" sz="2400" b="1" dirty="0" err="1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Stencil" pitchFamily="82" charset="0"/>
              </a:rPr>
              <a:t>peshuar</a:t>
            </a:r>
            <a:endParaRPr lang="en-US" sz="2400" b="1" dirty="0" smtClean="0">
              <a:ln w="11430"/>
              <a:solidFill>
                <a:srgbClr val="00206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Stencil" pitchFamily="82" charset="0"/>
            </a:endParaRPr>
          </a:p>
          <a:p>
            <a:pPr algn="ctr"/>
            <a:r>
              <a:rPr lang="en-US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Stencil" pitchFamily="82" charset="0"/>
              </a:rPr>
              <a:t>      </a:t>
            </a:r>
            <a:endParaRPr lang="en-US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graphicFrame>
        <p:nvGraphicFramePr>
          <p:cNvPr id="4" name="Chart 3"/>
          <p:cNvGraphicFramePr/>
          <p:nvPr/>
        </p:nvGraphicFramePr>
        <p:xfrm>
          <a:off x="152400" y="762000"/>
          <a:ext cx="8839200" cy="5791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90600"/>
          </a:xfrm>
        </p:spPr>
        <p:txBody>
          <a:bodyPr>
            <a:normAutofit fontScale="90000"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n-US" sz="2400" b="1" dirty="0" err="1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Stencil" pitchFamily="82" charset="0"/>
              </a:rPr>
              <a:t>Vlerat</a:t>
            </a:r>
            <a:r>
              <a:rPr lang="en-US" sz="2400" b="1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Stencil" pitchFamily="82" charset="0"/>
              </a:rPr>
              <a:t> e </a:t>
            </a:r>
            <a:r>
              <a:rPr lang="en-US" sz="2400" b="1" dirty="0" err="1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Stencil" pitchFamily="82" charset="0"/>
              </a:rPr>
              <a:t>fituara</a:t>
            </a:r>
            <a:r>
              <a:rPr lang="en-US" sz="2400" b="1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Stencil" pitchFamily="82" charset="0"/>
              </a:rPr>
              <a:t> </a:t>
            </a:r>
            <a:r>
              <a:rPr lang="en-US" sz="2400" b="1" dirty="0" err="1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Stencil" pitchFamily="82" charset="0"/>
              </a:rPr>
              <a:t>ng</a:t>
            </a:r>
            <a:r>
              <a:rPr lang="en-US" sz="2400" b="1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Stencil" pitchFamily="82" charset="0"/>
              </a:rPr>
              <a:t> </a:t>
            </a:r>
            <a:r>
              <a:rPr lang="en-US" sz="2400" b="1" dirty="0" err="1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Stencil" pitchFamily="82" charset="0"/>
              </a:rPr>
              <a:t>Femijet</a:t>
            </a:r>
            <a:r>
              <a:rPr lang="en-US" sz="2400" b="1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Stencil" pitchFamily="82" charset="0"/>
              </a:rPr>
              <a:t>  E </a:t>
            </a:r>
            <a:r>
              <a:rPr lang="en-US" sz="2400" b="1" dirty="0" err="1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Stencil" pitchFamily="82" charset="0"/>
              </a:rPr>
              <a:t>matur</a:t>
            </a:r>
            <a:r>
              <a:rPr lang="en-US" sz="2400" b="1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Stencil" pitchFamily="82" charset="0"/>
              </a:rPr>
              <a:t> / </a:t>
            </a:r>
            <a:r>
              <a:rPr lang="en-US" sz="2400" b="1" dirty="0" err="1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Stencil" pitchFamily="82" charset="0"/>
              </a:rPr>
              <a:t>peshuar</a:t>
            </a:r>
            <a:r>
              <a:rPr lang="en-US" sz="2400" b="1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Stencil" pitchFamily="82" charset="0"/>
              </a:rPr>
              <a:t> 0-5 </a:t>
            </a:r>
            <a:r>
              <a:rPr lang="en-US" sz="2400" b="1" dirty="0" err="1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Stencil" pitchFamily="82" charset="0"/>
              </a:rPr>
              <a:t>vjetË</a:t>
            </a:r>
            <a:r>
              <a:rPr lang="en-US" sz="2400" b="1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Stencil" pitchFamily="82" charset="0"/>
              </a:rPr>
              <a:t>-</a:t>
            </a:r>
            <a:r>
              <a:rPr lang="en-US" sz="2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Stencil" pitchFamily="82" charset="0"/>
              </a:rPr>
              <a:t/>
            </a:r>
            <a:br>
              <a:rPr lang="en-US" sz="2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Stencil" pitchFamily="82" charset="0"/>
              </a:rPr>
            </a:br>
            <a:endParaRPr lang="en-US" sz="2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1545556575"/>
              </p:ext>
            </p:extLst>
          </p:nvPr>
        </p:nvGraphicFramePr>
        <p:xfrm>
          <a:off x="457200" y="1066800"/>
          <a:ext cx="8229600" cy="50593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Teuta\Desktop\Beautiful-Nature-Background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2590800" y="914400"/>
            <a:ext cx="458138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i="1" spc="150" dirty="0" smtClean="0">
                <a:ln w="11430"/>
                <a:solidFill>
                  <a:schemeClr val="bg1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JU FALIMINDERIT PËR VËMENDJE</a:t>
            </a:r>
            <a:endParaRPr lang="en-US" sz="36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14400"/>
          </a:xfrm>
        </p:spPr>
        <p:txBody>
          <a:bodyPr>
            <a:normAutofit/>
          </a:bodyPr>
          <a:lstStyle/>
          <a:p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81000"/>
            <a:ext cx="9144000" cy="609600"/>
          </a:xfrm>
        </p:spPr>
        <p:txBody>
          <a:bodyPr>
            <a:normAutofit fontScale="90000"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r>
              <a:rPr lang="en-US" sz="2800" b="1" dirty="0" err="1" smtClean="0">
                <a:ln/>
                <a:latin typeface="Stencil" pitchFamily="82" charset="0"/>
              </a:rPr>
              <a:t>Raport</a:t>
            </a:r>
            <a:r>
              <a:rPr lang="en-US" sz="2800" b="1" dirty="0" smtClean="0">
                <a:ln/>
                <a:latin typeface="Stencil" pitchFamily="82" charset="0"/>
              </a:rPr>
              <a:t> I </a:t>
            </a:r>
            <a:r>
              <a:rPr lang="en-US" sz="2800" b="1" dirty="0" err="1" smtClean="0">
                <a:ln/>
                <a:latin typeface="Stencil" pitchFamily="82" charset="0"/>
              </a:rPr>
              <a:t>vizitave</a:t>
            </a:r>
            <a:r>
              <a:rPr lang="en-US" sz="2800" b="1" dirty="0" smtClean="0">
                <a:ln/>
                <a:latin typeface="Stencil" pitchFamily="82" charset="0"/>
              </a:rPr>
              <a:t> </a:t>
            </a:r>
            <a:r>
              <a:rPr lang="en-US" sz="2800" b="1" dirty="0" err="1" smtClean="0">
                <a:ln/>
                <a:latin typeface="Stencil" pitchFamily="82" charset="0"/>
              </a:rPr>
              <a:t>mjekËsor</a:t>
            </a:r>
            <a:r>
              <a:rPr lang="en-US" sz="2800" b="1" dirty="0" smtClean="0">
                <a:ln/>
                <a:latin typeface="Stencil" pitchFamily="82" charset="0"/>
              </a:rPr>
              <a:t> </a:t>
            </a:r>
            <a:r>
              <a:rPr lang="en-US" sz="2800" b="1" dirty="0" err="1" smtClean="0">
                <a:ln/>
                <a:latin typeface="Stencil" pitchFamily="82" charset="0"/>
              </a:rPr>
              <a:t>nË</a:t>
            </a:r>
            <a:r>
              <a:rPr lang="en-US" sz="2800" b="1" dirty="0" smtClean="0">
                <a:ln/>
                <a:latin typeface="Stencil" pitchFamily="82" charset="0"/>
              </a:rPr>
              <a:t> </a:t>
            </a:r>
            <a:r>
              <a:rPr lang="en-US" sz="2800" b="1" dirty="0" err="1" smtClean="0">
                <a:ln/>
                <a:latin typeface="Stencil" pitchFamily="82" charset="0"/>
              </a:rPr>
              <a:t>amf</a:t>
            </a:r>
            <a:r>
              <a:rPr lang="en-US" sz="2800" b="1" dirty="0" smtClean="0">
                <a:ln/>
                <a:latin typeface="Stencil" pitchFamily="82" charset="0"/>
              </a:rPr>
              <a:t> </a:t>
            </a:r>
            <a:r>
              <a:rPr lang="en-US" sz="2800" b="1" dirty="0" err="1" smtClean="0">
                <a:ln/>
                <a:latin typeface="Stencil" pitchFamily="82" charset="0"/>
              </a:rPr>
              <a:t>te</a:t>
            </a:r>
            <a:r>
              <a:rPr lang="en-US" sz="2800" b="1" dirty="0" smtClean="0">
                <a:ln/>
                <a:latin typeface="Stencil" pitchFamily="82" charset="0"/>
              </a:rPr>
              <a:t> </a:t>
            </a:r>
            <a:r>
              <a:rPr lang="en-US" sz="2800" b="1" dirty="0" err="1" smtClean="0">
                <a:ln/>
                <a:latin typeface="Stencil" pitchFamily="82" charset="0"/>
              </a:rPr>
              <a:t>tË</a:t>
            </a:r>
            <a:r>
              <a:rPr lang="en-US" sz="2800" b="1" dirty="0" smtClean="0">
                <a:ln/>
                <a:latin typeface="Stencil" pitchFamily="82" charset="0"/>
              </a:rPr>
              <a:t> </a:t>
            </a:r>
            <a:r>
              <a:rPr lang="en-US" sz="2800" b="1" dirty="0" err="1" smtClean="0">
                <a:ln/>
                <a:latin typeface="Stencil" pitchFamily="82" charset="0"/>
              </a:rPr>
              <a:t>krahasuar</a:t>
            </a:r>
            <a:r>
              <a:rPr lang="en-US" sz="2800" b="1" dirty="0" smtClean="0">
                <a:ln/>
                <a:latin typeface="Stencil" pitchFamily="82" charset="0"/>
              </a:rPr>
              <a:t> me </a:t>
            </a:r>
            <a:r>
              <a:rPr lang="en-US" sz="2800" b="1" dirty="0" err="1" smtClean="0">
                <a:ln/>
                <a:latin typeface="Stencil" pitchFamily="82" charset="0"/>
              </a:rPr>
              <a:t>periudhËn</a:t>
            </a:r>
            <a:r>
              <a:rPr lang="en-US" sz="2800" b="1" dirty="0" smtClean="0">
                <a:ln/>
                <a:latin typeface="Stencil" pitchFamily="82" charset="0"/>
              </a:rPr>
              <a:t>  e </a:t>
            </a:r>
            <a:r>
              <a:rPr lang="en-US" sz="2800" b="1" dirty="0" err="1" smtClean="0">
                <a:ln/>
                <a:latin typeface="Stencil" pitchFamily="82" charset="0"/>
              </a:rPr>
              <a:t>gjashtËmujore</a:t>
            </a:r>
            <a:r>
              <a:rPr lang="en-US" sz="2800" b="1" dirty="0" smtClean="0">
                <a:ln/>
                <a:latin typeface="Stencil" pitchFamily="82" charset="0"/>
              </a:rPr>
              <a:t> </a:t>
            </a:r>
            <a:r>
              <a:rPr lang="en-US" sz="2800" b="1" dirty="0" err="1" smtClean="0">
                <a:ln/>
                <a:latin typeface="Stencil" pitchFamily="82" charset="0"/>
              </a:rPr>
              <a:t>tË</a:t>
            </a:r>
            <a:r>
              <a:rPr lang="en-US" sz="2800" b="1" dirty="0" smtClean="0">
                <a:ln/>
                <a:latin typeface="Stencil" pitchFamily="82" charset="0"/>
              </a:rPr>
              <a:t> 2015</a:t>
            </a:r>
            <a:br>
              <a:rPr lang="en-US" sz="2800" b="1" dirty="0" smtClean="0">
                <a:ln/>
                <a:latin typeface="Stencil" pitchFamily="82" charset="0"/>
              </a:rPr>
            </a:br>
            <a:r>
              <a:rPr lang="en-US" sz="2800" b="1" dirty="0" smtClean="0">
                <a:ln/>
                <a:latin typeface="Stencil" pitchFamily="82" charset="0"/>
              </a:rPr>
              <a:t>(nr.=12932)</a:t>
            </a:r>
            <a:endParaRPr lang="en-US" sz="2800" b="1" dirty="0">
              <a:ln/>
            </a:endParaRPr>
          </a:p>
        </p:txBody>
      </p:sp>
      <p:graphicFrame>
        <p:nvGraphicFramePr>
          <p:cNvPr id="5" name="Chart 4"/>
          <p:cNvGraphicFramePr/>
          <p:nvPr/>
        </p:nvGraphicFramePr>
        <p:xfrm>
          <a:off x="0" y="685800"/>
          <a:ext cx="9144000" cy="6172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4"/>
          <p:cNvSpPr>
            <a:spLocks noGrp="1"/>
          </p:cNvSpPr>
          <p:nvPr>
            <p:ph type="title"/>
          </p:nvPr>
        </p:nvSpPr>
        <p:spPr>
          <a:xfrm>
            <a:off x="0" y="369332"/>
            <a:ext cx="8991600" cy="461665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endParaRPr lang="en-US" sz="2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="" xmlns:p14="http://schemas.microsoft.com/office/powerpoint/2010/main" val="8431754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0"/>
            <a:ext cx="9144000" cy="1143000"/>
          </a:xfrm>
        </p:spPr>
        <p:txBody>
          <a:bodyPr>
            <a:normAutofit fontScale="90000"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r>
              <a:rPr lang="en-US" sz="2400" b="1" dirty="0" smtClean="0">
                <a:ln/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VIZITAT MJEKËSORE NË QKMF – KRAHASUAR ME PERIUDHËN E NJEJTË TË VITI 2015</a:t>
            </a:r>
            <a:br>
              <a:rPr lang="en-US" sz="2400" b="1" dirty="0" smtClean="0">
                <a:ln/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400" b="1" dirty="0" smtClean="0">
                <a:ln/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(NR.117910)</a:t>
            </a:r>
            <a:endParaRPr lang="en-US" sz="2400" b="1" dirty="0">
              <a:ln/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Chart 2"/>
          <p:cNvGraphicFramePr/>
          <p:nvPr/>
        </p:nvGraphicFramePr>
        <p:xfrm>
          <a:off x="228600" y="1143000"/>
          <a:ext cx="8763000" cy="5562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/>
          <p:nvPr/>
        </p:nvGraphicFramePr>
        <p:xfrm>
          <a:off x="0" y="1295400"/>
          <a:ext cx="8839200" cy="5257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Rectangle 4"/>
          <p:cNvSpPr/>
          <p:nvPr/>
        </p:nvSpPr>
        <p:spPr>
          <a:xfrm>
            <a:off x="0" y="228600"/>
            <a:ext cx="9144000" cy="461665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en-US" sz="2400" b="1" dirty="0" err="1" smtClean="0">
                <a:ln/>
                <a:solidFill>
                  <a:sysClr val="windowText" lastClr="000000"/>
                </a:solidFill>
                <a:latin typeface="Stencil" pitchFamily="82" charset="0"/>
              </a:rPr>
              <a:t>Mesatarja</a:t>
            </a:r>
            <a:r>
              <a:rPr lang="en-US" sz="2400" b="1" dirty="0" smtClean="0">
                <a:ln/>
                <a:solidFill>
                  <a:sysClr val="windowText" lastClr="000000"/>
                </a:solidFill>
                <a:latin typeface="Stencil" pitchFamily="82" charset="0"/>
              </a:rPr>
              <a:t> </a:t>
            </a:r>
            <a:r>
              <a:rPr lang="en-US" sz="2400" b="1" dirty="0" err="1" smtClean="0">
                <a:ln/>
                <a:solidFill>
                  <a:sysClr val="windowText" lastClr="000000"/>
                </a:solidFill>
                <a:latin typeface="Stencil" pitchFamily="82" charset="0"/>
              </a:rPr>
              <a:t>ditore</a:t>
            </a:r>
            <a:r>
              <a:rPr lang="en-US" sz="2400" b="1" dirty="0" smtClean="0">
                <a:ln/>
                <a:solidFill>
                  <a:sysClr val="windowText" lastClr="000000"/>
                </a:solidFill>
                <a:latin typeface="Stencil" pitchFamily="82" charset="0"/>
              </a:rPr>
              <a:t> e </a:t>
            </a:r>
            <a:r>
              <a:rPr lang="en-US" sz="2400" b="1" dirty="0" err="1" smtClean="0">
                <a:ln/>
                <a:solidFill>
                  <a:sysClr val="windowText" lastClr="000000"/>
                </a:solidFill>
                <a:latin typeface="Stencil" pitchFamily="82" charset="0"/>
              </a:rPr>
              <a:t>vizitave</a:t>
            </a:r>
            <a:r>
              <a:rPr lang="en-US" sz="2400" b="1" dirty="0" smtClean="0">
                <a:ln/>
                <a:solidFill>
                  <a:sysClr val="windowText" lastClr="000000"/>
                </a:solidFill>
                <a:latin typeface="Stencil" pitchFamily="82" charset="0"/>
              </a:rPr>
              <a:t> </a:t>
            </a:r>
            <a:r>
              <a:rPr lang="en-US" sz="2400" b="1" dirty="0" err="1" smtClean="0">
                <a:ln/>
                <a:solidFill>
                  <a:sysClr val="windowText" lastClr="000000"/>
                </a:solidFill>
                <a:latin typeface="Stencil" pitchFamily="82" charset="0"/>
              </a:rPr>
              <a:t>mjkËsore</a:t>
            </a:r>
            <a:r>
              <a:rPr lang="en-US" sz="2400" b="1" dirty="0" smtClean="0">
                <a:ln/>
                <a:solidFill>
                  <a:sysClr val="windowText" lastClr="000000"/>
                </a:solidFill>
                <a:latin typeface="Stencil" pitchFamily="82" charset="0"/>
              </a:rPr>
              <a:t>  SIPAS QENDRAVE</a:t>
            </a:r>
            <a:endParaRPr lang="en-US" sz="2400" b="1" dirty="0">
              <a:ln/>
              <a:solidFill>
                <a:sysClr val="windowText" lastClr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4"/>
          <p:cNvSpPr>
            <a:spLocks noGrp="1"/>
          </p:cNvSpPr>
          <p:nvPr>
            <p:ph type="title"/>
          </p:nvPr>
        </p:nvSpPr>
        <p:spPr>
          <a:xfrm>
            <a:off x="0" y="-58078"/>
            <a:ext cx="9144000" cy="830997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n-US" sz="2400" b="1" dirty="0" err="1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Stencil" pitchFamily="82" charset="0"/>
              </a:rPr>
              <a:t>Mesatarja</a:t>
            </a:r>
            <a:r>
              <a:rPr lang="en-US" sz="2400" b="1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Stencil" pitchFamily="82" charset="0"/>
              </a:rPr>
              <a:t> </a:t>
            </a:r>
            <a:r>
              <a:rPr lang="en-US" sz="2400" b="1" dirty="0" err="1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Stencil" pitchFamily="82" charset="0"/>
              </a:rPr>
              <a:t>ditore</a:t>
            </a:r>
            <a:r>
              <a:rPr lang="en-US" sz="2400" b="1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Stencil" pitchFamily="82" charset="0"/>
              </a:rPr>
              <a:t> e viz. </a:t>
            </a:r>
            <a:r>
              <a:rPr lang="en-US" sz="2400" b="1" dirty="0" err="1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Stencil" pitchFamily="82" charset="0"/>
              </a:rPr>
              <a:t>mjekËsore</a:t>
            </a:r>
            <a:r>
              <a:rPr lang="en-US" sz="2400" b="1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Stencil" pitchFamily="82" charset="0"/>
              </a:rPr>
              <a:t> </a:t>
            </a:r>
            <a:r>
              <a:rPr lang="en-US" sz="2400" b="1" dirty="0" err="1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Stencil" pitchFamily="82" charset="0"/>
              </a:rPr>
              <a:t>pËr</a:t>
            </a:r>
            <a:r>
              <a:rPr lang="en-US" sz="2400" b="1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Stencil" pitchFamily="82" charset="0"/>
              </a:rPr>
              <a:t> </a:t>
            </a:r>
            <a:r>
              <a:rPr lang="en-US" sz="2400" b="1" dirty="0" err="1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Stencil" pitchFamily="82" charset="0"/>
              </a:rPr>
              <a:t>ShËrbimet</a:t>
            </a:r>
            <a:r>
              <a:rPr lang="en-US" sz="2400" b="1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Stencil" pitchFamily="82" charset="0"/>
              </a:rPr>
              <a:t> e</a:t>
            </a:r>
            <a:br>
              <a:rPr lang="en-US" sz="2400" b="1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Stencil" pitchFamily="82" charset="0"/>
              </a:rPr>
            </a:br>
            <a:r>
              <a:rPr lang="en-US" sz="2400" b="1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Stencil" pitchFamily="82" charset="0"/>
              </a:rPr>
              <a:t> </a:t>
            </a:r>
            <a:r>
              <a:rPr lang="en-US" sz="2400" b="1" dirty="0" err="1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Stencil" pitchFamily="82" charset="0"/>
              </a:rPr>
              <a:t>mjekËsia</a:t>
            </a:r>
            <a:r>
              <a:rPr lang="en-US" sz="2400" b="1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Stencil" pitchFamily="82" charset="0"/>
              </a:rPr>
              <a:t> </a:t>
            </a:r>
            <a:r>
              <a:rPr lang="en-US" sz="2400" b="1" dirty="0" err="1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Stencil" pitchFamily="82" charset="0"/>
              </a:rPr>
              <a:t>familjare</a:t>
            </a:r>
            <a:r>
              <a:rPr lang="en-US" sz="2400" b="1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Stencil" pitchFamily="82" charset="0"/>
              </a:rPr>
              <a:t> </a:t>
            </a:r>
            <a:r>
              <a:rPr lang="en-US" sz="2400" b="1" dirty="0" err="1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Stencil" pitchFamily="82" charset="0"/>
              </a:rPr>
              <a:t>sipas</a:t>
            </a:r>
            <a:r>
              <a:rPr lang="en-US" sz="2400" b="1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Stencil" pitchFamily="82" charset="0"/>
              </a:rPr>
              <a:t> </a:t>
            </a:r>
            <a:r>
              <a:rPr lang="en-US" sz="2400" b="1" dirty="0" err="1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Stencil" pitchFamily="82" charset="0"/>
              </a:rPr>
              <a:t>qendrav</a:t>
            </a:r>
            <a:endParaRPr lang="en-US" sz="2400" b="1" dirty="0">
              <a:ln w="11430"/>
              <a:solidFill>
                <a:srgbClr val="00206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graphicFrame>
        <p:nvGraphicFramePr>
          <p:cNvPr id="6" name="Chart 5"/>
          <p:cNvGraphicFramePr/>
          <p:nvPr/>
        </p:nvGraphicFramePr>
        <p:xfrm>
          <a:off x="152400" y="914400"/>
          <a:ext cx="8763000" cy="5791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="" xmlns:p14="http://schemas.microsoft.com/office/powerpoint/2010/main" val="3514318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4"/>
          <p:cNvSpPr>
            <a:spLocks noGrp="1"/>
          </p:cNvSpPr>
          <p:nvPr>
            <p:ph type="title"/>
          </p:nvPr>
        </p:nvSpPr>
        <p:spPr>
          <a:xfrm>
            <a:off x="228600" y="-32265"/>
            <a:ext cx="8915400" cy="1323439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r>
              <a:rPr lang="en-US" sz="2000" b="1" dirty="0">
                <a:ln/>
                <a:solidFill>
                  <a:sysClr val="windowText" lastClr="000000"/>
                </a:solidFill>
                <a:latin typeface="Stencil" pitchFamily="82" charset="0"/>
              </a:rPr>
              <a:t>viz. </a:t>
            </a:r>
            <a:r>
              <a:rPr lang="en-US" sz="2000" b="1" dirty="0" err="1">
                <a:ln/>
                <a:solidFill>
                  <a:sysClr val="windowText" lastClr="000000"/>
                </a:solidFill>
                <a:latin typeface="Stencil" pitchFamily="82" charset="0"/>
              </a:rPr>
              <a:t>mjkËsore</a:t>
            </a:r>
            <a:r>
              <a:rPr lang="en-US" sz="2000" b="1" dirty="0">
                <a:ln/>
                <a:solidFill>
                  <a:sysClr val="windowText" lastClr="000000"/>
                </a:solidFill>
                <a:latin typeface="Stencil" pitchFamily="82" charset="0"/>
              </a:rPr>
              <a:t> </a:t>
            </a:r>
            <a:r>
              <a:rPr lang="en-US" sz="2000" b="1" dirty="0" smtClean="0">
                <a:ln/>
                <a:solidFill>
                  <a:sysClr val="windowText" lastClr="000000"/>
                </a:solidFill>
                <a:latin typeface="Stencil" pitchFamily="82" charset="0"/>
              </a:rPr>
              <a:t>NË </a:t>
            </a:r>
            <a:r>
              <a:rPr lang="en-US" sz="2000" b="1" dirty="0" err="1">
                <a:ln/>
                <a:solidFill>
                  <a:sysClr val="windowText" lastClr="000000"/>
                </a:solidFill>
                <a:latin typeface="Stencil" pitchFamily="82" charset="0"/>
              </a:rPr>
              <a:t>ndËrimin</a:t>
            </a:r>
            <a:r>
              <a:rPr lang="en-US" sz="2000" b="1" dirty="0">
                <a:ln/>
                <a:solidFill>
                  <a:sysClr val="windowText" lastClr="000000"/>
                </a:solidFill>
                <a:latin typeface="Stencil" pitchFamily="82" charset="0"/>
              </a:rPr>
              <a:t> e </a:t>
            </a:r>
            <a:r>
              <a:rPr lang="en-US" sz="2000" b="1" dirty="0" err="1" smtClean="0">
                <a:ln/>
                <a:solidFill>
                  <a:sysClr val="windowText" lastClr="000000"/>
                </a:solidFill>
                <a:latin typeface="Stencil" pitchFamily="82" charset="0"/>
              </a:rPr>
              <a:t>natËs</a:t>
            </a:r>
            <a:r>
              <a:rPr lang="en-US" sz="2000" b="1" dirty="0" smtClean="0">
                <a:ln/>
                <a:solidFill>
                  <a:sysClr val="windowText" lastClr="000000"/>
                </a:solidFill>
                <a:latin typeface="Stencil" pitchFamily="82" charset="0"/>
              </a:rPr>
              <a:t> </a:t>
            </a:r>
            <a:r>
              <a:rPr lang="en-US" sz="2000" b="1" dirty="0">
                <a:ln/>
                <a:solidFill>
                  <a:sysClr val="windowText" lastClr="000000"/>
                </a:solidFill>
                <a:latin typeface="Stencil" pitchFamily="82" charset="0"/>
              </a:rPr>
              <a:t/>
            </a:r>
            <a:br>
              <a:rPr lang="en-US" sz="2000" b="1" dirty="0">
                <a:ln/>
                <a:solidFill>
                  <a:sysClr val="windowText" lastClr="000000"/>
                </a:solidFill>
                <a:latin typeface="Stencil" pitchFamily="82" charset="0"/>
              </a:rPr>
            </a:br>
            <a:r>
              <a:rPr lang="en-US" sz="2000" b="1" dirty="0" err="1">
                <a:ln/>
                <a:solidFill>
                  <a:sysClr val="windowText" lastClr="000000"/>
                </a:solidFill>
                <a:latin typeface="Stencil" pitchFamily="82" charset="0"/>
              </a:rPr>
              <a:t>dhe</a:t>
            </a:r>
            <a:r>
              <a:rPr lang="en-US" sz="2000" b="1" dirty="0">
                <a:ln/>
                <a:solidFill>
                  <a:sysClr val="windowText" lastClr="000000"/>
                </a:solidFill>
                <a:latin typeface="Stencil" pitchFamily="82" charset="0"/>
              </a:rPr>
              <a:t> </a:t>
            </a:r>
            <a:r>
              <a:rPr lang="en-US" sz="2000" b="1" dirty="0" err="1" smtClean="0">
                <a:ln/>
                <a:solidFill>
                  <a:sysClr val="windowText" lastClr="000000"/>
                </a:solidFill>
                <a:latin typeface="Stencil" pitchFamily="82" charset="0"/>
              </a:rPr>
              <a:t>shËrbimiN</a:t>
            </a:r>
            <a:r>
              <a:rPr lang="en-US" sz="2000" b="1" dirty="0" smtClean="0">
                <a:ln/>
                <a:solidFill>
                  <a:sysClr val="windowText" lastClr="000000"/>
                </a:solidFill>
                <a:latin typeface="Stencil" pitchFamily="82" charset="0"/>
              </a:rPr>
              <a:t> </a:t>
            </a:r>
            <a:r>
              <a:rPr lang="en-US" sz="2000" b="1" dirty="0" err="1" smtClean="0">
                <a:ln/>
                <a:solidFill>
                  <a:sysClr val="windowText" lastClr="000000"/>
                </a:solidFill>
                <a:latin typeface="Stencil" pitchFamily="82" charset="0"/>
              </a:rPr>
              <a:t>shtËpijak</a:t>
            </a:r>
            <a:r>
              <a:rPr lang="en-US" sz="2000" b="1" dirty="0" smtClean="0">
                <a:ln/>
                <a:solidFill>
                  <a:sysClr val="windowText" lastClr="000000"/>
                </a:solidFill>
                <a:latin typeface="Stencil" pitchFamily="82" charset="0"/>
              </a:rPr>
              <a:t> KRAHASUAR ME GJASHTËMUJORIN E 2015</a:t>
            </a:r>
            <a:br>
              <a:rPr lang="en-US" sz="2000" b="1" dirty="0" smtClean="0">
                <a:ln/>
                <a:solidFill>
                  <a:sysClr val="windowText" lastClr="000000"/>
                </a:solidFill>
                <a:latin typeface="Stencil" pitchFamily="82" charset="0"/>
              </a:rPr>
            </a:br>
            <a:r>
              <a:rPr lang="en-US" sz="2000" b="1" dirty="0" smtClean="0">
                <a:ln/>
                <a:solidFill>
                  <a:sysClr val="windowText" lastClr="000000"/>
                </a:solidFill>
                <a:latin typeface="Stencil" pitchFamily="82" charset="0"/>
              </a:rPr>
              <a:t>(nr.37546 &amp; 2597)</a:t>
            </a:r>
            <a:br>
              <a:rPr lang="en-US" sz="2000" b="1" dirty="0" smtClean="0">
                <a:ln/>
                <a:solidFill>
                  <a:sysClr val="windowText" lastClr="000000"/>
                </a:solidFill>
                <a:latin typeface="Stencil" pitchFamily="82" charset="0"/>
              </a:rPr>
            </a:br>
            <a:endParaRPr lang="en-US" sz="2000" b="1" dirty="0">
              <a:ln/>
              <a:solidFill>
                <a:sysClr val="windowText" lastClr="000000"/>
              </a:solidFill>
            </a:endParaRPr>
          </a:p>
        </p:txBody>
      </p:sp>
      <p:graphicFrame>
        <p:nvGraphicFramePr>
          <p:cNvPr id="6" name="Chart 5"/>
          <p:cNvGraphicFramePr/>
          <p:nvPr/>
        </p:nvGraphicFramePr>
        <p:xfrm>
          <a:off x="0" y="1143000"/>
          <a:ext cx="8991600" cy="5562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="" xmlns:p14="http://schemas.microsoft.com/office/powerpoint/2010/main" val="3678580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9794</TotalTime>
  <Words>978</Words>
  <Application>Microsoft Office PowerPoint</Application>
  <PresentationFormat>On-screen Show (4:3)</PresentationFormat>
  <Paragraphs>305</Paragraphs>
  <Slides>53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53</vt:i4>
      </vt:variant>
    </vt:vector>
  </HeadingPairs>
  <TitlesOfParts>
    <vt:vector size="54" baseType="lpstr">
      <vt:lpstr>Office Theme</vt:lpstr>
      <vt:lpstr>Report I shËrbimeve shËndetËsore gjashtmujori I parË                                             QKMF, PRISHTINË –2016</vt:lpstr>
      <vt:lpstr>Slide 2</vt:lpstr>
      <vt:lpstr>Raport I  vizitave mjekËsor – GjASHTËMUJORI - 2016 (nr.=534534) </vt:lpstr>
      <vt:lpstr> VIZITAT MJEKËSORE  TË KRAHASUARA ME GJASHTËMUJORIN E VITIT 2015 NË PËRQINDJE                  (Rritje -15%) </vt:lpstr>
      <vt:lpstr>Raport I vizitave mjekËsor nË amf te tË krahasuar me periudhËn  e gjashtËmujore tË 2015 (nr.=12932)</vt:lpstr>
      <vt:lpstr>VIZITAT MJEKËSORE NË QKMF – KRAHASUAR ME PERIUDHËN E NJEJTË TË VITI 2015 (NR.117910)</vt:lpstr>
      <vt:lpstr>Slide 7</vt:lpstr>
      <vt:lpstr>Mesatarja ditore e viz. mjekËsore pËr ShËrbimet e  mjekËsia familjare sipas qendrav</vt:lpstr>
      <vt:lpstr>viz. mjkËsore NË ndËrimin e natËs  dhe shËrbimiN shtËpijak KRAHASUAR ME GJASHTËMUJORIN E 2015 (nr.37546 &amp; 2597) </vt:lpstr>
      <vt:lpstr>Mesatarja  DITORE e pacienteve pËr ndrim  TË natËs   </vt:lpstr>
      <vt:lpstr>Mesatarja  ditor I  viz.tË  pacijentËve pËr mjek    </vt:lpstr>
      <vt:lpstr>Mesatarja  ditor  e pacientËve nË shËrbimet diagnostike</vt:lpstr>
      <vt:lpstr>REFERIMET PËR SHËRBIME KONSULTATIVE SPECIALISTIKE NE QKUK ( 15% )</vt:lpstr>
      <vt:lpstr>VIZI. MJEK. TË ORDINUARA NË SHËRB. KONSULTATIVE TË QKMF  (3%)</vt:lpstr>
      <vt:lpstr>REFERIMI I SIPAS QMF NË EMERGJENCË (nr. 5758- mesatarja 31 pac . në ditë)</vt:lpstr>
      <vt:lpstr>Slide 16</vt:lpstr>
      <vt:lpstr> Hapja e Kartelave shËndetËsore- 2016 (nr-10600) </vt:lpstr>
      <vt:lpstr>Slide 18</vt:lpstr>
      <vt:lpstr>Slide 19</vt:lpstr>
      <vt:lpstr>Slide 20</vt:lpstr>
      <vt:lpstr>MESATARJA DITORE PËR STOMATOLOG  (mesatarja ditore -10  pacient)</vt:lpstr>
      <vt:lpstr>PUNËT E KRYERA NË SHËRBIMIN E SHËNDETIT ORAL</vt:lpstr>
      <vt:lpstr>Slide 23</vt:lpstr>
      <vt:lpstr>Slide 24</vt:lpstr>
      <vt:lpstr>Slide 25</vt:lpstr>
      <vt:lpstr>MESATARJA   DITORE E  VIZITAVE MJKËSORE  pËr mjek– shËrbimit konsultative  specialistik </vt:lpstr>
      <vt:lpstr>Slide 27</vt:lpstr>
      <vt:lpstr>Slide 28</vt:lpstr>
      <vt:lpstr>Slide 29</vt:lpstr>
      <vt:lpstr>Slide 30</vt:lpstr>
      <vt:lpstr>analizat  laboratorik /rezultatet patologjike             </vt:lpstr>
      <vt:lpstr>Slide 32</vt:lpstr>
      <vt:lpstr> shËrbimi DIAGNOSTIK-radiologjik</vt:lpstr>
      <vt:lpstr>Pacient  për diagnostifikim Radiologjike   </vt:lpstr>
      <vt:lpstr>Slide 35</vt:lpstr>
      <vt:lpstr>Njesisa  shËndetit publiK  QKMF, PRISHTINË </vt:lpstr>
      <vt:lpstr>Slide 37</vt:lpstr>
      <vt:lpstr>Slide 38</vt:lpstr>
      <vt:lpstr>Slide 39</vt:lpstr>
      <vt:lpstr>PARAQITJA E SËMUNDJEVE NGJITËSE Nr.=16851</vt:lpstr>
      <vt:lpstr>RAPORT I imunizimit  me vaksin. TË OBLIGUAR  SIPAS  SKEMËS  - primovaksina   </vt:lpstr>
      <vt:lpstr>Slide 42</vt:lpstr>
      <vt:lpstr>Vlerat e fituara ng Femijet  E matur / peshuar 0-5 vjetË- </vt:lpstr>
      <vt:lpstr>Slide 44</vt:lpstr>
      <vt:lpstr>Slide 45</vt:lpstr>
      <vt:lpstr>Slide 46</vt:lpstr>
      <vt:lpstr>Slide 47</vt:lpstr>
      <vt:lpstr>Slide 48</vt:lpstr>
      <vt:lpstr>Slide 49</vt:lpstr>
      <vt:lpstr>Slide 50</vt:lpstr>
      <vt:lpstr>Slide 51</vt:lpstr>
      <vt:lpstr>Slide 52</vt:lpstr>
      <vt:lpstr>Slide 53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Dr. Teuta Hoxha</dc:creator>
  <cp:lastModifiedBy>InfoPrint</cp:lastModifiedBy>
  <cp:revision>1043</cp:revision>
  <dcterms:created xsi:type="dcterms:W3CDTF">2013-05-10T10:02:58Z</dcterms:created>
  <dcterms:modified xsi:type="dcterms:W3CDTF">2016-09-19T06:08:13Z</dcterms:modified>
</cp:coreProperties>
</file>