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charts/chart39.xml" ContentType="application/vnd.openxmlformats-officedocument.drawingml.chart+xml"/>
  <Override PartName="/ppt/charts/style15.xml" ContentType="application/vnd.ms-office.chartstyl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drawings/drawing2.xml" ContentType="application/vnd.openxmlformats-officedocument.drawingml.chartshapes+xml"/>
  <Override PartName="/ppt/charts/colors6.xml" ContentType="application/vnd.ms-office.chartcolor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olors16.xml" ContentType="application/vnd.ms-office.chartcolorstyl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style9.xml" ContentType="application/vnd.ms-office.chartstyle+xml"/>
  <Override PartName="/ppt/charts/chart3.xml" ContentType="application/vnd.openxmlformats-officedocument.drawingml.chart+xml"/>
  <Override PartName="/ppt/charts/style5.xml" ContentType="application/vnd.ms-office.chartstyl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style16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chart29.xml" ContentType="application/vnd.openxmlformats-officedocument.drawingml.chart+xml"/>
  <Override PartName="/ppt/charts/style1.xml" ContentType="application/vnd.ms-office.chartstyl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olors17.xml" ContentType="application/vnd.ms-office.chartcolorstyle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Default Extension="jpeg" ContentType="image/jpeg"/>
  <Override PartName="/ppt/charts/style10.xml" ContentType="application/vnd.ms-office.chartstyle+xml"/>
  <Override PartName="/ppt/charts/colors15.xml" ContentType="application/vnd.ms-office.chartcolorstyle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charts/colors13.xml" ContentType="application/vnd.ms-office.chartcolorstyle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chart4.xml" ContentType="application/vnd.openxmlformats-officedocument.drawingml.chart+xml"/>
  <Override PartName="/ppt/charts/style6.xml" ContentType="application/vnd.ms-office.chart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17.xml" ContentType="application/vnd.ms-office.chartstyle+xml"/>
  <Override PartName="/ppt/charts/style4.xml" ContentType="application/vnd.ms-office.chartstyle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charts/colors8.xml" ContentType="application/vnd.ms-office.chartcolor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style13.xml" ContentType="application/vnd.ms-office.chartstyle+xml"/>
  <Override PartName="/ppt/charts/colors18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Override PartName="/ppt/charts/colors4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olors14.xml" ContentType="application/vnd.ms-office.chartcolorstyl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charts/colors21.xml" ContentType="application/vnd.ms-office.chartcolorstyle+xml"/>
  <Override PartName="/ppt/charts/colors10.xml" ContentType="application/vnd.ms-office.chartcolorstyle+xml"/>
  <Override PartName="/ppt/charts/style7.xml" ContentType="application/vnd.ms-office.chartstyle+xml"/>
  <Override PartName="/ppt/charts/chart5.xml" ContentType="application/vnd.openxmlformats-officedocument.drawingml.chart+xml"/>
  <Override PartName="/ppt/charts/style18.xml" ContentType="application/vnd.ms-office.chart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style3.xml" ContentType="application/vnd.ms-office.chartstyl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charts/colors9.xml" ContentType="application/vnd.ms-office.chartcolorstyle+xml"/>
  <Override PartName="/ppt/charts/style14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charts/chart27.xml" ContentType="application/vnd.openxmlformats-officedocument.drawingml.chart+xml"/>
  <Override PartName="/ppt/drawings/drawing1.xml" ContentType="application/vnd.openxmlformats-officedocument.drawingml.chartshapes+xml"/>
  <Override PartName="/ppt/charts/chart38.xml" ContentType="application/vnd.openxmlformats-officedocument.drawingml.chart+xml"/>
  <Override PartName="/ppt/charts/style2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8"/>
  </p:notesMasterIdLst>
  <p:sldIdLst>
    <p:sldId id="362" r:id="rId2"/>
    <p:sldId id="381" r:id="rId3"/>
    <p:sldId id="363" r:id="rId4"/>
    <p:sldId id="401" r:id="rId5"/>
    <p:sldId id="397" r:id="rId6"/>
    <p:sldId id="370" r:id="rId7"/>
    <p:sldId id="402" r:id="rId8"/>
    <p:sldId id="365" r:id="rId9"/>
    <p:sldId id="403" r:id="rId10"/>
    <p:sldId id="368" r:id="rId11"/>
    <p:sldId id="405" r:id="rId12"/>
    <p:sldId id="383" r:id="rId13"/>
    <p:sldId id="404" r:id="rId14"/>
    <p:sldId id="341" r:id="rId15"/>
    <p:sldId id="367" r:id="rId16"/>
    <p:sldId id="388" r:id="rId17"/>
    <p:sldId id="382" r:id="rId18"/>
    <p:sldId id="390" r:id="rId19"/>
    <p:sldId id="346" r:id="rId20"/>
    <p:sldId id="366" r:id="rId21"/>
    <p:sldId id="371" r:id="rId22"/>
    <p:sldId id="347" r:id="rId23"/>
    <p:sldId id="377" r:id="rId24"/>
    <p:sldId id="360" r:id="rId25"/>
    <p:sldId id="372" r:id="rId26"/>
    <p:sldId id="374" r:id="rId27"/>
    <p:sldId id="376" r:id="rId28"/>
    <p:sldId id="384" r:id="rId29"/>
    <p:sldId id="375" r:id="rId30"/>
    <p:sldId id="378" r:id="rId31"/>
    <p:sldId id="380" r:id="rId32"/>
    <p:sldId id="306" r:id="rId33"/>
    <p:sldId id="395" r:id="rId34"/>
    <p:sldId id="396" r:id="rId35"/>
    <p:sldId id="406" r:id="rId36"/>
    <p:sldId id="389" r:id="rId37"/>
    <p:sldId id="301" r:id="rId38"/>
    <p:sldId id="354" r:id="rId39"/>
    <p:sldId id="407" r:id="rId40"/>
    <p:sldId id="364" r:id="rId41"/>
    <p:sldId id="358" r:id="rId42"/>
    <p:sldId id="359" r:id="rId43"/>
    <p:sldId id="400" r:id="rId44"/>
    <p:sldId id="408" r:id="rId45"/>
    <p:sldId id="349" r:id="rId46"/>
    <p:sldId id="303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7CA8"/>
    <a:srgbClr val="FF9999"/>
    <a:srgbClr val="00CC99"/>
    <a:srgbClr val="CCCC00"/>
    <a:srgbClr val="FFFF99"/>
    <a:srgbClr val="228024"/>
    <a:srgbClr val="FF9900"/>
    <a:srgbClr val="47CFFF"/>
    <a:srgbClr val="FFCC99"/>
    <a:srgbClr val="00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84" d="100"/>
          <a:sy n="84" d="100"/>
        </p:scale>
        <p:origin x="-15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%20i%20gjashtmujorit%20te%20I-%202015\Vehbiu%20gjashtmujori%20i%20pare%202015\Raporti%20i%20pergjithshem%202015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G:\Raport%20i%20gjashtmujorit%20te%20I-%202015\Gjashtmujori%20i%20pare%20Selvija%202015\raport%20i%20p&#235;rgjithsh&#235;m,%202015.xls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G:\Raport%20i%20gjashtmujorit%20te%20I-%202015\Gjashtmujori%20i%20pare%20Selvija%202015\raport%20i%20p&#235;rgjithsh&#235;m,%202015.xls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G:\Raport%20i%20gjashtmujorit%20te%20I-%202015\Gjashtmujori%20i%20pare%20Selvija%202015\raport%20i%20p&#235;rgjithsh&#235;m,%202015.xls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G:\Raport%20i%20gjashtmujorit%20te%20I-%202015\Gjashtmujori%20i%20pare%20Selvija%202015\raport%20i%20p&#235;rgjithsh&#235;m,%202015.xls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G:\Raport%20i%20gjashtmujorit%20te%20I-%202015\Vehbiu%20gjashtmujori%20i%20pare%202015\Raporti%20i%20pergjithshem%202015.xls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G:\Raport%20i%20gjashtmujorit%20te%20I-%202015\Vehbiu%20gjashtmujori%20i%20pare%202015\Raporti%20i%20pergjithshem%202015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r.%20Teuta%20tremujori%20i%20pare%202014%20PREZENTIMI\Sherb.%20lab.%20tremujori%20I-r&#235;%202014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%20E%20L%20V%20I%20J%20A%20RAPORT%20VIZ.MJEK%202014\RAPORTI%20I%20VIZ.MJEKSORE%20PER%202014\QMF%20Mati%201%202014.xls" TargetMode="External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G:\Raport%20i%20gjashtmujorit%20te%20I-%202015\Gjashtmujori%20i%20pare%20Selvija%202015\raport%20i%20p&#235;rgjithsh&#235;m,%20201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%20i%20gjashtmujorit%20te%20I-%202015\Vehbiu%20gjashtmujori%20i%20pare%202015\Raporti%20i%20pergjithshem%202015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%20E%20L%20V%20I%20J%20A%20RAPORT%20VIZ.MJEK%202014\RAPORTI%20I%20VIZ.MJEKSORE%20PER%202014\QMF%20Mati%201%202014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C:\Users\CCKS\Desktop\QKMF%202015.xls" TargetMode="External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file:///C:\Users\CCKS\Desktop\QKMF%202015.xls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oleObject" Target="file:///C:\Users\CCKS\Desktop\QKMF%202015.xls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microsoft.com/office/2011/relationships/chartStyle" Target="style16.xml"/><Relationship Id="rId2" Type="http://schemas.microsoft.com/office/2011/relationships/chartColorStyle" Target="colors16.xml"/><Relationship Id="rId1" Type="http://schemas.openxmlformats.org/officeDocument/2006/relationships/oleObject" Target="file:///H:\2015\raport%20i%20pergjithshem,%202015.xls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microsoft.com/office/2011/relationships/chartStyle" Target="style17.xml"/><Relationship Id="rId2" Type="http://schemas.microsoft.com/office/2011/relationships/chartColorStyle" Target="colors17.xml"/><Relationship Id="rId1" Type="http://schemas.openxmlformats.org/officeDocument/2006/relationships/oleObject" Target="file:///H:\2015\raport%20i%20pergjithshem,%202015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CKS\Desktop\QKMF%2020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%20i%20gjashtmujorit%20te%20I-%202015\Vehbiu%20gjashtmujori%20i%20pare%202015\Raporti%20i%20pergjithshem%202015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CKS\Desktop\QKMF%202015.xls" TargetMode="External"/></Relationships>
</file>

<file path=ppt/charts/_rels/chart31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oleObject" Target="file:///C:\Users\CCKS\Desktop\QKMF%202015.xls" TargetMode="Externa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r.%20Teuta%20Hoxha\Desktop\Raporti%20QKMF%20Prishtine-Vizitat%20sipas%20GrupMoshes%20dhe%20Gjinise%20(2)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Stomatologji%202015%20tremujori%20i%20par&#235;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CKS\Downloads\raporti%20i%20s.ngj.2015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r.Valboni%202013\NR.%20I%20VIZ%20SIPAS%20MJEKEVE%20%202013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tremujori%20i%20I%20i%20mortalitetit%202015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%20i%20gjashtmujorit%20te%20I-%202015\Vehbiu%20gjashtmujori%20i%20pare%202015\Raporti%20i%20pergjithshem%202015.xls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TOTALI%20I%20RAPORTEVE%202015%20(3).xls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KMF\Desktop\2015\Raportet\Raportet%20OBSH\Raport%20tremujor%20i%20par&#235;%20OBSH%202015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BComputers\Desktop\raport%20i%20trmujorit%20te%20pare%202014\TOTALI%20I%20RAPORTEVE%20te%20matjes%20se%20femijeve%202014.xls" TargetMode="External"/></Relationships>
</file>

<file path=ppt/charts/_rels/chart43.xml.rels><?xml version="1.0" encoding="UTF-8" standalone="yes"?>
<Relationships xmlns="http://schemas.openxmlformats.org/package/2006/relationships"><Relationship Id="rId3" Type="http://schemas.microsoft.com/office/2011/relationships/chartStyle" Target="style21.xml"/><Relationship Id="rId2" Type="http://schemas.microsoft.com/office/2011/relationships/chartColorStyle" Target="colors21.xml"/><Relationship Id="rId1" Type="http://schemas.openxmlformats.org/officeDocument/2006/relationships/oleObject" Target="file:///C:\Users\CCKS\Desktop\Vaks.%202015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aporti%20tremujor%20sipas%20grupmoshave%20-%20Stomatologji%202014.xlsx" TargetMode="External"/></Relationships>
</file>

<file path=ppt/charts/_rels/chart4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Dr.Valboni%202013\Raport%20(Janar-%20Mars)%20sh&#235;rbimeve%20sh&#235;ndet&#235;sore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G:\Raport%20i%20gjashtmujorit%20te%20I-%202015\Vehbiu%20gjashtmujori%20i%20pare%202015\Raporti%20i%20pergjithshem%202015.xls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G:\Raport%20i%20gjashtmujorit%20te%20I-%202015\Vehbiu%20gjashtmujori%20i%20pare%202015\Raporti%20i%20pergjithshem%202015.xls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G:\Raport%20i%20gjashtmujorit%20te%20I-%202015\Vehbiu%20gjashtmujori%20i%20pare%202015\Raporti%20i%20pergjithshem%20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'Totali i të gjitha shërbimeve'!$B$31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3.0434782608695705E-2"/>
                  <c:y val="-1.111111111111113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4782608695652181E-2"/>
                  <c:y val="-8.8888888888889132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043478260869663E-2"/>
                  <c:y val="-6.6666666666666775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1739130434782612E-2"/>
                  <c:y val="-1.111111111111113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0289969188633988E-2"/>
                  <c:y val="-1.111111111111113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'Totali i të gjitha shërbimeve'!$C$30:$G$30</c:f>
              <c:strCache>
                <c:ptCount val="5"/>
                <c:pt idx="0">
                  <c:v>Viz. mjek</c:v>
                </c:pt>
                <c:pt idx="1">
                  <c:v>Shërbimet tjera shëndetësore            ( intervenimet)</c:v>
                </c:pt>
                <c:pt idx="2">
                  <c:v>Shërbimet laboratorike</c:v>
                </c:pt>
                <c:pt idx="3">
                  <c:v>Shërbimet radiologjike</c:v>
                </c:pt>
                <c:pt idx="4">
                  <c:v>Totali</c:v>
                </c:pt>
              </c:strCache>
            </c:strRef>
          </c:cat>
          <c:val>
            <c:numRef>
              <c:f>'Totali i të gjitha shërbimeve'!$C$31:$G$31</c:f>
              <c:numCache>
                <c:formatCode>General</c:formatCode>
                <c:ptCount val="5"/>
                <c:pt idx="0">
                  <c:v>490005</c:v>
                </c:pt>
                <c:pt idx="1">
                  <c:v>258454</c:v>
                </c:pt>
                <c:pt idx="2">
                  <c:v>342278</c:v>
                </c:pt>
                <c:pt idx="3">
                  <c:v>17776</c:v>
                </c:pt>
                <c:pt idx="4">
                  <c:v>1108513</c:v>
                </c:pt>
              </c:numCache>
            </c:numRef>
          </c:val>
        </c:ser>
        <c:ser>
          <c:idx val="1"/>
          <c:order val="1"/>
          <c:tx>
            <c:strRef>
              <c:f>'Totali i të gjitha shërbimeve'!$B$32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3.4782608695652181E-2"/>
                  <c:y val="-1.3333333333333341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>
                        <a:latin typeface="Times New Roman" pitchFamily="18" charset="0"/>
                        <a:cs typeface="Times New Roman" pitchFamily="18" charset="0"/>
                      </a:rPr>
                      <a:t>4</a:t>
                    </a:r>
                    <a:r>
                      <a:rPr lang="en-US" dirty="0" smtClean="0"/>
                      <a:t>53512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7.4%)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1884057971014568E-2"/>
                  <c:y val="-1.3333508311461104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49337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(-3.5%)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086956521739139E-2"/>
                  <c:y val="-2.6666666666666682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dirty="0" smtClean="0"/>
                      <a:t>16503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7.5%)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9130434782608699E-2"/>
                  <c:y val="-2.0000174978127779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3897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(-21.8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7971014492753783E-2"/>
                  <c:y val="-6.6666666666666775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dirty="0" smtClean="0"/>
                      <a:t>033249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(-7%)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'Totali i të gjitha shërbimeve'!$C$30:$G$30</c:f>
              <c:strCache>
                <c:ptCount val="5"/>
                <c:pt idx="0">
                  <c:v>Viz. mjek</c:v>
                </c:pt>
                <c:pt idx="1">
                  <c:v>Shërbimet tjera shëndetësore            ( intervenimet)</c:v>
                </c:pt>
                <c:pt idx="2">
                  <c:v>Shërbimet laboratorike</c:v>
                </c:pt>
                <c:pt idx="3">
                  <c:v>Shërbimet radiologjike</c:v>
                </c:pt>
                <c:pt idx="4">
                  <c:v>Totali</c:v>
                </c:pt>
              </c:strCache>
            </c:strRef>
          </c:cat>
          <c:val>
            <c:numRef>
              <c:f>'Totali i të gjitha shërbimeve'!$C$32:$G$32</c:f>
              <c:numCache>
                <c:formatCode>General</c:formatCode>
                <c:ptCount val="5"/>
                <c:pt idx="0">
                  <c:v>453512</c:v>
                </c:pt>
                <c:pt idx="1">
                  <c:v>242894</c:v>
                </c:pt>
                <c:pt idx="2">
                  <c:v>316503</c:v>
                </c:pt>
                <c:pt idx="3">
                  <c:v>13897</c:v>
                </c:pt>
                <c:pt idx="4">
                  <c:v>1026806</c:v>
                </c:pt>
              </c:numCache>
            </c:numRef>
          </c:val>
        </c:ser>
        <c:dLbls>
          <c:showVal val="1"/>
        </c:dLbls>
        <c:shape val="cylinder"/>
        <c:axId val="73718784"/>
        <c:axId val="73732864"/>
        <c:axId val="0"/>
      </c:bar3DChart>
      <c:catAx>
        <c:axId val="7371878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 i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3732864"/>
        <c:crosses val="autoZero"/>
        <c:auto val="1"/>
        <c:lblAlgn val="ctr"/>
        <c:lblOffset val="100"/>
      </c:catAx>
      <c:valAx>
        <c:axId val="73732864"/>
        <c:scaling>
          <c:orientation val="minMax"/>
        </c:scaling>
        <c:delete val="1"/>
        <c:axPos val="l"/>
        <c:numFmt formatCode="General" sourceLinked="1"/>
        <c:tickLblPos val="none"/>
        <c:crossAx val="7371878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 i="1"/>
          </a:pPr>
          <a:endParaRPr lang="en-US"/>
        </a:p>
      </c:txPr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6516516516516522E-2"/>
                  <c:y val="-4.6568627450980435E-2"/>
                </c:manualLayout>
              </c:layout>
              <c:showVal val="1"/>
            </c:dLbl>
            <c:dLbl>
              <c:idx val="1"/>
              <c:layout>
                <c:manualLayout>
                  <c:x val="1.2012012012012015E-2"/>
                  <c:y val="-2.9411764705882353E-2"/>
                </c:manualLayout>
              </c:layout>
              <c:showVal val="1"/>
            </c:dLbl>
            <c:dLbl>
              <c:idx val="2"/>
              <c:layout>
                <c:manualLayout>
                  <c:x val="9.0090090090090263E-3"/>
                  <c:y val="-2.4509803921568631E-2"/>
                </c:manualLayout>
              </c:layout>
              <c:showVal val="1"/>
            </c:dLbl>
            <c:dLbl>
              <c:idx val="3"/>
              <c:layout>
                <c:manualLayout>
                  <c:x val="2.4024024024024031E-2"/>
                  <c:y val="-2.205882352941180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 i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Sheet1!$D$9:$D$13</c:f>
              <c:strCache>
                <c:ptCount val="5"/>
                <c:pt idx="0">
                  <c:v>DSM</c:v>
                </c:pt>
                <c:pt idx="1">
                  <c:v>QKMF</c:v>
                </c:pt>
                <c:pt idx="2">
                  <c:v>Stomatologi</c:v>
                </c:pt>
                <c:pt idx="3">
                  <c:v>QMF 5</c:v>
                </c:pt>
                <c:pt idx="4">
                  <c:v>QMF 4</c:v>
                </c:pt>
              </c:strCache>
            </c:strRef>
          </c:cat>
          <c:val>
            <c:numRef>
              <c:f>Sheet1!$E$9:$E$13</c:f>
              <c:numCache>
                <c:formatCode>General</c:formatCode>
                <c:ptCount val="5"/>
                <c:pt idx="0">
                  <c:v>26</c:v>
                </c:pt>
                <c:pt idx="1">
                  <c:v>25</c:v>
                </c:pt>
                <c:pt idx="2">
                  <c:v>24</c:v>
                </c:pt>
                <c:pt idx="3">
                  <c:v>23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shape val="cylinder"/>
        <c:axId val="78466048"/>
        <c:axId val="78471936"/>
        <c:axId val="0"/>
      </c:bar3DChart>
      <c:catAx>
        <c:axId val="7846604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 i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8471936"/>
        <c:crosses val="autoZero"/>
        <c:auto val="1"/>
        <c:lblAlgn val="ctr"/>
        <c:lblOffset val="100"/>
      </c:catAx>
      <c:valAx>
        <c:axId val="78471936"/>
        <c:scaling>
          <c:orientation val="minMax"/>
        </c:scaling>
        <c:delete val="1"/>
        <c:axPos val="l"/>
        <c:numFmt formatCode="General" sourceLinked="1"/>
        <c:tickLblPos val="none"/>
        <c:crossAx val="78466048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'Raport i përgjithsh.2015'!$Z$578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16"/>
              <c:layout>
                <c:manualLayout>
                  <c:x val="-4.2735042735043824E-3"/>
                  <c:y val="4.694835680751173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përgjithsh.2015'!$Y$579:$Y$597</c:f>
              <c:strCache>
                <c:ptCount val="19"/>
                <c:pt idx="0">
                  <c:v>QMF -10</c:v>
                </c:pt>
                <c:pt idx="1">
                  <c:v>QKMF</c:v>
                </c:pt>
                <c:pt idx="2">
                  <c:v>QMF Hajvali</c:v>
                </c:pt>
                <c:pt idx="3">
                  <c:v>Radiologji</c:v>
                </c:pt>
                <c:pt idx="4">
                  <c:v>QMF 2</c:v>
                </c:pt>
                <c:pt idx="5">
                  <c:v>QMF 5</c:v>
                </c:pt>
                <c:pt idx="6">
                  <c:v>QMF 6</c:v>
                </c:pt>
                <c:pt idx="7">
                  <c:v>QMF Mat</c:v>
                </c:pt>
                <c:pt idx="8">
                  <c:v>QMF -7</c:v>
                </c:pt>
                <c:pt idx="9">
                  <c:v>QMF -9</c:v>
                </c:pt>
                <c:pt idx="10">
                  <c:v>QMF -8</c:v>
                </c:pt>
                <c:pt idx="11">
                  <c:v>QMF Besi </c:v>
                </c:pt>
                <c:pt idx="12">
                  <c:v>Laboratoriumi</c:v>
                </c:pt>
                <c:pt idx="13">
                  <c:v>QMF 1</c:v>
                </c:pt>
                <c:pt idx="14">
                  <c:v>QMF 3</c:v>
                </c:pt>
                <c:pt idx="15">
                  <c:v>QMF 4</c:v>
                </c:pt>
                <c:pt idx="16">
                  <c:v>QMF Mati 1</c:v>
                </c:pt>
                <c:pt idx="17">
                  <c:v>Fshatërat</c:v>
                </c:pt>
                <c:pt idx="18">
                  <c:v>Stomatologji</c:v>
                </c:pt>
              </c:strCache>
            </c:strRef>
          </c:cat>
          <c:val>
            <c:numRef>
              <c:f>'Raport i përgjithsh.2015'!$Z$579:$Z$597</c:f>
              <c:numCache>
                <c:formatCode>0</c:formatCode>
                <c:ptCount val="19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25</c:v>
                </c:pt>
                <c:pt idx="4">
                  <c:v>24</c:v>
                </c:pt>
                <c:pt idx="5">
                  <c:v>24</c:v>
                </c:pt>
                <c:pt idx="6">
                  <c:v>24</c:v>
                </c:pt>
                <c:pt idx="7">
                  <c:v>24</c:v>
                </c:pt>
                <c:pt idx="8">
                  <c:v>23</c:v>
                </c:pt>
                <c:pt idx="9">
                  <c:v>23</c:v>
                </c:pt>
                <c:pt idx="10">
                  <c:v>22</c:v>
                </c:pt>
                <c:pt idx="11">
                  <c:v>21</c:v>
                </c:pt>
                <c:pt idx="12">
                  <c:v>21</c:v>
                </c:pt>
                <c:pt idx="13">
                  <c:v>19</c:v>
                </c:pt>
                <c:pt idx="14">
                  <c:v>19</c:v>
                </c:pt>
                <c:pt idx="15">
                  <c:v>19</c:v>
                </c:pt>
                <c:pt idx="16">
                  <c:v>16</c:v>
                </c:pt>
                <c:pt idx="17">
                  <c:v>15</c:v>
                </c:pt>
                <c:pt idx="18">
                  <c:v>13</c:v>
                </c:pt>
              </c:numCache>
            </c:numRef>
          </c:val>
        </c:ser>
        <c:ser>
          <c:idx val="1"/>
          <c:order val="1"/>
          <c:tx>
            <c:strRef>
              <c:f>'Raport i përgjithsh.2015'!$AA$578</c:f>
              <c:strCache>
                <c:ptCount val="1"/>
                <c:pt idx="0">
                  <c:v>2014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7094017094017103E-2"/>
                  <c:y val="-4.3035496590490359E-1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39601139601141E-2"/>
                  <c:y val="-4.3035496590490359E-1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82051282051282E-2"/>
                  <c:y val="7.0422535211267703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669515669515709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9715099715099488E-3"/>
                  <c:y val="-2.347417840375590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1396011396011357E-2"/>
                  <c:y val="-1.173708920187795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4245014245014259E-2"/>
                  <c:y val="-4.694835680751173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8.5470085470085496E-3"/>
                  <c:y val="7.0422535211267703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8518518518518538E-2"/>
                  <c:y val="-4.694835680751173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282051282051282E-2"/>
                  <c:y val="-8.607099318098078E-1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7.1225071225071278E-3"/>
                  <c:y val="4.694835680751173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8.5470085470085496E-3"/>
                  <c:y val="-8.607099318098078E-17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139601139601141E-2"/>
                  <c:y val="-2.347417840375590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1.4245014245014141E-2"/>
                  <c:y val="4.6948356807511738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1.5669515669515709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1.8518518518518434E-2"/>
                  <c:y val="-2.347417840375590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18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7"/>
              <c:layout>
                <c:manualLayout>
                  <c:x val="1.4245014245014259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1.1396011396011202E-2"/>
                  <c:y val="-2.347417840375590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përgjithsh.2015'!$Y$579:$Y$597</c:f>
              <c:strCache>
                <c:ptCount val="19"/>
                <c:pt idx="0">
                  <c:v>QMF -10</c:v>
                </c:pt>
                <c:pt idx="1">
                  <c:v>QKMF</c:v>
                </c:pt>
                <c:pt idx="2">
                  <c:v>QMF Hajvali</c:v>
                </c:pt>
                <c:pt idx="3">
                  <c:v>Radiologji</c:v>
                </c:pt>
                <c:pt idx="4">
                  <c:v>QMF 2</c:v>
                </c:pt>
                <c:pt idx="5">
                  <c:v>QMF 5</c:v>
                </c:pt>
                <c:pt idx="6">
                  <c:v>QMF 6</c:v>
                </c:pt>
                <c:pt idx="7">
                  <c:v>QMF Mat</c:v>
                </c:pt>
                <c:pt idx="8">
                  <c:v>QMF -7</c:v>
                </c:pt>
                <c:pt idx="9">
                  <c:v>QMF -9</c:v>
                </c:pt>
                <c:pt idx="10">
                  <c:v>QMF -8</c:v>
                </c:pt>
                <c:pt idx="11">
                  <c:v>QMF Besi </c:v>
                </c:pt>
                <c:pt idx="12">
                  <c:v>Laboratoriumi</c:v>
                </c:pt>
                <c:pt idx="13">
                  <c:v>QMF 1</c:v>
                </c:pt>
                <c:pt idx="14">
                  <c:v>QMF 3</c:v>
                </c:pt>
                <c:pt idx="15">
                  <c:v>QMF 4</c:v>
                </c:pt>
                <c:pt idx="16">
                  <c:v>QMF Mati 1</c:v>
                </c:pt>
                <c:pt idx="17">
                  <c:v>Fshatërat</c:v>
                </c:pt>
                <c:pt idx="18">
                  <c:v>Stomatologji</c:v>
                </c:pt>
              </c:strCache>
            </c:strRef>
          </c:cat>
          <c:val>
            <c:numRef>
              <c:f>'Raport i përgjithsh.2015'!$AA$579:$AA$597</c:f>
              <c:numCache>
                <c:formatCode>General</c:formatCode>
                <c:ptCount val="19"/>
                <c:pt idx="0">
                  <c:v>21</c:v>
                </c:pt>
                <c:pt idx="1">
                  <c:v>21</c:v>
                </c:pt>
                <c:pt idx="2">
                  <c:v>18</c:v>
                </c:pt>
                <c:pt idx="3">
                  <c:v>11</c:v>
                </c:pt>
                <c:pt idx="4">
                  <c:v>22</c:v>
                </c:pt>
                <c:pt idx="5">
                  <c:v>20</c:v>
                </c:pt>
                <c:pt idx="6">
                  <c:v>18</c:v>
                </c:pt>
                <c:pt idx="7">
                  <c:v>18</c:v>
                </c:pt>
                <c:pt idx="8">
                  <c:v>18</c:v>
                </c:pt>
                <c:pt idx="9">
                  <c:v>16</c:v>
                </c:pt>
                <c:pt idx="10">
                  <c:v>19</c:v>
                </c:pt>
                <c:pt idx="11">
                  <c:v>16</c:v>
                </c:pt>
                <c:pt idx="12">
                  <c:v>17</c:v>
                </c:pt>
                <c:pt idx="13">
                  <c:v>14</c:v>
                </c:pt>
                <c:pt idx="14">
                  <c:v>10</c:v>
                </c:pt>
                <c:pt idx="15">
                  <c:v>12</c:v>
                </c:pt>
                <c:pt idx="16">
                  <c:v>18</c:v>
                </c:pt>
                <c:pt idx="17">
                  <c:v>10</c:v>
                </c:pt>
                <c:pt idx="18">
                  <c:v>7</c:v>
                </c:pt>
              </c:numCache>
            </c:numRef>
          </c:val>
        </c:ser>
        <c:dLbls>
          <c:showVal val="1"/>
        </c:dLbls>
        <c:shape val="cylinder"/>
        <c:axId val="80332288"/>
        <c:axId val="80333824"/>
        <c:axId val="0"/>
      </c:bar3DChart>
      <c:catAx>
        <c:axId val="803322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0333824"/>
        <c:crosses val="autoZero"/>
        <c:auto val="1"/>
        <c:lblAlgn val="ctr"/>
        <c:lblOffset val="100"/>
      </c:catAx>
      <c:valAx>
        <c:axId val="80333824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80332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80672268907565E-2"/>
          <c:y val="0"/>
          <c:w val="0.96918767507002801"/>
          <c:h val="0.92843561834182553"/>
        </c:manualLayout>
      </c:layout>
      <c:bar3DChart>
        <c:barDir val="col"/>
        <c:grouping val="standard"/>
        <c:ser>
          <c:idx val="0"/>
          <c:order val="0"/>
          <c:tx>
            <c:strRef>
              <c:f>'Raport i përgjithsh.2015'!$AC$580</c:f>
              <c:strCache>
                <c:ptCount val="1"/>
                <c:pt idx="0">
                  <c:v>Participimi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2.9406254697962E-2"/>
                  <c:y val="-5.597433783863523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2</a:t>
                    </a:r>
                    <a:r>
                      <a:rPr lang="en-US" dirty="0" smtClean="0"/>
                      <a:t>2%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0815987470999992E-2"/>
                  <c:y val="-3.88885809461312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en-US" dirty="0" smtClean="0"/>
                      <a:t>7%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'Raport i përgjithsh.2015'!$AD$579:$AE$579</c:f>
              <c:numCache>
                <c:formatCode>General</c:formatCode>
                <c:ptCount val="2"/>
                <c:pt idx="0">
                  <c:v>2015</c:v>
                </c:pt>
                <c:pt idx="1">
                  <c:v>2014</c:v>
                </c:pt>
              </c:numCache>
            </c:numRef>
          </c:cat>
          <c:val>
            <c:numRef>
              <c:f>'Raport i përgjithsh.2015'!$AD$580:$AE$580</c:f>
              <c:numCache>
                <c:formatCode>General</c:formatCode>
                <c:ptCount val="2"/>
                <c:pt idx="0">
                  <c:v>22</c:v>
                </c:pt>
                <c:pt idx="1">
                  <c:v>17</c:v>
                </c:pt>
              </c:numCache>
            </c:numRef>
          </c:val>
        </c:ser>
        <c:dLbls>
          <c:showVal val="1"/>
        </c:dLbls>
        <c:shape val="cone"/>
        <c:axId val="80355328"/>
        <c:axId val="80356864"/>
        <c:axId val="80337088"/>
      </c:bar3DChart>
      <c:catAx>
        <c:axId val="803553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0356864"/>
        <c:crosses val="autoZero"/>
        <c:auto val="1"/>
        <c:lblAlgn val="ctr"/>
        <c:lblOffset val="100"/>
      </c:catAx>
      <c:valAx>
        <c:axId val="8035686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0355328"/>
        <c:crosses val="autoZero"/>
        <c:crossBetween val="between"/>
      </c:valAx>
      <c:serAx>
        <c:axId val="80337088"/>
        <c:scaling>
          <c:orientation val="minMax"/>
        </c:scaling>
        <c:delete val="1"/>
        <c:axPos val="b"/>
        <c:tickLblPos val="none"/>
        <c:crossAx val="80356864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'Raport i përgjithsh.2015'!$AA$619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28%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28%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26%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24%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21%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1.1396011396011397E-2"/>
                  <c:y val="-2.136752136752133E-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9%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1" u="none" strike="noStrik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mtClean="0"/>
                      <a:t>19%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19%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18%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16%</a:t>
                    </a:r>
                    <a:endParaRPr lang="en-US"/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15%</a:t>
                    </a:r>
                    <a:endParaRPr lang="en-US"/>
                  </a:p>
                </c:rich>
              </c:tx>
              <c:showVal val="1"/>
            </c:dLbl>
            <c:dLbl>
              <c:idx val="11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14%</a:t>
                    </a:r>
                    <a:endParaRPr lang="en-US" dirty="0"/>
                  </a:p>
                </c:rich>
              </c:tx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13%</a:t>
                    </a:r>
                    <a:endParaRPr lang="en-US"/>
                  </a:p>
                </c:rich>
              </c:tx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1600" dirty="0" smtClean="0">
                        <a:solidFill>
                          <a:srgbClr val="00B050"/>
                        </a:solidFill>
                      </a:rPr>
                      <a:t>1</a:t>
                    </a:r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2%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11%</a:t>
                    </a:r>
                    <a:endParaRPr lang="en-US"/>
                  </a:p>
                </c:rich>
              </c:tx>
              <c:showVal val="1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përgjithsh.2015'!$Z$620:$Z$635</c:f>
              <c:strCache>
                <c:ptCount val="16"/>
                <c:pt idx="0">
                  <c:v>QMF Hajvali</c:v>
                </c:pt>
                <c:pt idx="1">
                  <c:v>Fshatërat</c:v>
                </c:pt>
                <c:pt idx="2">
                  <c:v>QMF Mat</c:v>
                </c:pt>
                <c:pt idx="3">
                  <c:v>QMF -9</c:v>
                </c:pt>
                <c:pt idx="4">
                  <c:v>QMF 1</c:v>
                </c:pt>
                <c:pt idx="5">
                  <c:v>QMF 5</c:v>
                </c:pt>
                <c:pt idx="6">
                  <c:v>QMF -7</c:v>
                </c:pt>
                <c:pt idx="7">
                  <c:v>QMF Besi </c:v>
                </c:pt>
                <c:pt idx="8">
                  <c:v>QMF 2</c:v>
                </c:pt>
                <c:pt idx="9">
                  <c:v>QMF 3</c:v>
                </c:pt>
                <c:pt idx="10">
                  <c:v>QMF 4</c:v>
                </c:pt>
                <c:pt idx="11">
                  <c:v>QMF -10</c:v>
                </c:pt>
                <c:pt idx="12">
                  <c:v>QMF -8</c:v>
                </c:pt>
                <c:pt idx="13">
                  <c:v>QMF Mati 1</c:v>
                </c:pt>
                <c:pt idx="14">
                  <c:v>QMF 6</c:v>
                </c:pt>
                <c:pt idx="15">
                  <c:v>QKMF</c:v>
                </c:pt>
              </c:strCache>
            </c:strRef>
          </c:cat>
          <c:val>
            <c:numRef>
              <c:f>'Raport i përgjithsh.2015'!$AA$620:$AA$635</c:f>
              <c:numCache>
                <c:formatCode>General</c:formatCode>
                <c:ptCount val="16"/>
                <c:pt idx="0">
                  <c:v>28</c:v>
                </c:pt>
                <c:pt idx="1">
                  <c:v>28</c:v>
                </c:pt>
                <c:pt idx="2">
                  <c:v>26</c:v>
                </c:pt>
                <c:pt idx="3">
                  <c:v>24</c:v>
                </c:pt>
                <c:pt idx="4">
                  <c:v>21</c:v>
                </c:pt>
                <c:pt idx="5">
                  <c:v>19</c:v>
                </c:pt>
                <c:pt idx="6">
                  <c:v>19</c:v>
                </c:pt>
                <c:pt idx="7">
                  <c:v>19</c:v>
                </c:pt>
                <c:pt idx="8">
                  <c:v>18</c:v>
                </c:pt>
                <c:pt idx="9">
                  <c:v>16</c:v>
                </c:pt>
                <c:pt idx="10">
                  <c:v>15</c:v>
                </c:pt>
                <c:pt idx="11">
                  <c:v>14</c:v>
                </c:pt>
                <c:pt idx="12">
                  <c:v>13</c:v>
                </c:pt>
                <c:pt idx="13">
                  <c:v>12</c:v>
                </c:pt>
                <c:pt idx="14">
                  <c:v>11</c:v>
                </c:pt>
                <c:pt idx="15">
                  <c:v>8</c:v>
                </c:pt>
              </c:numCache>
            </c:numRef>
          </c:val>
        </c:ser>
        <c:ser>
          <c:idx val="1"/>
          <c:order val="1"/>
          <c:tx>
            <c:strRef>
              <c:f>'Raport i përgjithsh.2015'!$AB$619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5.6980056980056983E-3"/>
                  <c:y val="-1.12237016298228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39601139601141E-2"/>
                  <c:y val="1.12237016298228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669515669515677E-2"/>
                  <c:y val="6.734220977893693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139601139601141E-2"/>
                  <c:y val="4.273504273504238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19%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1.282051282051282E-2"/>
                  <c:y val="9.194764116023922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1225071225071764E-3"/>
                  <c:y val="1.34684419557874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139601139601141E-2"/>
                  <c:y val="1.122370162982289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7.1225071225071278E-3"/>
                  <c:y val="6.734220977893733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10%</a:t>
                    </a:r>
                    <a:endParaRPr lang="en-US"/>
                  </a:p>
                </c:rich>
              </c:tx>
              <c:showVal val="1"/>
            </c:dLbl>
            <c:dLbl>
              <c:idx val="10"/>
              <c:layout>
                <c:manualLayout>
                  <c:x val="8.5470085470085496E-3"/>
                  <c:y val="6.734220977893733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4245014245014246E-3"/>
                  <c:y val="1.0683760683760684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4%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12%</a:t>
                    </a:r>
                    <a:endParaRPr lang="en-US"/>
                  </a:p>
                </c:rich>
              </c:tx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19%  </a:t>
                    </a:r>
                    <a:endParaRPr lang="en-US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përgjithsh.2015'!$Z$620:$Z$635</c:f>
              <c:strCache>
                <c:ptCount val="16"/>
                <c:pt idx="0">
                  <c:v>QMF Hajvali</c:v>
                </c:pt>
                <c:pt idx="1">
                  <c:v>Fshatërat</c:v>
                </c:pt>
                <c:pt idx="2">
                  <c:v>QMF Mat</c:v>
                </c:pt>
                <c:pt idx="3">
                  <c:v>QMF -9</c:v>
                </c:pt>
                <c:pt idx="4">
                  <c:v>QMF 1</c:v>
                </c:pt>
                <c:pt idx="5">
                  <c:v>QMF 5</c:v>
                </c:pt>
                <c:pt idx="6">
                  <c:v>QMF -7</c:v>
                </c:pt>
                <c:pt idx="7">
                  <c:v>QMF Besi </c:v>
                </c:pt>
                <c:pt idx="8">
                  <c:v>QMF 2</c:v>
                </c:pt>
                <c:pt idx="9">
                  <c:v>QMF 3</c:v>
                </c:pt>
                <c:pt idx="10">
                  <c:v>QMF 4</c:v>
                </c:pt>
                <c:pt idx="11">
                  <c:v>QMF -10</c:v>
                </c:pt>
                <c:pt idx="12">
                  <c:v>QMF -8</c:v>
                </c:pt>
                <c:pt idx="13">
                  <c:v>QMF Mati 1</c:v>
                </c:pt>
                <c:pt idx="14">
                  <c:v>QMF 6</c:v>
                </c:pt>
                <c:pt idx="15">
                  <c:v>QKMF</c:v>
                </c:pt>
              </c:strCache>
            </c:strRef>
          </c:cat>
          <c:val>
            <c:numRef>
              <c:f>'Raport i përgjithsh.2015'!$AB$620:$AB$635</c:f>
              <c:numCache>
                <c:formatCode>General</c:formatCode>
                <c:ptCount val="16"/>
                <c:pt idx="0">
                  <c:v>24</c:v>
                </c:pt>
                <c:pt idx="1">
                  <c:v>25</c:v>
                </c:pt>
                <c:pt idx="2">
                  <c:v>22</c:v>
                </c:pt>
                <c:pt idx="3">
                  <c:v>19</c:v>
                </c:pt>
                <c:pt idx="4">
                  <c:v>19</c:v>
                </c:pt>
                <c:pt idx="5">
                  <c:v>19</c:v>
                </c:pt>
                <c:pt idx="6">
                  <c:v>19</c:v>
                </c:pt>
                <c:pt idx="7">
                  <c:v>16</c:v>
                </c:pt>
                <c:pt idx="8">
                  <c:v>13</c:v>
                </c:pt>
                <c:pt idx="9">
                  <c:v>10</c:v>
                </c:pt>
                <c:pt idx="10">
                  <c:v>14</c:v>
                </c:pt>
                <c:pt idx="11">
                  <c:v>14</c:v>
                </c:pt>
                <c:pt idx="12">
                  <c:v>12</c:v>
                </c:pt>
                <c:pt idx="13">
                  <c:v>19</c:v>
                </c:pt>
                <c:pt idx="14">
                  <c:v>9</c:v>
                </c:pt>
                <c:pt idx="15">
                  <c:v>7</c:v>
                </c:pt>
              </c:numCache>
            </c:numRef>
          </c:val>
        </c:ser>
        <c:dLbls>
          <c:showVal val="1"/>
        </c:dLbls>
        <c:shape val="cylinder"/>
        <c:axId val="80572800"/>
        <c:axId val="80574336"/>
        <c:axId val="0"/>
      </c:bar3DChart>
      <c:catAx>
        <c:axId val="805728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0574336"/>
        <c:crosses val="autoZero"/>
        <c:auto val="1"/>
        <c:lblAlgn val="ctr"/>
        <c:lblOffset val="100"/>
      </c:catAx>
      <c:valAx>
        <c:axId val="8057433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057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përgjithsh.2015'!$Z$637:$Z$653</c:f>
              <c:strCache>
                <c:ptCount val="17"/>
                <c:pt idx="0">
                  <c:v>QKMF</c:v>
                </c:pt>
                <c:pt idx="1">
                  <c:v>Stomatologji</c:v>
                </c:pt>
                <c:pt idx="2">
                  <c:v>Fshatërat</c:v>
                </c:pt>
                <c:pt idx="3">
                  <c:v>QMF -10</c:v>
                </c:pt>
                <c:pt idx="4">
                  <c:v>QMF Mati 1</c:v>
                </c:pt>
                <c:pt idx="5">
                  <c:v>QMF 5</c:v>
                </c:pt>
                <c:pt idx="6">
                  <c:v>QMF 4</c:v>
                </c:pt>
                <c:pt idx="7">
                  <c:v>QMF Besi </c:v>
                </c:pt>
                <c:pt idx="8">
                  <c:v>QMF 2</c:v>
                </c:pt>
                <c:pt idx="9">
                  <c:v>QMF -7</c:v>
                </c:pt>
                <c:pt idx="10">
                  <c:v>QMF -9</c:v>
                </c:pt>
                <c:pt idx="11">
                  <c:v>QMF 6</c:v>
                </c:pt>
                <c:pt idx="12">
                  <c:v>QMF 3</c:v>
                </c:pt>
                <c:pt idx="13">
                  <c:v>QMF Mat</c:v>
                </c:pt>
                <c:pt idx="14">
                  <c:v>QMF Hajvali</c:v>
                </c:pt>
                <c:pt idx="15">
                  <c:v>QMF -8</c:v>
                </c:pt>
                <c:pt idx="16">
                  <c:v>QMF 1</c:v>
                </c:pt>
              </c:strCache>
            </c:strRef>
          </c:cat>
          <c:val>
            <c:numRef>
              <c:f>'Raport i përgjithsh.2015'!$AA$637:$AA$653</c:f>
              <c:numCache>
                <c:formatCode>0</c:formatCode>
                <c:ptCount val="17"/>
                <c:pt idx="0" formatCode="General">
                  <c:v>4011</c:v>
                </c:pt>
                <c:pt idx="1">
                  <c:v>1194</c:v>
                </c:pt>
                <c:pt idx="2">
                  <c:v>546</c:v>
                </c:pt>
                <c:pt idx="3" formatCode="General">
                  <c:v>460</c:v>
                </c:pt>
                <c:pt idx="4" formatCode="General">
                  <c:v>398</c:v>
                </c:pt>
                <c:pt idx="5" formatCode="General">
                  <c:v>263</c:v>
                </c:pt>
                <c:pt idx="6" formatCode="General">
                  <c:v>159</c:v>
                </c:pt>
                <c:pt idx="7" formatCode="General">
                  <c:v>148</c:v>
                </c:pt>
                <c:pt idx="8" formatCode="General">
                  <c:v>133</c:v>
                </c:pt>
                <c:pt idx="9" formatCode="General">
                  <c:v>102</c:v>
                </c:pt>
                <c:pt idx="10" formatCode="General">
                  <c:v>78</c:v>
                </c:pt>
                <c:pt idx="11" formatCode="General">
                  <c:v>50</c:v>
                </c:pt>
                <c:pt idx="12" formatCode="General">
                  <c:v>49</c:v>
                </c:pt>
                <c:pt idx="13" formatCode="General">
                  <c:v>43</c:v>
                </c:pt>
                <c:pt idx="14" formatCode="General">
                  <c:v>19</c:v>
                </c:pt>
                <c:pt idx="15" formatCode="General">
                  <c:v>1</c:v>
                </c:pt>
                <c:pt idx="16" formatCode="General">
                  <c:v>0</c:v>
                </c:pt>
              </c:numCache>
            </c:numRef>
          </c:val>
        </c:ser>
        <c:dLbls>
          <c:showVal val="1"/>
        </c:dLbls>
        <c:overlap val="-25"/>
        <c:axId val="80422784"/>
        <c:axId val="80424320"/>
      </c:barChart>
      <c:catAx>
        <c:axId val="804227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0424320"/>
        <c:crosses val="autoZero"/>
        <c:auto val="1"/>
        <c:lblAlgn val="ctr"/>
        <c:lblOffset val="100"/>
      </c:catAx>
      <c:valAx>
        <c:axId val="8042432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0422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2.6335848643919583E-2"/>
          <c:y val="3.0303030303030311E-2"/>
          <c:w val="0.9583863735783027"/>
          <c:h val="0.74065020281555805"/>
        </c:manualLayout>
      </c:layout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shërbimeve'!$B$68:$B$81</c:f>
              <c:strCache>
                <c:ptCount val="14"/>
                <c:pt idx="0">
                  <c:v>QKMF</c:v>
                </c:pt>
                <c:pt idx="1">
                  <c:v>QMF 5</c:v>
                </c:pt>
                <c:pt idx="2">
                  <c:v>QMF 1</c:v>
                </c:pt>
                <c:pt idx="3">
                  <c:v>QMF 6</c:v>
                </c:pt>
                <c:pt idx="4">
                  <c:v>QMF 3</c:v>
                </c:pt>
                <c:pt idx="5">
                  <c:v>QMF 4</c:v>
                </c:pt>
                <c:pt idx="6">
                  <c:v>QMF 2</c:v>
                </c:pt>
                <c:pt idx="7">
                  <c:v>QMF Besi </c:v>
                </c:pt>
                <c:pt idx="8">
                  <c:v>QMF Hajvali</c:v>
                </c:pt>
                <c:pt idx="9">
                  <c:v>QMF 9</c:v>
                </c:pt>
                <c:pt idx="10">
                  <c:v>QMF Mat</c:v>
                </c:pt>
                <c:pt idx="11">
                  <c:v>QMF 8</c:v>
                </c:pt>
                <c:pt idx="12">
                  <c:v>QMF 7</c:v>
                </c:pt>
                <c:pt idx="13">
                  <c:v>QMF Mati I</c:v>
                </c:pt>
              </c:strCache>
            </c:strRef>
          </c:cat>
          <c:val>
            <c:numRef>
              <c:f>'Totali i të gjitha shërbimeve'!$C$68:$C$81</c:f>
              <c:numCache>
                <c:formatCode>0</c:formatCode>
                <c:ptCount val="14"/>
                <c:pt idx="0">
                  <c:v>133502</c:v>
                </c:pt>
                <c:pt idx="1">
                  <c:v>44080</c:v>
                </c:pt>
                <c:pt idx="2">
                  <c:v>32440</c:v>
                </c:pt>
                <c:pt idx="3">
                  <c:v>25714</c:v>
                </c:pt>
                <c:pt idx="4">
                  <c:v>23802</c:v>
                </c:pt>
                <c:pt idx="5">
                  <c:v>13723</c:v>
                </c:pt>
                <c:pt idx="6">
                  <c:v>9326</c:v>
                </c:pt>
                <c:pt idx="7">
                  <c:v>8950</c:v>
                </c:pt>
                <c:pt idx="8">
                  <c:v>8780</c:v>
                </c:pt>
                <c:pt idx="9">
                  <c:v>4138</c:v>
                </c:pt>
                <c:pt idx="10">
                  <c:v>3946</c:v>
                </c:pt>
                <c:pt idx="11">
                  <c:v>3919</c:v>
                </c:pt>
                <c:pt idx="12">
                  <c:v>2769</c:v>
                </c:pt>
                <c:pt idx="13">
                  <c:v>1414</c:v>
                </c:pt>
              </c:numCache>
            </c:numRef>
          </c:val>
        </c:ser>
        <c:dLbls>
          <c:showVal val="1"/>
        </c:dLbls>
        <c:overlap val="-25"/>
        <c:axId val="78326784"/>
        <c:axId val="78336768"/>
      </c:barChart>
      <c:catAx>
        <c:axId val="783267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8336768"/>
        <c:crosses val="autoZero"/>
        <c:auto val="1"/>
        <c:lblAlgn val="ctr"/>
        <c:lblOffset val="100"/>
      </c:catAx>
      <c:valAx>
        <c:axId val="78336768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7832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 smtClean="0"/>
                      <a:t>2</a:t>
                    </a:r>
                    <a:r>
                      <a:rPr lang="en-US" dirty="0" smtClean="0"/>
                      <a:t>8%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8.6206896551724137E-3"/>
                  <c:y val="-9.2275203164385606E-3"/>
                </c:manualLayout>
              </c:layout>
              <c:tx>
                <c:rich>
                  <a:bodyPr/>
                  <a:lstStyle/>
                  <a:p>
                    <a:r>
                      <a:rPr lang="en-US" sz="1600" smtClean="0"/>
                      <a:t>2</a:t>
                    </a:r>
                    <a:r>
                      <a:rPr lang="en-US" smtClean="0"/>
                      <a:t>6.5%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26.3%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24.6%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23.6%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20.1%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2</a:t>
                    </a:r>
                    <a:r>
                      <a:rPr lang="en-US" smtClean="0"/>
                      <a:t>0%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18.7%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15.3%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14.3%</a:t>
                    </a:r>
                    <a:endParaRPr lang="en-US"/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10.2%</a:t>
                    </a:r>
                    <a:endParaRPr lang="en-US"/>
                  </a:p>
                </c:rich>
              </c:tx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8.9%</a:t>
                    </a:r>
                    <a:endParaRPr lang="en-US"/>
                  </a:p>
                </c:rich>
              </c:tx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6.7%</a:t>
                    </a:r>
                    <a:endParaRPr lang="en-US"/>
                  </a:p>
                </c:rich>
              </c:tx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5.1%</a:t>
                    </a:r>
                    <a:endParaRPr lang="en-US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'Sherbimet e laboratoriumit'!$C$34:$C$47</c:f>
              <c:strCache>
                <c:ptCount val="14"/>
                <c:pt idx="0">
                  <c:v>QMF Hajvali</c:v>
                </c:pt>
                <c:pt idx="1">
                  <c:v>QMF 3</c:v>
                </c:pt>
                <c:pt idx="2">
                  <c:v>QMF 4</c:v>
                </c:pt>
                <c:pt idx="3">
                  <c:v>QMF Mat</c:v>
                </c:pt>
                <c:pt idx="4">
                  <c:v>QMF 1</c:v>
                </c:pt>
                <c:pt idx="5">
                  <c:v>QKMF</c:v>
                </c:pt>
                <c:pt idx="6">
                  <c:v>QMF 8</c:v>
                </c:pt>
                <c:pt idx="7">
                  <c:v>QMF 2</c:v>
                </c:pt>
                <c:pt idx="8">
                  <c:v>QMF 7</c:v>
                </c:pt>
                <c:pt idx="9">
                  <c:v>QMF Mati I</c:v>
                </c:pt>
                <c:pt idx="10">
                  <c:v>QMF Besi </c:v>
                </c:pt>
                <c:pt idx="11">
                  <c:v>QMF 6</c:v>
                </c:pt>
                <c:pt idx="12">
                  <c:v>QMF 9</c:v>
                </c:pt>
                <c:pt idx="13">
                  <c:v>QMF 5</c:v>
                </c:pt>
              </c:strCache>
            </c:strRef>
          </c:cat>
          <c:val>
            <c:numRef>
              <c:f>'Sherbimet e laboratoriumit'!$D$34:$D$47</c:f>
              <c:numCache>
                <c:formatCode>0.0</c:formatCode>
                <c:ptCount val="14"/>
                <c:pt idx="0">
                  <c:v>28</c:v>
                </c:pt>
                <c:pt idx="1">
                  <c:v>26.5</c:v>
                </c:pt>
                <c:pt idx="2">
                  <c:v>26.3</c:v>
                </c:pt>
                <c:pt idx="3">
                  <c:v>24.6</c:v>
                </c:pt>
                <c:pt idx="4">
                  <c:v>23.6</c:v>
                </c:pt>
                <c:pt idx="5">
                  <c:v>20.100000000000001</c:v>
                </c:pt>
                <c:pt idx="6">
                  <c:v>20</c:v>
                </c:pt>
                <c:pt idx="7">
                  <c:v>18.7</c:v>
                </c:pt>
                <c:pt idx="8">
                  <c:v>15.3</c:v>
                </c:pt>
                <c:pt idx="9">
                  <c:v>14.3</c:v>
                </c:pt>
                <c:pt idx="10">
                  <c:v>10.200000000000001</c:v>
                </c:pt>
                <c:pt idx="11">
                  <c:v>8.9</c:v>
                </c:pt>
                <c:pt idx="12">
                  <c:v>6.7</c:v>
                </c:pt>
                <c:pt idx="13">
                  <c:v>5.0999999999999996</c:v>
                </c:pt>
              </c:numCache>
            </c:numRef>
          </c:val>
        </c:ser>
        <c:dLbls>
          <c:showVal val="1"/>
        </c:dLbls>
        <c:overlap val="-25"/>
        <c:axId val="80638336"/>
        <c:axId val="80639872"/>
      </c:barChart>
      <c:catAx>
        <c:axId val="806383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0639872"/>
        <c:crosses val="autoZero"/>
        <c:auto val="1"/>
        <c:lblAlgn val="ctr"/>
        <c:lblOffset val="100"/>
      </c:catAx>
      <c:valAx>
        <c:axId val="80639872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80638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3.333333333333334E-2"/>
                  <c:y val="-6.94444444444444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007CA8"/>
                        </a:solidFill>
                      </a:rPr>
                      <a:t>316503</a:t>
                    </a:r>
                    <a:endParaRPr lang="en-US" dirty="0">
                      <a:solidFill>
                        <a:srgbClr val="007CA8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166666666666738E-2"/>
                  <c:y val="-6.01851851851851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5</a:t>
                    </a:r>
                    <a:r>
                      <a:rPr lang="en-US" dirty="0" smtClean="0"/>
                      <a:t>6739    17.9%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 i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'Lab. Ptologjik'!$M$539:$M$540</c:f>
              <c:strCache>
                <c:ptCount val="2"/>
                <c:pt idx="0">
                  <c:v>Analiz laboratorike</c:v>
                </c:pt>
                <c:pt idx="1">
                  <c:v>vlerat patologjike</c:v>
                </c:pt>
              </c:strCache>
            </c:strRef>
          </c:cat>
          <c:val>
            <c:numRef>
              <c:f>'Lab. Ptologjik'!$N$539:$N$540</c:f>
              <c:numCache>
                <c:formatCode>General</c:formatCode>
                <c:ptCount val="2"/>
                <c:pt idx="0">
                  <c:v>343598</c:v>
                </c:pt>
                <c:pt idx="1">
                  <c:v>74364</c:v>
                </c:pt>
              </c:numCache>
            </c:numRef>
          </c:val>
        </c:ser>
        <c:dLbls>
          <c:showVal val="1"/>
        </c:dLbls>
        <c:shape val="cylinder"/>
        <c:axId val="80659584"/>
        <c:axId val="80661120"/>
        <c:axId val="0"/>
      </c:bar3DChart>
      <c:catAx>
        <c:axId val="8065958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800" b="1" i="1"/>
            </a:pPr>
            <a:endParaRPr lang="en-US"/>
          </a:p>
        </c:txPr>
        <c:crossAx val="80661120"/>
        <c:crosses val="autoZero"/>
        <c:auto val="1"/>
        <c:lblAlgn val="ctr"/>
        <c:lblOffset val="100"/>
      </c:catAx>
      <c:valAx>
        <c:axId val="80661120"/>
        <c:scaling>
          <c:orientation val="minMax"/>
        </c:scaling>
        <c:delete val="1"/>
        <c:axPos val="l"/>
        <c:numFmt formatCode="General" sourceLinked="1"/>
        <c:tickLblPos val="none"/>
        <c:crossAx val="80659584"/>
        <c:crosses val="autoZero"/>
        <c:crossBetween val="between"/>
      </c:valAx>
    </c:plotArea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M.Familjare!$AI$327:$AI$332</c:f>
              <c:strCache>
                <c:ptCount val="6"/>
                <c:pt idx="0">
                  <c:v>Totali</c:v>
                </c:pt>
                <c:pt idx="1">
                  <c:v>Mjekësi Familiare</c:v>
                </c:pt>
                <c:pt idx="2">
                  <c:v>Shërbim Konsultativ</c:v>
                </c:pt>
                <c:pt idx="3">
                  <c:v>Stomatologji</c:v>
                </c:pt>
                <c:pt idx="4">
                  <c:v>Radiologji</c:v>
                </c:pt>
                <c:pt idx="5">
                  <c:v>laboratorium</c:v>
                </c:pt>
              </c:strCache>
            </c:strRef>
          </c:cat>
          <c:val>
            <c:numRef>
              <c:f>M.Familjare!$AJ$327:$AJ$332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5.5555555555555376E-3"/>
                  <c:y val="-3.5555555555555576E-2"/>
                </c:manualLayout>
              </c:layout>
              <c:tx>
                <c:rich>
                  <a:bodyPr/>
                  <a:lstStyle/>
                  <a:p>
                    <a:r>
                      <a:rPr lang="en-US" b="1" i="1" dirty="0" smtClean="0"/>
                      <a:t>3571</a:t>
                    </a:r>
                    <a:endParaRPr lang="en-US" b="1" i="1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2015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949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6.666666666666586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98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283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M.Familjare!$AI$327:$AI$332</c:f>
              <c:strCache>
                <c:ptCount val="6"/>
                <c:pt idx="0">
                  <c:v>Totali</c:v>
                </c:pt>
                <c:pt idx="1">
                  <c:v>Mjekësi Familiare</c:v>
                </c:pt>
                <c:pt idx="2">
                  <c:v>Shërbim Konsultativ</c:v>
                </c:pt>
                <c:pt idx="3">
                  <c:v>Stomatologji</c:v>
                </c:pt>
                <c:pt idx="4">
                  <c:v>Radiologji</c:v>
                </c:pt>
                <c:pt idx="5">
                  <c:v>laboratorium</c:v>
                </c:pt>
              </c:strCache>
            </c:strRef>
          </c:cat>
          <c:val>
            <c:numRef>
              <c:f>M.Familjare!$AK$327:$AK$332</c:f>
              <c:numCache>
                <c:formatCode>General</c:formatCode>
                <c:ptCount val="6"/>
                <c:pt idx="0">
                  <c:v>4102</c:v>
                </c:pt>
                <c:pt idx="1">
                  <c:v>2347</c:v>
                </c:pt>
                <c:pt idx="2">
                  <c:v>965</c:v>
                </c:pt>
                <c:pt idx="3">
                  <c:v>299</c:v>
                </c:pt>
                <c:pt idx="4">
                  <c:v>136</c:v>
                </c:pt>
                <c:pt idx="5">
                  <c:v>355</c:v>
                </c:pt>
              </c:numCache>
            </c:numRef>
          </c:val>
        </c:ser>
        <c:dLbls>
          <c:showVal val="1"/>
        </c:dLbls>
        <c:shape val="cylinder"/>
        <c:axId val="81055744"/>
        <c:axId val="81057280"/>
        <c:axId val="0"/>
      </c:bar3DChart>
      <c:catAx>
        <c:axId val="8105574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 i="1"/>
            </a:pPr>
            <a:endParaRPr lang="en-US"/>
          </a:p>
        </c:txPr>
        <c:crossAx val="81057280"/>
        <c:crosses val="autoZero"/>
        <c:auto val="1"/>
        <c:lblAlgn val="ctr"/>
        <c:lblOffset val="100"/>
      </c:catAx>
      <c:valAx>
        <c:axId val="81057280"/>
        <c:scaling>
          <c:orientation val="minMax"/>
        </c:scaling>
        <c:delete val="1"/>
        <c:axPos val="l"/>
        <c:numFmt formatCode="General" sourceLinked="1"/>
        <c:tickLblPos val="none"/>
        <c:crossAx val="81055744"/>
        <c:crosses val="autoZero"/>
        <c:crossBetween val="between"/>
      </c:valAx>
    </c:plotArea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820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509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304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283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275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226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158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147</a:t>
                    </a:r>
                    <a:endParaRPr lang="en-US" dirty="0"/>
                  </a:p>
                </c:rich>
              </c:tx>
              <c:showVal val="1"/>
            </c:dLbl>
            <c:dLbl>
              <c:idx val="8"/>
              <c:layout>
                <c:manualLayout>
                  <c:x val="-1.3888888888888913E-3"/>
                  <c:y val="-2.144144956354834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108</a:t>
                    </a:r>
                    <a:endParaRPr lang="en-US" dirty="0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102</a:t>
                    </a:r>
                    <a:endParaRPr lang="en-US" dirty="0"/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98</a:t>
                    </a:r>
                    <a:endParaRPr lang="en-US" dirty="0"/>
                  </a:p>
                </c:rich>
              </c:tx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96</a:t>
                    </a:r>
                    <a:endParaRPr lang="en-US" dirty="0"/>
                  </a:p>
                </c:rich>
              </c:tx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85</a:t>
                    </a:r>
                    <a:endParaRPr lang="en-US" dirty="0"/>
                  </a:p>
                </c:rich>
              </c:tx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68</a:t>
                    </a:r>
                    <a:endParaRPr lang="en-US" dirty="0"/>
                  </a:p>
                </c:rich>
              </c:tx>
              <c:showVal val="1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endParaRPr lang="en-US" dirty="0"/>
                  </a:p>
                </c:rich>
              </c:tx>
              <c:showVal val="1"/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/>
                      <a:t>60</a:t>
                    </a:r>
                    <a:endParaRPr lang="en-US" dirty="0"/>
                  </a:p>
                </c:rich>
              </c:tx>
              <c:showVal val="1"/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endParaRPr lang="en-US" dirty="0"/>
                  </a:p>
                </c:rich>
              </c:tx>
              <c:showVal val="1"/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mtClean="0"/>
                      <a:t>56</a:t>
                    </a:r>
                    <a:endParaRPr lang="en-US" dirty="0"/>
                  </a:p>
                </c:rich>
              </c:tx>
              <c:showVal val="1"/>
            </c:dLbl>
            <c:dLbl>
              <c:idx val="18"/>
              <c:layout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përgjithsh.2015'!$AL$550:$AL$569</c:f>
              <c:strCache>
                <c:ptCount val="20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Laboratoriumi</c:v>
                </c:pt>
                <c:pt idx="4">
                  <c:v>QMF 4</c:v>
                </c:pt>
                <c:pt idx="5">
                  <c:v>Stomatologji</c:v>
                </c:pt>
                <c:pt idx="6">
                  <c:v>QMF 1</c:v>
                </c:pt>
                <c:pt idx="7">
                  <c:v>QMF 2</c:v>
                </c:pt>
                <c:pt idx="8">
                  <c:v>QMF 3</c:v>
                </c:pt>
                <c:pt idx="9">
                  <c:v>QMF -10</c:v>
                </c:pt>
                <c:pt idx="10">
                  <c:v>Radiologji</c:v>
                </c:pt>
                <c:pt idx="11">
                  <c:v>QMF Hajvali</c:v>
                </c:pt>
                <c:pt idx="12">
                  <c:v>Fshatërat</c:v>
                </c:pt>
                <c:pt idx="13">
                  <c:v>QMF -7</c:v>
                </c:pt>
                <c:pt idx="14">
                  <c:v>QMF Besi </c:v>
                </c:pt>
                <c:pt idx="15">
                  <c:v>QMF -9</c:v>
                </c:pt>
                <c:pt idx="16">
                  <c:v>QMF Mati 1</c:v>
                </c:pt>
                <c:pt idx="17">
                  <c:v>QMF Mat</c:v>
                </c:pt>
                <c:pt idx="18">
                  <c:v>QMF -8</c:v>
                </c:pt>
                <c:pt idx="19">
                  <c:v>QKF-11</c:v>
                </c:pt>
              </c:strCache>
            </c:strRef>
          </c:cat>
          <c:val>
            <c:numRef>
              <c:f>'Raport i përgjithsh.2015'!$AM$550:$AM$569</c:f>
              <c:numCache>
                <c:formatCode>General</c:formatCode>
                <c:ptCount val="20"/>
                <c:pt idx="0">
                  <c:v>755</c:v>
                </c:pt>
                <c:pt idx="1">
                  <c:v>468</c:v>
                </c:pt>
                <c:pt idx="2">
                  <c:v>280</c:v>
                </c:pt>
                <c:pt idx="3">
                  <c:v>261</c:v>
                </c:pt>
                <c:pt idx="4">
                  <c:v>253</c:v>
                </c:pt>
                <c:pt idx="5">
                  <c:v>209</c:v>
                </c:pt>
                <c:pt idx="6">
                  <c:v>145</c:v>
                </c:pt>
                <c:pt idx="7">
                  <c:v>135</c:v>
                </c:pt>
                <c:pt idx="8">
                  <c:v>99</c:v>
                </c:pt>
                <c:pt idx="9">
                  <c:v>94</c:v>
                </c:pt>
                <c:pt idx="10">
                  <c:v>90</c:v>
                </c:pt>
                <c:pt idx="11">
                  <c:v>89</c:v>
                </c:pt>
                <c:pt idx="12">
                  <c:v>78</c:v>
                </c:pt>
                <c:pt idx="13">
                  <c:v>62</c:v>
                </c:pt>
                <c:pt idx="14">
                  <c:v>59</c:v>
                </c:pt>
                <c:pt idx="15">
                  <c:v>55</c:v>
                </c:pt>
                <c:pt idx="16">
                  <c:v>52</c:v>
                </c:pt>
                <c:pt idx="17">
                  <c:v>51</c:v>
                </c:pt>
                <c:pt idx="18">
                  <c:v>46</c:v>
                </c:pt>
              </c:numCache>
            </c:numRef>
          </c:val>
        </c:ser>
        <c:dLbls>
          <c:showVal val="1"/>
        </c:dLbls>
        <c:overlap val="-25"/>
        <c:axId val="81144448"/>
        <c:axId val="80982400"/>
      </c:barChart>
      <c:catAx>
        <c:axId val="811444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0982400"/>
        <c:crosses val="autoZero"/>
        <c:auto val="1"/>
        <c:lblAlgn val="ctr"/>
        <c:lblOffset val="100"/>
      </c:catAx>
      <c:valAx>
        <c:axId val="8098240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144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100" b="1" dirty="0"/>
                      <a:t>1</a:t>
                    </a:r>
                    <a:r>
                      <a:rPr lang="en-US" dirty="0"/>
                      <a:t>04132                               </a:t>
                    </a:r>
                    <a:r>
                      <a:rPr lang="en-US" dirty="0" smtClean="0"/>
                      <a:t>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 -7.7%)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100" b="1" dirty="0"/>
                      <a:t>6</a:t>
                    </a:r>
                    <a:r>
                      <a:rPr lang="en-US" dirty="0"/>
                      <a:t>4636             </a:t>
                    </a:r>
                    <a:r>
                      <a:rPr lang="en-US" dirty="0" smtClean="0"/>
                      <a:t>        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 -7%)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4113079615048122E-3"/>
                  <c:y val="-1.5765768561709682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3</a:t>
                    </a:r>
                    <a:r>
                      <a:rPr lang="en-US"/>
                      <a:t>8608                                     </a:t>
                    </a:r>
                    <a:r>
                      <a:rPr lang="en-US">
                        <a:solidFill>
                          <a:srgbClr val="00B050"/>
                        </a:solidFill>
                      </a:rPr>
                      <a:t>(+3%)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2619203849518922E-3"/>
                  <c:y val="-4.5045053033456236E-3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/>
                      <a:t>3</a:t>
                    </a:r>
                    <a:r>
                      <a:rPr lang="en-US" dirty="0"/>
                      <a:t>5995                  </a:t>
                    </a:r>
                    <a:r>
                      <a:rPr lang="en-US" dirty="0" smtClean="0"/>
                      <a:t>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(-4.2%)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6931321084864664E-3"/>
                  <c:y val="-1.1261263258364063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3</a:t>
                    </a:r>
                    <a:r>
                      <a:rPr lang="en-US"/>
                      <a:t>4898                                    </a:t>
                    </a:r>
                    <a:r>
                      <a:rPr lang="en-US">
                        <a:solidFill>
                          <a:srgbClr val="00B050"/>
                        </a:solidFill>
                      </a:rPr>
                      <a:t>(+1%)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sz="11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100" b="1">
                        <a:solidFill>
                          <a:srgbClr val="FF0000"/>
                        </a:solidFill>
                      </a:rPr>
                      <a:t>2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88249                                         (-26.7%)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100" b="1" dirty="0" smtClean="0"/>
                      <a:t>2</a:t>
                    </a:r>
                    <a:r>
                      <a:rPr lang="en-US" dirty="0" smtClean="0"/>
                      <a:t>0021                    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(-9.3%)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5555555555555558E-3"/>
                  <c:y val="-2.0270451207783785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 smtClean="0"/>
                      <a:t>1</a:t>
                    </a:r>
                    <a:r>
                      <a:rPr lang="en-US" dirty="0" smtClean="0"/>
                      <a:t>8661                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(-9.8%)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5.5555555555555558E-3"/>
                  <c:y val="-1.8018021213382609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 smtClean="0"/>
                      <a:t>1</a:t>
                    </a:r>
                    <a:r>
                      <a:rPr lang="en-US" dirty="0" smtClean="0"/>
                      <a:t>3723                    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(-8.5%)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z="1100" b="1"/>
                      <a:t>1</a:t>
                    </a:r>
                    <a:r>
                      <a:rPr lang="en-US"/>
                      <a:t>2959                                   </a:t>
                    </a:r>
                    <a:r>
                      <a:rPr lang="en-US">
                        <a:solidFill>
                          <a:srgbClr val="00B050"/>
                        </a:solidFill>
                      </a:rPr>
                      <a:t>(+19.6%)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6.9444444444444527E-3"/>
                  <c:y val="-1.3513515910036881E-2"/>
                </c:manualLayout>
              </c:layout>
              <c:tx>
                <c:rich>
                  <a:bodyPr/>
                  <a:lstStyle/>
                  <a:p>
                    <a:pPr>
                      <a:defRPr sz="11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100" b="1" dirty="0">
                        <a:solidFill>
                          <a:srgbClr val="FF0000"/>
                        </a:solidFill>
                      </a:rPr>
                      <a:t>1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2469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    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(-20.6%)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9.7222222222222224E-3"/>
                  <c:y val="-4.0404040404040414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/>
                      <a:t>1</a:t>
                    </a:r>
                    <a:r>
                      <a:rPr lang="en-US" dirty="0"/>
                      <a:t>2241          </a:t>
                    </a:r>
                    <a:r>
                      <a:rPr lang="en-US" dirty="0" smtClean="0"/>
                      <a:t>           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(-5.2%)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2.7777777777777874E-3"/>
                  <c:y val="-1.3513515910036881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/>
                      <a:t>1</a:t>
                    </a:r>
                    <a:r>
                      <a:rPr lang="en-US" dirty="0"/>
                      <a:t>0827          </a:t>
                    </a:r>
                    <a:r>
                      <a:rPr lang="en-US" dirty="0" smtClean="0"/>
                      <a:t>                                                                       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(-3.6%)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pPr>
                      <a:defRPr sz="11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100" b="1">
                        <a:solidFill>
                          <a:srgbClr val="FF0000"/>
                        </a:solidFill>
                      </a:rPr>
                      <a:t>8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573                                                (-13.5%)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5.5555555555555558E-3"/>
                  <c:y val="-2.9279284471746596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8</a:t>
                    </a:r>
                    <a:r>
                      <a:rPr lang="en-US"/>
                      <a:t>121                                              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(-4.4%)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0"/>
                  <c:y val="-2.0270273865055363E-2"/>
                </c:manualLayout>
              </c:layout>
              <c:tx>
                <c:rich>
                  <a:bodyPr/>
                  <a:lstStyle/>
                  <a:p>
                    <a:pPr>
                      <a:defRPr sz="1100" b="1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100" b="1">
                        <a:solidFill>
                          <a:srgbClr val="FF0000"/>
                        </a:solidFill>
                      </a:rPr>
                      <a:t>7</a:t>
                    </a:r>
                    <a:r>
                      <a:rPr lang="en-US">
                        <a:solidFill>
                          <a:srgbClr val="FF0000"/>
                        </a:solidFill>
                      </a:rPr>
                      <a:t>588                                               (-12.7%)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1.1111111111111125E-2"/>
                  <c:y val="-6.1789753456364619E-3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7</a:t>
                    </a:r>
                    <a:r>
                      <a:rPr lang="en-US"/>
                      <a:t>233                                         </a:t>
                    </a:r>
                    <a:r>
                      <a:rPr lang="en-US">
                        <a:solidFill>
                          <a:srgbClr val="00B050"/>
                        </a:solidFill>
                      </a:rPr>
                      <a:t>(+21.8%)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1.9444335083114633E-2"/>
                  <c:y val="-1.7485815685219522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7</a:t>
                    </a:r>
                    <a:r>
                      <a:rPr lang="en-US"/>
                      <a:t>054                                            </a:t>
                    </a:r>
                    <a:r>
                      <a:rPr lang="en-US">
                        <a:solidFill>
                          <a:srgbClr val="00B050"/>
                        </a:solidFill>
                      </a:rPr>
                      <a:t>(+8%</a:t>
                    </a:r>
                    <a:r>
                      <a:rPr lang="en-US"/>
                      <a:t>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3.6111111111111156E-2"/>
                  <c:y val="-2.42879733787283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 dirty="0"/>
                      <a:t>6</a:t>
                    </a:r>
                    <a:r>
                      <a:rPr lang="en-US" dirty="0"/>
                      <a:t>413          </a:t>
                    </a:r>
                    <a:r>
                      <a:rPr lang="en-US" dirty="0" smtClean="0"/>
                      <a:t>                                          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(-1.2%)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'Totali i të gjitha shërbimeve'!$B$42:$B$61</c:f>
              <c:strCache>
                <c:ptCount val="20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Laborator</c:v>
                </c:pt>
                <c:pt idx="4">
                  <c:v>QMF 4</c:v>
                </c:pt>
                <c:pt idx="5">
                  <c:v>Stomatologji</c:v>
                </c:pt>
                <c:pt idx="6">
                  <c:v>QMF 1</c:v>
                </c:pt>
                <c:pt idx="7">
                  <c:v>QMF 2</c:v>
                </c:pt>
                <c:pt idx="8">
                  <c:v>QMF 3</c:v>
                </c:pt>
                <c:pt idx="9">
                  <c:v>QMF 10</c:v>
                </c:pt>
                <c:pt idx="10">
                  <c:v>Radiologji</c:v>
                </c:pt>
                <c:pt idx="11">
                  <c:v>QMF Hajvali</c:v>
                </c:pt>
                <c:pt idx="12">
                  <c:v>AMF Fshatrat</c:v>
                </c:pt>
                <c:pt idx="13">
                  <c:v>QMF 7</c:v>
                </c:pt>
                <c:pt idx="14">
                  <c:v>QMF Besi </c:v>
                </c:pt>
                <c:pt idx="15">
                  <c:v>QMF 9</c:v>
                </c:pt>
                <c:pt idx="16">
                  <c:v>QMF Mati I</c:v>
                </c:pt>
                <c:pt idx="17">
                  <c:v>QMF Mat</c:v>
                </c:pt>
                <c:pt idx="18">
                  <c:v>QMF 8</c:v>
                </c:pt>
                <c:pt idx="19">
                  <c:v>QMF 11</c:v>
                </c:pt>
              </c:strCache>
            </c:strRef>
          </c:cat>
          <c:val>
            <c:numRef>
              <c:f>'Totali i të gjitha shërbimeve'!$C$42:$C$61</c:f>
              <c:numCache>
                <c:formatCode>0</c:formatCode>
                <c:ptCount val="20"/>
                <c:pt idx="0">
                  <c:v>104132</c:v>
                </c:pt>
                <c:pt idx="1">
                  <c:v>64636</c:v>
                </c:pt>
                <c:pt idx="2">
                  <c:v>38608</c:v>
                </c:pt>
                <c:pt idx="3">
                  <c:v>35995</c:v>
                </c:pt>
                <c:pt idx="4">
                  <c:v>34898</c:v>
                </c:pt>
                <c:pt idx="5">
                  <c:v>28824</c:v>
                </c:pt>
                <c:pt idx="6">
                  <c:v>20021</c:v>
                </c:pt>
                <c:pt idx="7">
                  <c:v>18661</c:v>
                </c:pt>
                <c:pt idx="8">
                  <c:v>13723</c:v>
                </c:pt>
                <c:pt idx="9">
                  <c:v>12959</c:v>
                </c:pt>
                <c:pt idx="10">
                  <c:v>12469</c:v>
                </c:pt>
                <c:pt idx="11">
                  <c:v>12241</c:v>
                </c:pt>
                <c:pt idx="12">
                  <c:v>10827</c:v>
                </c:pt>
                <c:pt idx="13">
                  <c:v>8573</c:v>
                </c:pt>
                <c:pt idx="14">
                  <c:v>8121</c:v>
                </c:pt>
                <c:pt idx="15">
                  <c:v>7588</c:v>
                </c:pt>
                <c:pt idx="16">
                  <c:v>7233</c:v>
                </c:pt>
                <c:pt idx="17">
                  <c:v>7054</c:v>
                </c:pt>
                <c:pt idx="18">
                  <c:v>6413</c:v>
                </c:pt>
                <c:pt idx="19">
                  <c:v>536</c:v>
                </c:pt>
              </c:numCache>
            </c:numRef>
          </c:val>
        </c:ser>
        <c:dLbls>
          <c:showVal val="1"/>
        </c:dLbls>
        <c:shape val="cylinder"/>
        <c:axId val="73819648"/>
        <c:axId val="73821184"/>
        <c:axId val="0"/>
      </c:bar3DChart>
      <c:catAx>
        <c:axId val="7381964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b="1" i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3821184"/>
        <c:crosses val="autoZero"/>
        <c:auto val="1"/>
        <c:lblAlgn val="ctr"/>
        <c:lblOffset val="100"/>
      </c:catAx>
      <c:valAx>
        <c:axId val="73821184"/>
        <c:scaling>
          <c:orientation val="minMax"/>
        </c:scaling>
        <c:delete val="1"/>
        <c:axPos val="l"/>
        <c:numFmt formatCode="0" sourceLinked="1"/>
        <c:tickLblPos val="none"/>
        <c:crossAx val="73819648"/>
        <c:crosses val="autoZero"/>
        <c:crossBetween val="between"/>
      </c:valAx>
    </c:plotArea>
    <c:plotVisOnly val="1"/>
    <c:dispBlanksAs val="gap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floor>
      <c:spPr>
        <a:noFill/>
        <a:ln w="9525">
          <a:noFill/>
        </a:ln>
      </c:spPr>
    </c:floor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1800" b="1" i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Sheet1!$G$30:$G$45</c:f>
              <c:strCache>
                <c:ptCount val="16"/>
                <c:pt idx="0">
                  <c:v>QKMF</c:v>
                </c:pt>
                <c:pt idx="1">
                  <c:v>QMF 5</c:v>
                </c:pt>
                <c:pt idx="2">
                  <c:v>QMF 1</c:v>
                </c:pt>
                <c:pt idx="3">
                  <c:v>QMF 6</c:v>
                </c:pt>
                <c:pt idx="4">
                  <c:v>QMF 3</c:v>
                </c:pt>
                <c:pt idx="5">
                  <c:v>QMF 4</c:v>
                </c:pt>
                <c:pt idx="6">
                  <c:v>QMF Hajvali</c:v>
                </c:pt>
                <c:pt idx="7">
                  <c:v>QMF 2</c:v>
                </c:pt>
                <c:pt idx="8">
                  <c:v>DSM</c:v>
                </c:pt>
                <c:pt idx="9">
                  <c:v>QMF Besi</c:v>
                </c:pt>
                <c:pt idx="10">
                  <c:v>QMF 7</c:v>
                </c:pt>
                <c:pt idx="11">
                  <c:v>QMF 9</c:v>
                </c:pt>
                <c:pt idx="12">
                  <c:v>QMG</c:v>
                </c:pt>
                <c:pt idx="13">
                  <c:v>QMF Mat</c:v>
                </c:pt>
                <c:pt idx="14">
                  <c:v>QMF 8</c:v>
                </c:pt>
                <c:pt idx="15">
                  <c:v>QMF Mat 1</c:v>
                </c:pt>
              </c:strCache>
            </c:strRef>
          </c:cat>
          <c:val>
            <c:numRef>
              <c:f>Sheet1!$H$30:$H$45</c:f>
              <c:numCache>
                <c:formatCode>0</c:formatCode>
                <c:ptCount val="16"/>
                <c:pt idx="0">
                  <c:v>80.188976377952599</c:v>
                </c:pt>
                <c:pt idx="1">
                  <c:v>44.283464566929126</c:v>
                </c:pt>
                <c:pt idx="2">
                  <c:v>25.677165354330729</c:v>
                </c:pt>
                <c:pt idx="3">
                  <c:v>24.590551181102363</c:v>
                </c:pt>
                <c:pt idx="4">
                  <c:v>20.055118110236233</c:v>
                </c:pt>
                <c:pt idx="5">
                  <c:v>18.535433070866116</c:v>
                </c:pt>
                <c:pt idx="6">
                  <c:v>10.496062992125992</c:v>
                </c:pt>
                <c:pt idx="7">
                  <c:v>10.488188976377952</c:v>
                </c:pt>
                <c:pt idx="8">
                  <c:v>10.244094488188971</c:v>
                </c:pt>
                <c:pt idx="9">
                  <c:v>7.8346456692913389</c:v>
                </c:pt>
                <c:pt idx="10">
                  <c:v>5.9685039370078741</c:v>
                </c:pt>
                <c:pt idx="11">
                  <c:v>5.6062992125984294</c:v>
                </c:pt>
                <c:pt idx="12">
                  <c:v>5.4094488188976424</c:v>
                </c:pt>
                <c:pt idx="13">
                  <c:v>5.1023622047244093</c:v>
                </c:pt>
                <c:pt idx="14">
                  <c:v>4.7244094488188955</c:v>
                </c:pt>
                <c:pt idx="15">
                  <c:v>4.2204724409448824</c:v>
                </c:pt>
              </c:numCache>
            </c:numRef>
          </c:val>
        </c:ser>
        <c:dLbls>
          <c:showVal val="1"/>
        </c:dLbls>
        <c:shape val="cylinder"/>
        <c:axId val="81617664"/>
        <c:axId val="81619200"/>
        <c:axId val="0"/>
      </c:bar3DChart>
      <c:catAx>
        <c:axId val="816176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 i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1619200"/>
        <c:crosses val="autoZero"/>
        <c:auto val="1"/>
        <c:lblAlgn val="ctr"/>
        <c:lblOffset val="100"/>
      </c:catAx>
      <c:valAx>
        <c:axId val="81619200"/>
        <c:scaling>
          <c:orientation val="minMax"/>
        </c:scaling>
        <c:delete val="1"/>
        <c:axPos val="l"/>
        <c:numFmt formatCode="0" sourceLinked="1"/>
        <c:tickLblPos val="none"/>
        <c:crossAx val="81617664"/>
        <c:crosses val="autoZero"/>
        <c:crossBetween val="between"/>
      </c:valAx>
    </c:plotArea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5873015873015879E-2"/>
                  <c:y val="-6.61375661375661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15.6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6984126984126992E-2"/>
                  <c:y val="-7.40740740740740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18.2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634920634920652E-2"/>
                  <c:y val="-8.46560846560847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5.2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M.Familjare!$AI$334:$AI$336</c:f>
              <c:strCache>
                <c:ptCount val="3"/>
                <c:pt idx="0">
                  <c:v>Pacijent për Mjek Familjar </c:v>
                </c:pt>
                <c:pt idx="1">
                  <c:v>Pacijent për Specialis</c:v>
                </c:pt>
                <c:pt idx="2">
                  <c:v>Pacijent për stomatolog</c:v>
                </c:pt>
              </c:strCache>
            </c:strRef>
          </c:cat>
          <c:val>
            <c:numRef>
              <c:f>M.Familjare!$AJ$334:$AJ$336</c:f>
              <c:numCache>
                <c:formatCode>General</c:formatCode>
                <c:ptCount val="3"/>
                <c:pt idx="0">
                  <c:v>16</c:v>
                </c:pt>
                <c:pt idx="1">
                  <c:v>19</c:v>
                </c:pt>
                <c:pt idx="2">
                  <c:v>6.5</c:v>
                </c:pt>
              </c:numCache>
            </c:numRef>
          </c:val>
        </c:ser>
        <c:dLbls>
          <c:showVal val="1"/>
        </c:dLbls>
        <c:shape val="cylinder"/>
        <c:axId val="81655680"/>
        <c:axId val="81657216"/>
        <c:axId val="0"/>
      </c:bar3DChart>
      <c:catAx>
        <c:axId val="8165568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81657216"/>
        <c:crosses val="autoZero"/>
        <c:auto val="1"/>
        <c:lblAlgn val="ctr"/>
        <c:lblOffset val="100"/>
      </c:catAx>
      <c:valAx>
        <c:axId val="81657216"/>
        <c:scaling>
          <c:orientation val="minMax"/>
        </c:scaling>
        <c:delete val="1"/>
        <c:axPos val="l"/>
        <c:numFmt formatCode="General" sourceLinked="1"/>
        <c:tickLblPos val="none"/>
        <c:crossAx val="81655680"/>
        <c:crosses val="autoZero"/>
        <c:crossBetween val="between"/>
      </c:valAx>
    </c:plotArea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CCCC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1800" b="1" i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Sheet1!$A$9:$A$25</c:f>
              <c:strCache>
                <c:ptCount val="17"/>
                <c:pt idx="0">
                  <c:v>QMF 5</c:v>
                </c:pt>
                <c:pt idx="1">
                  <c:v>QKMF</c:v>
                </c:pt>
                <c:pt idx="2">
                  <c:v>QMF 6</c:v>
                </c:pt>
                <c:pt idx="3">
                  <c:v>QMF 4</c:v>
                </c:pt>
                <c:pt idx="4">
                  <c:v>QMF 2</c:v>
                </c:pt>
                <c:pt idx="5">
                  <c:v>QMF 1</c:v>
                </c:pt>
                <c:pt idx="6">
                  <c:v>QMF 10</c:v>
                </c:pt>
                <c:pt idx="7">
                  <c:v>QMF 3</c:v>
                </c:pt>
                <c:pt idx="8">
                  <c:v>QMF Hajvali</c:v>
                </c:pt>
                <c:pt idx="9">
                  <c:v>AMF Fshatëtrat</c:v>
                </c:pt>
                <c:pt idx="10">
                  <c:v>QMF 7</c:v>
                </c:pt>
                <c:pt idx="11">
                  <c:v>QMF Besi</c:v>
                </c:pt>
                <c:pt idx="12">
                  <c:v>QMF 9</c:v>
                </c:pt>
                <c:pt idx="13">
                  <c:v>QMF Mat 1</c:v>
                </c:pt>
                <c:pt idx="14">
                  <c:v>QMF 8</c:v>
                </c:pt>
                <c:pt idx="15">
                  <c:v>QMF Mat</c:v>
                </c:pt>
                <c:pt idx="16">
                  <c:v>QMF 11</c:v>
                </c:pt>
              </c:strCache>
            </c:strRef>
          </c:cat>
          <c:val>
            <c:numRef>
              <c:f>Sheet1!$B$9:$B$25</c:f>
              <c:numCache>
                <c:formatCode>0</c:formatCode>
                <c:ptCount val="17"/>
                <c:pt idx="0">
                  <c:v>362.5354330708663</c:v>
                </c:pt>
                <c:pt idx="1">
                  <c:v>272</c:v>
                </c:pt>
                <c:pt idx="2">
                  <c:v>208</c:v>
                </c:pt>
                <c:pt idx="3">
                  <c:v>149</c:v>
                </c:pt>
                <c:pt idx="4">
                  <c:v>141</c:v>
                </c:pt>
                <c:pt idx="5">
                  <c:v>106.77165354330722</c:v>
                </c:pt>
                <c:pt idx="6">
                  <c:v>102.03937007874015</c:v>
                </c:pt>
                <c:pt idx="7">
                  <c:v>100.32283464566925</c:v>
                </c:pt>
                <c:pt idx="8">
                  <c:v>96.385826771653456</c:v>
                </c:pt>
                <c:pt idx="9" formatCode="General">
                  <c:v>85</c:v>
                </c:pt>
                <c:pt idx="10">
                  <c:v>67.503937007873958</c:v>
                </c:pt>
                <c:pt idx="11">
                  <c:v>63.944881889763707</c:v>
                </c:pt>
                <c:pt idx="12">
                  <c:v>59.748031496062993</c:v>
                </c:pt>
                <c:pt idx="13">
                  <c:v>56.952755905511843</c:v>
                </c:pt>
                <c:pt idx="14">
                  <c:v>50.637795275590548</c:v>
                </c:pt>
                <c:pt idx="15">
                  <c:v>43</c:v>
                </c:pt>
                <c:pt idx="16">
                  <c:v>25</c:v>
                </c:pt>
              </c:numCache>
            </c:numRef>
          </c:val>
        </c:ser>
        <c:dLbls>
          <c:showVal val="1"/>
        </c:dLbls>
        <c:shape val="cylinder"/>
        <c:axId val="81626240"/>
        <c:axId val="81204352"/>
        <c:axId val="0"/>
      </c:bar3DChart>
      <c:catAx>
        <c:axId val="816262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 i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1204352"/>
        <c:crosses val="autoZero"/>
        <c:auto val="1"/>
        <c:lblAlgn val="ctr"/>
        <c:lblOffset val="100"/>
      </c:catAx>
      <c:valAx>
        <c:axId val="81204352"/>
        <c:scaling>
          <c:orientation val="minMax"/>
        </c:scaling>
        <c:delete val="1"/>
        <c:axPos val="l"/>
        <c:numFmt formatCode="0" sourceLinked="1"/>
        <c:tickLblPos val="none"/>
        <c:crossAx val="81626240"/>
        <c:crosses val="autoZero"/>
        <c:crossBetween val="between"/>
      </c:valAx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9999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1600" b="1" i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Sheet1!$A$29:$A$44</c:f>
              <c:strCache>
                <c:ptCount val="16"/>
                <c:pt idx="0">
                  <c:v>QMF 2</c:v>
                </c:pt>
                <c:pt idx="1">
                  <c:v>QMF 10</c:v>
                </c:pt>
                <c:pt idx="2">
                  <c:v>QMF 5</c:v>
                </c:pt>
                <c:pt idx="3">
                  <c:v>QMF 1</c:v>
                </c:pt>
                <c:pt idx="4">
                  <c:v>QMF 6</c:v>
                </c:pt>
                <c:pt idx="5">
                  <c:v>QMF 3</c:v>
                </c:pt>
                <c:pt idx="6">
                  <c:v>QKMF</c:v>
                </c:pt>
                <c:pt idx="7">
                  <c:v>QMF Hajvali</c:v>
                </c:pt>
                <c:pt idx="8">
                  <c:v>QMF 7</c:v>
                </c:pt>
                <c:pt idx="9">
                  <c:v>QMF Besi</c:v>
                </c:pt>
                <c:pt idx="10">
                  <c:v>QMF 9</c:v>
                </c:pt>
                <c:pt idx="11">
                  <c:v>QMF 4</c:v>
                </c:pt>
                <c:pt idx="12">
                  <c:v>QMF Mat 1</c:v>
                </c:pt>
                <c:pt idx="13">
                  <c:v>QMF 8</c:v>
                </c:pt>
                <c:pt idx="14">
                  <c:v>QMF Mat</c:v>
                </c:pt>
                <c:pt idx="15">
                  <c:v>QMF 11</c:v>
                </c:pt>
              </c:strCache>
            </c:strRef>
          </c:cat>
          <c:val>
            <c:numRef>
              <c:f>Sheet1!$B$29:$B$44</c:f>
              <c:numCache>
                <c:formatCode>0</c:formatCode>
                <c:ptCount val="16"/>
                <c:pt idx="0">
                  <c:v>23.5</c:v>
                </c:pt>
                <c:pt idx="1">
                  <c:v>20.399999999999999</c:v>
                </c:pt>
                <c:pt idx="2">
                  <c:v>19.105263157894754</c:v>
                </c:pt>
                <c:pt idx="3">
                  <c:v>17.833333333333297</c:v>
                </c:pt>
                <c:pt idx="4">
                  <c:v>17.333333333333297</c:v>
                </c:pt>
                <c:pt idx="5">
                  <c:v>16.666666666666668</c:v>
                </c:pt>
                <c:pt idx="6" formatCode="General">
                  <c:v>14</c:v>
                </c:pt>
                <c:pt idx="7">
                  <c:v>13.714285714285714</c:v>
                </c:pt>
                <c:pt idx="8">
                  <c:v>13.6</c:v>
                </c:pt>
                <c:pt idx="9">
                  <c:v>12.8</c:v>
                </c:pt>
                <c:pt idx="10">
                  <c:v>12</c:v>
                </c:pt>
                <c:pt idx="11">
                  <c:v>11.461538461538462</c:v>
                </c:pt>
                <c:pt idx="12">
                  <c:v>11.4</c:v>
                </c:pt>
                <c:pt idx="13">
                  <c:v>10.200000000000001</c:v>
                </c:pt>
                <c:pt idx="14">
                  <c:v>8.6</c:v>
                </c:pt>
              </c:numCache>
            </c:numRef>
          </c:val>
        </c:ser>
        <c:dLbls>
          <c:showVal val="1"/>
        </c:dLbls>
        <c:shape val="cylinder"/>
        <c:axId val="81736832"/>
        <c:axId val="81738368"/>
        <c:axId val="0"/>
      </c:bar3DChart>
      <c:catAx>
        <c:axId val="817368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 i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81738368"/>
        <c:crosses val="autoZero"/>
        <c:auto val="1"/>
        <c:lblAlgn val="ctr"/>
        <c:lblOffset val="100"/>
      </c:catAx>
      <c:valAx>
        <c:axId val="81738368"/>
        <c:scaling>
          <c:orientation val="minMax"/>
        </c:scaling>
        <c:delete val="1"/>
        <c:axPos val="l"/>
        <c:numFmt formatCode="0" sourceLinked="1"/>
        <c:tickLblPos val="none"/>
        <c:crossAx val="81736832"/>
        <c:crosses val="autoZero"/>
        <c:crossBetween val="between"/>
      </c:valAx>
    </c:plotArea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1.4005602240896361E-3"/>
                  <c:y val="-6.578947368421052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6668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(-17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9021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(-9.7%)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8392                      </a:t>
                    </a:r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(+1</a:t>
                    </a:r>
                    <a:r>
                      <a:rPr lang="en-US" dirty="0">
                        <a:solidFill>
                          <a:srgbClr val="00B050"/>
                        </a:solidFill>
                      </a:rPr>
                      <a:t>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5716                           </a:t>
                    </a:r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( +5%)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2372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(-10%)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'[QKMF 2015.xls]M.F.'!$AK$732:$AK$736</c:f>
              <c:strCache>
                <c:ptCount val="5"/>
                <c:pt idx="0">
                  <c:v>QKMF</c:v>
                </c:pt>
                <c:pt idx="1">
                  <c:v>QMF 5</c:v>
                </c:pt>
                <c:pt idx="2">
                  <c:v>QMF 4</c:v>
                </c:pt>
                <c:pt idx="3">
                  <c:v>QMF 6</c:v>
                </c:pt>
                <c:pt idx="4">
                  <c:v>Sherbimi Shtepiak</c:v>
                </c:pt>
              </c:strCache>
            </c:strRef>
          </c:cat>
          <c:val>
            <c:numRef>
              <c:f>'[QKMF 2015.xls]M.F.'!$AL$732:$AL$736</c:f>
              <c:numCache>
                <c:formatCode>General</c:formatCode>
                <c:ptCount val="5"/>
                <c:pt idx="0">
                  <c:v>3625</c:v>
                </c:pt>
                <c:pt idx="1">
                  <c:v>4808</c:v>
                </c:pt>
                <c:pt idx="2">
                  <c:v>4442</c:v>
                </c:pt>
                <c:pt idx="3">
                  <c:v>2933</c:v>
                </c:pt>
                <c:pt idx="4">
                  <c:v>1474</c:v>
                </c:pt>
              </c:numCache>
            </c:numRef>
          </c:val>
        </c:ser>
        <c:dLbls>
          <c:showVal val="1"/>
        </c:dLbls>
        <c:overlap val="-25"/>
        <c:axId val="81791232"/>
        <c:axId val="81842176"/>
      </c:barChart>
      <c:catAx>
        <c:axId val="817912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842176"/>
        <c:crosses val="autoZero"/>
        <c:auto val="1"/>
        <c:lblAlgn val="ctr"/>
        <c:lblOffset val="100"/>
      </c:catAx>
      <c:valAx>
        <c:axId val="818421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179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50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400" dirty="0" smtClean="0"/>
                      <a:t>46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111111111111117E-2"/>
                  <c:y val="-6.84931506849315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1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36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888888888889965E-3"/>
                  <c:y val="-4.1856441889381505E-17"/>
                </c:manualLayout>
              </c:layout>
              <c:tx>
                <c:rich>
                  <a:bodyPr/>
                  <a:lstStyle/>
                  <a:p>
                    <a:r>
                      <a:rPr lang="en-US" sz="2400" smtClean="0"/>
                      <a:t>31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18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'[QKMF 2015.xls]M.F.'!$AK$738:$AK$742</c:f>
              <c:strCache>
                <c:ptCount val="5"/>
                <c:pt idx="0">
                  <c:v>QMF 5</c:v>
                </c:pt>
                <c:pt idx="1">
                  <c:v>QMF 4</c:v>
                </c:pt>
                <c:pt idx="2">
                  <c:v>QKMF</c:v>
                </c:pt>
                <c:pt idx="3">
                  <c:v>QMF 6</c:v>
                </c:pt>
                <c:pt idx="4">
                  <c:v>Sherbimi Shtepiak</c:v>
                </c:pt>
              </c:strCache>
            </c:strRef>
          </c:cat>
          <c:val>
            <c:numRef>
              <c:f>'[QKMF 2015.xls]M.F.'!$AL$738:$AL$742</c:f>
              <c:numCache>
                <c:formatCode>General</c:formatCode>
                <c:ptCount val="5"/>
                <c:pt idx="0">
                  <c:v>73</c:v>
                </c:pt>
                <c:pt idx="1">
                  <c:v>67</c:v>
                </c:pt>
                <c:pt idx="2">
                  <c:v>55</c:v>
                </c:pt>
                <c:pt idx="3">
                  <c:v>44</c:v>
                </c:pt>
                <c:pt idx="4">
                  <c:v>22</c:v>
                </c:pt>
              </c:numCache>
            </c:numRef>
          </c:val>
        </c:ser>
        <c:dLbls>
          <c:showVal val="1"/>
        </c:dLbls>
        <c:overlap val="-25"/>
        <c:axId val="39178240"/>
        <c:axId val="39179776"/>
      </c:barChart>
      <c:catAx>
        <c:axId val="391782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79776"/>
        <c:crosses val="autoZero"/>
        <c:auto val="1"/>
        <c:lblAlgn val="ctr"/>
        <c:lblOffset val="100"/>
      </c:catAx>
      <c:valAx>
        <c:axId val="391797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3917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8.4745762711864962E-3"/>
          <c:y val="0"/>
          <c:w val="0.96892655367231662"/>
          <c:h val="0.92566022809023152"/>
        </c:manualLayout>
      </c:layout>
      <c:barChart>
        <c:barDir val="col"/>
        <c:grouping val="clustered"/>
        <c:dLbls>
          <c:showVal val="1"/>
        </c:dLbls>
        <c:overlap val="-25"/>
        <c:axId val="81711488"/>
        <c:axId val="81713024"/>
      </c:barChart>
      <c:catAx>
        <c:axId val="817114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713024"/>
        <c:crosses val="autoZero"/>
        <c:auto val="1"/>
        <c:lblAlgn val="ctr"/>
        <c:lblOffset val="100"/>
      </c:catAx>
      <c:valAx>
        <c:axId val="81713024"/>
        <c:scaling>
          <c:orientation val="minMax"/>
        </c:scaling>
        <c:delete val="1"/>
        <c:axPos val="l"/>
        <c:numFmt formatCode="0" sourceLinked="1"/>
        <c:majorTickMark val="none"/>
        <c:tickLblPos val="none"/>
        <c:crossAx val="81711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69444444444446"/>
          <c:h val="0.92500374953130859"/>
        </c:manualLayout>
      </c:layout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195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92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83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69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51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përgjithsh.2014'!$K$616:$K$622</c:f>
              <c:strCache>
                <c:ptCount val="7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QMF 4</c:v>
                </c:pt>
                <c:pt idx="4">
                  <c:v>QMF 1</c:v>
                </c:pt>
                <c:pt idx="5">
                  <c:v>QMF 3</c:v>
                </c:pt>
                <c:pt idx="6">
                  <c:v>QMF MAT </c:v>
                </c:pt>
              </c:strCache>
            </c:strRef>
          </c:cat>
          <c:val>
            <c:numRef>
              <c:f>'Raport i përgjithsh.2014'!$L$616:$L$622</c:f>
              <c:numCache>
                <c:formatCode>General</c:formatCode>
                <c:ptCount val="7"/>
                <c:pt idx="0">
                  <c:v>183</c:v>
                </c:pt>
                <c:pt idx="1">
                  <c:v>101</c:v>
                </c:pt>
                <c:pt idx="2">
                  <c:v>88</c:v>
                </c:pt>
                <c:pt idx="3">
                  <c:v>77</c:v>
                </c:pt>
                <c:pt idx="4">
                  <c:v>58</c:v>
                </c:pt>
                <c:pt idx="5">
                  <c:v>18</c:v>
                </c:pt>
                <c:pt idx="6">
                  <c:v>13</c:v>
                </c:pt>
              </c:numCache>
            </c:numRef>
          </c:val>
        </c:ser>
        <c:dLbls>
          <c:showVal val="1"/>
        </c:dLbls>
        <c:overlap val="-25"/>
        <c:axId val="70415488"/>
        <c:axId val="70417024"/>
      </c:barChart>
      <c:catAx>
        <c:axId val="704154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417024"/>
        <c:crosses val="autoZero"/>
        <c:auto val="1"/>
        <c:lblAlgn val="ctr"/>
        <c:lblOffset val="100"/>
      </c:catAx>
      <c:valAx>
        <c:axId val="7041702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041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FF7C8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28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28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26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'Raport i përgjithsh.2014'!$K$625:$K$631</c:f>
              <c:strCache>
                <c:ptCount val="7"/>
                <c:pt idx="0">
                  <c:v>QMF 4</c:v>
                </c:pt>
                <c:pt idx="1">
                  <c:v>QKMF</c:v>
                </c:pt>
                <c:pt idx="2">
                  <c:v>QMF 6</c:v>
                </c:pt>
                <c:pt idx="3">
                  <c:v>QMF 1</c:v>
                </c:pt>
                <c:pt idx="4">
                  <c:v>QMF 5</c:v>
                </c:pt>
                <c:pt idx="5">
                  <c:v>QMF MAT </c:v>
                </c:pt>
                <c:pt idx="6">
                  <c:v>QMF 3</c:v>
                </c:pt>
              </c:strCache>
            </c:strRef>
          </c:cat>
          <c:val>
            <c:numRef>
              <c:f>'Raport i përgjithsh.2014'!$L$625:$L$631</c:f>
              <c:numCache>
                <c:formatCode>General</c:formatCode>
                <c:ptCount val="7"/>
                <c:pt idx="0">
                  <c:v>39</c:v>
                </c:pt>
                <c:pt idx="1">
                  <c:v>31</c:v>
                </c:pt>
                <c:pt idx="2">
                  <c:v>29</c:v>
                </c:pt>
                <c:pt idx="3">
                  <c:v>29</c:v>
                </c:pt>
                <c:pt idx="4">
                  <c:v>25</c:v>
                </c:pt>
                <c:pt idx="5">
                  <c:v>13</c:v>
                </c:pt>
                <c:pt idx="6">
                  <c:v>9</c:v>
                </c:pt>
              </c:numCache>
            </c:numRef>
          </c:val>
        </c:ser>
        <c:dLbls>
          <c:showVal val="1"/>
        </c:dLbls>
        <c:overlap val="-25"/>
        <c:axId val="70490368"/>
        <c:axId val="70508544"/>
      </c:barChart>
      <c:catAx>
        <c:axId val="704903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508544"/>
        <c:crosses val="autoZero"/>
        <c:auto val="1"/>
        <c:lblAlgn val="ctr"/>
        <c:lblOffset val="100"/>
      </c:catAx>
      <c:valAx>
        <c:axId val="7050854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049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perspective val="30"/>
    </c:view3D>
    <c:sideWall>
      <c:spPr>
        <a:noFill/>
        <a:ln>
          <a:noFill/>
        </a:ln>
        <a:effectLst/>
      </c:spPr>
    </c:sideWall>
    <c:backWall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4.2372881355932446E-3"/>
                  <c:y val="-1.44032921810699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60/15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299435028248589E-2"/>
                  <c:y val="-4.11522633744855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29/14.5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536723163841804E-2"/>
                  <c:y val="-2.880658436213997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0621468926553724E-3"/>
                  <c:y val="-3.909465020576131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QMG!$AJ$211:$AJ$214</c:f>
              <c:strCache>
                <c:ptCount val="4"/>
                <c:pt idx="0">
                  <c:v>QMG</c:v>
                </c:pt>
                <c:pt idx="1">
                  <c:v>QMF 5</c:v>
                </c:pt>
                <c:pt idx="2">
                  <c:v>QMF 2</c:v>
                </c:pt>
                <c:pt idx="3">
                  <c:v>QMF 6</c:v>
                </c:pt>
              </c:strCache>
            </c:strRef>
          </c:cat>
          <c:val>
            <c:numRef>
              <c:f>QMG!$AK$211:$AK$214</c:f>
              <c:numCache>
                <c:formatCode>General</c:formatCode>
                <c:ptCount val="4"/>
                <c:pt idx="0">
                  <c:v>64</c:v>
                </c:pt>
                <c:pt idx="1">
                  <c:v>28</c:v>
                </c:pt>
                <c:pt idx="2">
                  <c:v>6</c:v>
                </c:pt>
                <c:pt idx="3">
                  <c:v>6</c:v>
                </c:pt>
              </c:numCache>
            </c:numRef>
          </c:val>
        </c:ser>
        <c:dLbls>
          <c:showVal val="1"/>
        </c:dLbls>
        <c:shape val="cylinder"/>
        <c:axId val="70548864"/>
        <c:axId val="70571136"/>
        <c:axId val="0"/>
      </c:bar3DChart>
      <c:catAx>
        <c:axId val="7054886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571136"/>
        <c:crosses val="autoZero"/>
        <c:auto val="1"/>
        <c:lblAlgn val="ctr"/>
        <c:lblOffset val="100"/>
      </c:catAx>
      <c:valAx>
        <c:axId val="7057113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0548864"/>
        <c:crosses val="autoZero"/>
        <c:crossBetween val="between"/>
      </c:valAx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9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6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7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1.9696969696969723E-2"/>
                  <c:y val="-1.25000000000000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-</a:t>
                    </a:r>
                    <a:r>
                      <a:rPr lang="en-US" dirty="0" smtClean="0"/>
                      <a:t>7.7%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7%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727272727272794E-2"/>
                  <c:y val="-1.041666666666666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-10.7%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26.7%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5757575757575838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-</a:t>
                    </a:r>
                    <a:r>
                      <a:rPr lang="en-US" dirty="0" smtClean="0"/>
                      <a:t>9.3%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7.5757575757575838E-3"/>
                  <c:y val="-2.708333333333337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9.8%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8.5%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19.6%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20.6%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3636363636363641E-2"/>
                  <c:y val="-1.666666666666669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-</a:t>
                    </a:r>
                    <a:r>
                      <a:rPr lang="en-US" dirty="0" smtClean="0"/>
                      <a:t>5.2%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-3.6%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13.5%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4.4%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12.7%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mtClean="0"/>
                      <a:t>21.8%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r>
                      <a:rPr lang="en-US" smtClean="0"/>
                      <a:t>8%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0.05"/>
                  <c:y val="-6.041650262467192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-</a:t>
                    </a:r>
                    <a:r>
                      <a:rPr lang="en-US" dirty="0" smtClean="0"/>
                      <a:t>1.2%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'Totali i të gjitha shërbimeve'!$E$47:$E$66</c:f>
              <c:strCache>
                <c:ptCount val="20"/>
                <c:pt idx="0">
                  <c:v>QKMF</c:v>
                </c:pt>
                <c:pt idx="1">
                  <c:v>QMF 5</c:v>
                </c:pt>
                <c:pt idx="2">
                  <c:v>QMF 6</c:v>
                </c:pt>
                <c:pt idx="3">
                  <c:v>Laborator</c:v>
                </c:pt>
                <c:pt idx="4">
                  <c:v>QMF 4</c:v>
                </c:pt>
                <c:pt idx="5">
                  <c:v>Stomatologji</c:v>
                </c:pt>
                <c:pt idx="6">
                  <c:v>QMF 1</c:v>
                </c:pt>
                <c:pt idx="7">
                  <c:v>QMF 2</c:v>
                </c:pt>
                <c:pt idx="8">
                  <c:v>QMF 3</c:v>
                </c:pt>
                <c:pt idx="9">
                  <c:v>QMF 10</c:v>
                </c:pt>
                <c:pt idx="10">
                  <c:v>Radiologji</c:v>
                </c:pt>
                <c:pt idx="11">
                  <c:v>QMF Hajvali</c:v>
                </c:pt>
                <c:pt idx="12">
                  <c:v>AMF Fshatrat</c:v>
                </c:pt>
                <c:pt idx="13">
                  <c:v>QMF 7</c:v>
                </c:pt>
                <c:pt idx="14">
                  <c:v>QMF Besi </c:v>
                </c:pt>
                <c:pt idx="15">
                  <c:v>QMF 9</c:v>
                </c:pt>
                <c:pt idx="16">
                  <c:v>QMF Mati I</c:v>
                </c:pt>
                <c:pt idx="17">
                  <c:v>QMF Mat</c:v>
                </c:pt>
                <c:pt idx="18">
                  <c:v>QMF 8</c:v>
                </c:pt>
                <c:pt idx="19">
                  <c:v>QMF 11</c:v>
                </c:pt>
              </c:strCache>
            </c:strRef>
          </c:cat>
          <c:val>
            <c:numRef>
              <c:f>'Totali i të gjitha shërbimeve'!$F$47:$F$66</c:f>
              <c:numCache>
                <c:formatCode>0.0</c:formatCode>
                <c:ptCount val="20"/>
                <c:pt idx="0">
                  <c:v>-7.7</c:v>
                </c:pt>
                <c:pt idx="1">
                  <c:v>-7</c:v>
                </c:pt>
                <c:pt idx="2">
                  <c:v>3</c:v>
                </c:pt>
                <c:pt idx="3">
                  <c:v>-4.2</c:v>
                </c:pt>
                <c:pt idx="4">
                  <c:v>1</c:v>
                </c:pt>
                <c:pt idx="5">
                  <c:v>-26.7</c:v>
                </c:pt>
                <c:pt idx="6">
                  <c:v>-9.3000000000000007</c:v>
                </c:pt>
                <c:pt idx="7">
                  <c:v>-9.8000000000000007</c:v>
                </c:pt>
                <c:pt idx="8">
                  <c:v>-8.5</c:v>
                </c:pt>
                <c:pt idx="9">
                  <c:v>19.600000000000001</c:v>
                </c:pt>
                <c:pt idx="10">
                  <c:v>-20.6</c:v>
                </c:pt>
                <c:pt idx="11">
                  <c:v>-5.2</c:v>
                </c:pt>
                <c:pt idx="12">
                  <c:v>-3.6</c:v>
                </c:pt>
                <c:pt idx="13">
                  <c:v>-13.5</c:v>
                </c:pt>
                <c:pt idx="14">
                  <c:v>-4.4000000000000004</c:v>
                </c:pt>
                <c:pt idx="15">
                  <c:v>-12.7</c:v>
                </c:pt>
                <c:pt idx="16">
                  <c:v>21.8</c:v>
                </c:pt>
                <c:pt idx="17">
                  <c:v>8</c:v>
                </c:pt>
                <c:pt idx="18">
                  <c:v>-1.2</c:v>
                </c:pt>
                <c:pt idx="19">
                  <c:v>0</c:v>
                </c:pt>
              </c:numCache>
            </c:numRef>
          </c:val>
        </c:ser>
        <c:dLbls>
          <c:showVal val="1"/>
        </c:dLbls>
        <c:axId val="73641344"/>
        <c:axId val="73643136"/>
      </c:barChart>
      <c:catAx>
        <c:axId val="7364134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73643136"/>
        <c:crosses val="autoZero"/>
        <c:auto val="1"/>
        <c:lblAlgn val="ctr"/>
        <c:lblOffset val="100"/>
      </c:catAx>
      <c:valAx>
        <c:axId val="73643136"/>
        <c:scaling>
          <c:orientation val="minMax"/>
        </c:scaling>
        <c:delete val="1"/>
        <c:axPos val="l"/>
        <c:numFmt formatCode="0.0" sourceLinked="1"/>
        <c:tickLblPos val="none"/>
        <c:crossAx val="73641344"/>
        <c:crosses val="autoZero"/>
        <c:crossBetween val="between"/>
      </c:valAx>
    </c:plotArea>
    <c:plotVisOnly val="1"/>
    <c:dispBlanksAs val="gap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perspective val="30"/>
    </c:view3D>
    <c:sideWall>
      <c:spPr>
        <a:noFill/>
        <a:ln>
          <a:noFill/>
        </a:ln>
        <a:effectLst/>
      </c:spPr>
    </c:sideWall>
    <c:backWall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22/11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14.6/7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13.4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7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Spec.!$AJ$396:$AJ$400</c:f>
              <c:strCache>
                <c:ptCount val="5"/>
                <c:pt idx="0">
                  <c:v>QMF 5</c:v>
                </c:pt>
                <c:pt idx="1">
                  <c:v>QKMF</c:v>
                </c:pt>
                <c:pt idx="2">
                  <c:v>QMF 4</c:v>
                </c:pt>
                <c:pt idx="3">
                  <c:v>QMF 6</c:v>
                </c:pt>
                <c:pt idx="4">
                  <c:v>QMF 3</c:v>
                </c:pt>
              </c:strCache>
            </c:strRef>
          </c:cat>
          <c:val>
            <c:numRef>
              <c:f>Spec.!$AK$396:$AK$400</c:f>
              <c:numCache>
                <c:formatCode>General</c:formatCode>
                <c:ptCount val="5"/>
                <c:pt idx="0">
                  <c:v>23</c:v>
                </c:pt>
                <c:pt idx="1">
                  <c:v>14</c:v>
                </c:pt>
                <c:pt idx="2">
                  <c:v>11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</c:ser>
        <c:dLbls>
          <c:showVal val="1"/>
        </c:dLbls>
        <c:shape val="cylinder"/>
        <c:axId val="74888320"/>
        <c:axId val="74889856"/>
        <c:axId val="0"/>
      </c:bar3DChart>
      <c:catAx>
        <c:axId val="748883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889856"/>
        <c:crosses val="autoZero"/>
        <c:auto val="1"/>
        <c:lblAlgn val="ctr"/>
        <c:lblOffset val="100"/>
      </c:catAx>
      <c:valAx>
        <c:axId val="7488985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4888320"/>
        <c:crosses val="autoZero"/>
        <c:crossBetween val="between"/>
      </c:valAx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4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5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6"/>
            <c:spPr>
              <a:solidFill>
                <a:srgbClr val="EE8ADB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148/25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75/25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33/16.5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15.6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QKMF'!$AI$318:$AI$324</c:f>
              <c:strCache>
                <c:ptCount val="7"/>
                <c:pt idx="0">
                  <c:v>Mjekesia Punes</c:v>
                </c:pt>
                <c:pt idx="1">
                  <c:v>Vaksinimi</c:v>
                </c:pt>
                <c:pt idx="2">
                  <c:v>DSM</c:v>
                </c:pt>
                <c:pt idx="3">
                  <c:v>INTERNISTI</c:v>
                </c:pt>
                <c:pt idx="4">
                  <c:v>OFTALMO.</c:v>
                </c:pt>
                <c:pt idx="5">
                  <c:v>REUMATOLOGU</c:v>
                </c:pt>
                <c:pt idx="6">
                  <c:v>ORL</c:v>
                </c:pt>
              </c:strCache>
            </c:strRef>
          </c:cat>
          <c:val>
            <c:numRef>
              <c:f>'Totali i QKMF'!$AJ$318:$AJ$324</c:f>
              <c:numCache>
                <c:formatCode>General</c:formatCode>
                <c:ptCount val="7"/>
                <c:pt idx="0">
                  <c:v>155</c:v>
                </c:pt>
                <c:pt idx="1">
                  <c:v>98</c:v>
                </c:pt>
                <c:pt idx="2">
                  <c:v>41</c:v>
                </c:pt>
                <c:pt idx="3">
                  <c:v>34</c:v>
                </c:pt>
                <c:pt idx="4">
                  <c:v>15</c:v>
                </c:pt>
                <c:pt idx="5">
                  <c:v>15</c:v>
                </c:pt>
                <c:pt idx="6">
                  <c:v>13</c:v>
                </c:pt>
              </c:numCache>
            </c:numRef>
          </c:val>
        </c:ser>
        <c:dLbls>
          <c:showVal val="1"/>
        </c:dLbls>
        <c:overlap val="-25"/>
        <c:axId val="74982528"/>
        <c:axId val="74984064"/>
      </c:barChart>
      <c:catAx>
        <c:axId val="749825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984064"/>
        <c:crosses val="autoZero"/>
        <c:auto val="1"/>
        <c:lblAlgn val="ctr"/>
        <c:lblOffset val="100"/>
      </c:catAx>
      <c:valAx>
        <c:axId val="7498406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498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92D050"/>
            </a:solidFill>
            <a:ln w="25400" cap="flat" cmpd="sng" algn="ctr">
              <a:solidFill>
                <a:schemeClr val="accent6"/>
              </a:solidFill>
              <a:prstDash val="solid"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i="1" dirty="0" smtClean="0"/>
                      <a:t>27742</a:t>
                    </a:r>
                    <a:r>
                      <a:rPr lang="en-US" dirty="0" smtClean="0"/>
                      <a:t> </a:t>
                    </a:r>
                  </a:p>
                  <a:p>
                    <a:r>
                      <a:rPr lang="en-US" dirty="0" smtClean="0"/>
                      <a:t>7%)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9444444444444501E-3"/>
                  <c:y val="-9.2592592592592744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31291</a:t>
                    </a:r>
                    <a:endParaRPr lang="en-US" dirty="0" smtClean="0"/>
                  </a:p>
                  <a:p>
                    <a:r>
                      <a:rPr lang="en-US" dirty="0" smtClean="0"/>
                      <a:t>(7.9%)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32050                         (8.1%)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1" i="1" dirty="0" smtClean="0"/>
                      <a:t>29475</a:t>
                    </a:r>
                    <a:endParaRPr lang="en-US" dirty="0" smtClean="0"/>
                  </a:p>
                  <a:p>
                    <a:r>
                      <a:rPr lang="en-US" dirty="0" smtClean="0"/>
                      <a:t>(7.3%)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666666666666683E-3"/>
                  <c:y val="-1.6666666666666701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29340</a:t>
                    </a:r>
                    <a:endParaRPr lang="en-US" dirty="0" smtClean="0"/>
                  </a:p>
                  <a:p>
                    <a:r>
                      <a:rPr lang="en-US" dirty="0" smtClean="0"/>
                      <a:t>(7.2%)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7777777777778304E-3"/>
                  <c:y val="-9.259259259259401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30371</a:t>
                    </a:r>
                    <a:endParaRPr lang="en-US" dirty="0" smtClean="0"/>
                  </a:p>
                  <a:p>
                    <a:r>
                      <a:rPr lang="en-US" dirty="0" smtClean="0"/>
                      <a:t> (7.5%)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7777777777778304E-3"/>
                  <c:y val="-3.703703703703739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41506</a:t>
                    </a:r>
                    <a:endParaRPr lang="en-US" dirty="0" smtClean="0"/>
                  </a:p>
                  <a:p>
                    <a:r>
                      <a:rPr lang="en-US" dirty="0" smtClean="0"/>
                      <a:t> (10.3%)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3888888888889054E-3"/>
                  <c:y val="-1.111111111111112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42653</a:t>
                    </a:r>
                    <a:endParaRPr lang="en-US" dirty="0" smtClean="0"/>
                  </a:p>
                  <a:p>
                    <a:r>
                      <a:rPr lang="en-US" dirty="0" smtClean="0"/>
                      <a:t> (10.3%)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8.3333333333333367E-3"/>
                  <c:y val="-1.111111111111112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42807</a:t>
                    </a:r>
                    <a:endParaRPr lang="en-US" dirty="0" smtClean="0"/>
                  </a:p>
                  <a:p>
                    <a:r>
                      <a:rPr lang="en-US" dirty="0" smtClean="0"/>
                      <a:t>(10.4%)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8.3333333333334546E-3"/>
                  <c:y val="-1.111111111111112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44631</a:t>
                    </a:r>
                    <a:endParaRPr lang="en-US" dirty="0" smtClean="0"/>
                  </a:p>
                  <a:p>
                    <a:r>
                      <a:rPr lang="en-US" dirty="0" smtClean="0"/>
                      <a:t> (11%)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6.9444444444446132E-3"/>
                  <c:y val="-1.481481481481481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1" dirty="0" smtClean="0"/>
                      <a:t>532625</a:t>
                    </a:r>
                    <a:endParaRPr lang="en-US" dirty="0" smtClean="0"/>
                  </a:p>
                  <a:p>
                    <a:r>
                      <a:rPr lang="en-US" dirty="0" smtClean="0"/>
                      <a:t>(13%)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Sheet1!$D$60:$N$60</c:f>
              <c:strCache>
                <c:ptCount val="11"/>
                <c:pt idx="0">
                  <c:v>&lt; 1 vjet</c:v>
                </c:pt>
                <c:pt idx="1">
                  <c:v>1-5</c:v>
                </c:pt>
                <c:pt idx="2">
                  <c:v>6-9</c:v>
                </c:pt>
                <c:pt idx="3">
                  <c:v>10-14</c:v>
                </c:pt>
                <c:pt idx="4">
                  <c:v>15-19</c:v>
                </c:pt>
                <c:pt idx="5">
                  <c:v>20-24</c:v>
                </c:pt>
                <c:pt idx="6">
                  <c:v>25-34</c:v>
                </c:pt>
                <c:pt idx="7">
                  <c:v>35-44</c:v>
                </c:pt>
                <c:pt idx="8">
                  <c:v>45-54</c:v>
                </c:pt>
                <c:pt idx="9">
                  <c:v>55-64</c:v>
                </c:pt>
                <c:pt idx="10">
                  <c:v>65+ vjet</c:v>
                </c:pt>
              </c:strCache>
            </c:strRef>
          </c:cat>
          <c:val>
            <c:numRef>
              <c:f>Sheet1!$D$61:$N$61</c:f>
              <c:numCache>
                <c:formatCode>0;[Red]0</c:formatCode>
                <c:ptCount val="11"/>
                <c:pt idx="0">
                  <c:v>16495</c:v>
                </c:pt>
                <c:pt idx="1">
                  <c:v>20014</c:v>
                </c:pt>
                <c:pt idx="2">
                  <c:v>21075</c:v>
                </c:pt>
                <c:pt idx="3">
                  <c:v>20379</c:v>
                </c:pt>
                <c:pt idx="4">
                  <c:v>18121</c:v>
                </c:pt>
                <c:pt idx="5">
                  <c:v>20813</c:v>
                </c:pt>
                <c:pt idx="6">
                  <c:v>21974</c:v>
                </c:pt>
                <c:pt idx="7">
                  <c:v>22596</c:v>
                </c:pt>
                <c:pt idx="8">
                  <c:v>24427</c:v>
                </c:pt>
                <c:pt idx="9">
                  <c:v>27645</c:v>
                </c:pt>
                <c:pt idx="10">
                  <c:v>32144</c:v>
                </c:pt>
              </c:numCache>
            </c:numRef>
          </c:val>
        </c:ser>
        <c:dLbls>
          <c:showVal val="1"/>
        </c:dLbls>
        <c:shape val="cylinder"/>
        <c:axId val="75031680"/>
        <c:axId val="75033216"/>
        <c:axId val="0"/>
      </c:bar3DChart>
      <c:catAx>
        <c:axId val="7503168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 i="1"/>
            </a:pPr>
            <a:endParaRPr lang="en-US"/>
          </a:p>
        </c:txPr>
        <c:crossAx val="75033216"/>
        <c:crosses val="autoZero"/>
        <c:auto val="1"/>
        <c:lblAlgn val="ctr"/>
        <c:lblOffset val="100"/>
      </c:catAx>
      <c:valAx>
        <c:axId val="75033216"/>
        <c:scaling>
          <c:orientation val="minMax"/>
        </c:scaling>
        <c:delete val="1"/>
        <c:axPos val="l"/>
        <c:numFmt formatCode="0;[Red]0" sourceLinked="1"/>
        <c:tickLblPos val="none"/>
        <c:crossAx val="75031680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1.461988304093568E-2"/>
                  <c:y val="-7.74647887323943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16457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543859649122868E-2"/>
                  <c:y val="-5.86854460093896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11792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Sheet1!$A$13:$A$14</c:f>
              <c:strCache>
                <c:ptCount val="2"/>
                <c:pt idx="0">
                  <c:v> Spec. të stomatologjisë</c:v>
                </c:pt>
                <c:pt idx="1">
                  <c:v>Dr. Stomatolgjisë</c:v>
                </c:pt>
              </c:strCache>
            </c:strRef>
          </c:cat>
          <c:val>
            <c:numRef>
              <c:f>Sheet1!$B$13:$B$14</c:f>
              <c:numCache>
                <c:formatCode>General</c:formatCode>
                <c:ptCount val="2"/>
                <c:pt idx="0">
                  <c:v>7209</c:v>
                </c:pt>
                <c:pt idx="1">
                  <c:v>6308</c:v>
                </c:pt>
              </c:numCache>
            </c:numRef>
          </c:val>
        </c:ser>
        <c:dLbls>
          <c:showVal val="1"/>
        </c:dLbls>
        <c:shape val="cylinder"/>
        <c:axId val="75056256"/>
        <c:axId val="75057792"/>
        <c:axId val="0"/>
      </c:bar3DChart>
      <c:catAx>
        <c:axId val="7505625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75057792"/>
        <c:crosses val="autoZero"/>
        <c:auto val="1"/>
        <c:lblAlgn val="ctr"/>
        <c:lblOffset val="100"/>
      </c:catAx>
      <c:valAx>
        <c:axId val="75057792"/>
        <c:scaling>
          <c:orientation val="minMax"/>
        </c:scaling>
        <c:delete val="1"/>
        <c:axPos val="l"/>
        <c:numFmt formatCode="General" sourceLinked="1"/>
        <c:tickLblPos val="none"/>
        <c:crossAx val="75056256"/>
        <c:crosses val="autoZero"/>
        <c:crossBetween val="between"/>
      </c:valAx>
    </c:plotArea>
    <c:plotVisOnly val="1"/>
    <c:dispBlanksAs val="gap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73809523809638E-2"/>
                  <c:y val="-6.1274509803921573E-2"/>
                </c:manualLayout>
              </c:layout>
              <c:tx>
                <c:rich>
                  <a:bodyPr/>
                  <a:lstStyle/>
                  <a:p>
                    <a:r>
                      <a:rPr lang="en-US" sz="3200" dirty="0" smtClean="0"/>
                      <a:t>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5714285714285712E-2"/>
                  <c:y val="-7.5980392156862739E-2"/>
                </c:manualLayout>
              </c:layout>
              <c:tx>
                <c:rich>
                  <a:bodyPr/>
                  <a:lstStyle/>
                  <a:p>
                    <a:r>
                      <a:rPr lang="en-US" sz="3200" dirty="0" smtClean="0"/>
                      <a:t>4</a:t>
                    </a:r>
                    <a:r>
                      <a:rPr lang="en-US" dirty="0" smtClean="0"/>
                      <a:t>.7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Sheet1!$A$16:$A$17</c:f>
              <c:strCache>
                <c:ptCount val="2"/>
                <c:pt idx="0">
                  <c:v> Spec. të stomatologjisë</c:v>
                </c:pt>
                <c:pt idx="1">
                  <c:v>Dr. Stomatolgjisë</c:v>
                </c:pt>
              </c:strCache>
            </c:strRef>
          </c:cat>
          <c:val>
            <c:numRef>
              <c:f>Sheet1!$B$16:$B$17</c:f>
              <c:numCache>
                <c:formatCode>0.0</c:formatCode>
                <c:ptCount val="2"/>
                <c:pt idx="0">
                  <c:v>4.7490118577075009</c:v>
                </c:pt>
                <c:pt idx="1">
                  <c:v>4.5512265512265495</c:v>
                </c:pt>
              </c:numCache>
            </c:numRef>
          </c:val>
        </c:ser>
        <c:dLbls>
          <c:showVal val="1"/>
        </c:dLbls>
        <c:shape val="cylinder"/>
        <c:axId val="75098752"/>
        <c:axId val="75202944"/>
        <c:axId val="0"/>
      </c:bar3DChart>
      <c:catAx>
        <c:axId val="7509875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75202944"/>
        <c:crosses val="autoZero"/>
        <c:auto val="1"/>
        <c:lblAlgn val="ctr"/>
        <c:lblOffset val="100"/>
      </c:catAx>
      <c:valAx>
        <c:axId val="75202944"/>
        <c:scaling>
          <c:orientation val="minMax"/>
        </c:scaling>
        <c:delete val="1"/>
        <c:axPos val="l"/>
        <c:numFmt formatCode="0.0" sourceLinked="1"/>
        <c:tickLblPos val="none"/>
        <c:crossAx val="75098752"/>
        <c:crosses val="autoZero"/>
        <c:crossBetween val="between"/>
      </c:valAx>
    </c:plotArea>
    <c:plotVisOnly val="1"/>
    <c:dispBlanksAs val="gap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 sz="2000" b="1" i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Sheet1!$G$43:$S$43</c:f>
              <c:strCache>
                <c:ptCount val="13"/>
                <c:pt idx="0">
                  <c:v> Dhëmb të bllombuar pa mjekim</c:v>
                </c:pt>
                <c:pt idx="1">
                  <c:v> Dhëmb të bllombuar me mjekim</c:v>
                </c:pt>
                <c:pt idx="2">
                  <c:v>Dhëmbë të nxjerrë</c:v>
                </c:pt>
                <c:pt idx="3">
                  <c:v>Intervenime tjera</c:v>
                </c:pt>
                <c:pt idx="4">
                  <c:v> Proteza lëvizëse Parciale-totale </c:v>
                </c:pt>
                <c:pt idx="5">
                  <c:v> Proteza lëvizëse reperatura</c:v>
                </c:pt>
                <c:pt idx="6">
                  <c:v>Proteza fixe(Kurora)</c:v>
                </c:pt>
                <c:pt idx="7">
                  <c:v>Proteza fikse-seanca</c:v>
                </c:pt>
                <c:pt idx="8">
                  <c:v>Vizita e para ortodontike</c:v>
                </c:pt>
                <c:pt idx="9">
                  <c:v>Intervenimet terapeutike-ortodontike</c:v>
                </c:pt>
                <c:pt idx="10">
                  <c:v>Aparatet levizese</c:v>
                </c:pt>
                <c:pt idx="11">
                  <c:v>Reperaturat</c:v>
                </c:pt>
                <c:pt idx="12">
                  <c:v>Mjekimi I indeve te buta te zgavres se gojes</c:v>
                </c:pt>
              </c:strCache>
            </c:strRef>
          </c:cat>
          <c:val>
            <c:numRef>
              <c:f>Sheet1!$G$44:$S$44</c:f>
              <c:numCache>
                <c:formatCode>General</c:formatCode>
                <c:ptCount val="13"/>
                <c:pt idx="0">
                  <c:v>3493</c:v>
                </c:pt>
                <c:pt idx="1">
                  <c:v>2113</c:v>
                </c:pt>
                <c:pt idx="2">
                  <c:v>7320</c:v>
                </c:pt>
                <c:pt idx="3">
                  <c:v>1065</c:v>
                </c:pt>
                <c:pt idx="4">
                  <c:v>75</c:v>
                </c:pt>
                <c:pt idx="5">
                  <c:v>78</c:v>
                </c:pt>
                <c:pt idx="6">
                  <c:v>0</c:v>
                </c:pt>
                <c:pt idx="7">
                  <c:v>0</c:v>
                </c:pt>
                <c:pt idx="8">
                  <c:v>694</c:v>
                </c:pt>
                <c:pt idx="9">
                  <c:v>0</c:v>
                </c:pt>
                <c:pt idx="10">
                  <c:v>103</c:v>
                </c:pt>
                <c:pt idx="11">
                  <c:v>62</c:v>
                </c:pt>
                <c:pt idx="12">
                  <c:v>142</c:v>
                </c:pt>
              </c:numCache>
            </c:numRef>
          </c:val>
        </c:ser>
        <c:dLbls>
          <c:showVal val="1"/>
        </c:dLbls>
        <c:shape val="cylinder"/>
        <c:axId val="75218944"/>
        <c:axId val="75220480"/>
        <c:axId val="0"/>
      </c:bar3DChart>
      <c:catAx>
        <c:axId val="752189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 b="1" i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5220480"/>
        <c:crosses val="autoZero"/>
        <c:auto val="1"/>
        <c:lblAlgn val="ctr"/>
        <c:lblOffset val="100"/>
      </c:catAx>
      <c:valAx>
        <c:axId val="75220480"/>
        <c:scaling>
          <c:orientation val="minMax"/>
        </c:scaling>
        <c:delete val="1"/>
        <c:axPos val="l"/>
        <c:numFmt formatCode="General" sourceLinked="1"/>
        <c:tickLblPos val="none"/>
        <c:crossAx val="75218944"/>
        <c:crosses val="autoZero"/>
        <c:crossBetween val="between"/>
      </c:valAx>
    </c:plotArea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perspective val="30"/>
    </c:view3D>
    <c:sideWall>
      <c:spPr>
        <a:noFill/>
        <a:ln>
          <a:noFill/>
        </a:ln>
        <a:effectLst/>
      </c:spPr>
    </c:sideWall>
    <c:backWall>
      <c:spPr>
        <a:noFill/>
        <a:ln>
          <a:noFill/>
        </a:ln>
        <a:effectLst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rgbClr val="FF9900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1027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4288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515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6142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385</a:t>
                    </a:r>
                    <a:endParaRPr lang="en-US" dirty="0"/>
                  </a:p>
                </c:rich>
              </c:tx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endParaRPr lang="en-US" dirty="0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'[raporti i s.ngj.2015.xlsx]Sheet1'!$W$7:$W$16</c:f>
              <c:strCache>
                <c:ptCount val="10"/>
                <c:pt idx="0">
                  <c:v>IPTR</c:v>
                </c:pt>
                <c:pt idx="1">
                  <c:v>Sari</c:v>
                </c:pt>
                <c:pt idx="2">
                  <c:v>Diarret akute</c:v>
                </c:pt>
                <c:pt idx="3">
                  <c:v>Varicella</c:v>
                </c:pt>
                <c:pt idx="4">
                  <c:v>Dyshim në influencë (ILI)</c:v>
                </c:pt>
                <c:pt idx="5">
                  <c:v>Rubeolla</c:v>
                </c:pt>
                <c:pt idx="6">
                  <c:v>Parotiti epidemik</c:v>
                </c:pt>
                <c:pt idx="7">
                  <c:v>Scarlatina</c:v>
                </c:pt>
                <c:pt idx="8">
                  <c:v>SST</c:v>
                </c:pt>
                <c:pt idx="9">
                  <c:v>Tularemia</c:v>
                </c:pt>
              </c:strCache>
            </c:strRef>
          </c:cat>
          <c:val>
            <c:numRef>
              <c:f>'[raporti i s.ngj.2015.xlsx]Sheet1'!$X$7:$X$16</c:f>
              <c:numCache>
                <c:formatCode>General</c:formatCode>
                <c:ptCount val="10"/>
                <c:pt idx="0">
                  <c:v>607</c:v>
                </c:pt>
                <c:pt idx="1">
                  <c:v>0</c:v>
                </c:pt>
                <c:pt idx="2">
                  <c:v>1927</c:v>
                </c:pt>
                <c:pt idx="3">
                  <c:v>233</c:v>
                </c:pt>
                <c:pt idx="4">
                  <c:v>4933</c:v>
                </c:pt>
                <c:pt idx="5">
                  <c:v>6</c:v>
                </c:pt>
                <c:pt idx="6">
                  <c:v>207</c:v>
                </c:pt>
                <c:pt idx="7">
                  <c:v>1</c:v>
                </c:pt>
                <c:pt idx="8">
                  <c:v>3</c:v>
                </c:pt>
                <c:pt idx="9">
                  <c:v>9</c:v>
                </c:pt>
              </c:numCache>
            </c:numRef>
          </c:val>
        </c:ser>
        <c:dLbls>
          <c:showVal val="1"/>
        </c:dLbls>
        <c:shape val="cylinder"/>
        <c:axId val="75147136"/>
        <c:axId val="75148672"/>
        <c:axId val="0"/>
      </c:bar3DChart>
      <c:catAx>
        <c:axId val="7514713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148672"/>
        <c:crosses val="autoZero"/>
        <c:auto val="1"/>
        <c:lblAlgn val="ctr"/>
        <c:lblOffset val="100"/>
      </c:catAx>
      <c:valAx>
        <c:axId val="7514867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5147136"/>
        <c:crosses val="autoZero"/>
        <c:crossBetween val="between"/>
      </c:valAx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0"/>
  <c:chart>
    <c:autoTitleDeleted val="1"/>
    <c:plotArea>
      <c:layout/>
      <c:bar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solidFill>
                <a:srgbClr val="00B0F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3.1944444444444546E-2"/>
                  <c:y val="-0.1538595966643412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245</a:t>
                    </a:r>
                    <a:r>
                      <a:rPr lang="en-US" dirty="0" smtClean="0"/>
                      <a:t>/</a:t>
                    </a:r>
                    <a:r>
                      <a:rPr lang="en-US" sz="1600" dirty="0" smtClean="0"/>
                      <a:t>575</a:t>
                    </a:r>
                    <a:r>
                      <a:rPr lang="en-US" dirty="0" smtClean="0"/>
                      <a:t> </a:t>
                    </a:r>
                    <a:r>
                      <a:rPr lang="en-US" sz="1050" dirty="0" smtClean="0"/>
                      <a:t>(2014)</a:t>
                    </a:r>
                    <a:endParaRPr lang="en-US" sz="1050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104</a:t>
                    </a:r>
                    <a:r>
                      <a:rPr lang="en-US" dirty="0" smtClean="0"/>
                      <a:t>/</a:t>
                    </a:r>
                    <a:r>
                      <a:rPr lang="en-US" sz="1200" dirty="0" smtClean="0"/>
                      <a:t>153 (2014)</a:t>
                    </a:r>
                    <a:endParaRPr lang="en-US" sz="1200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N.N!$M$15:$M$16</c:f>
              <c:strCache>
                <c:ptCount val="2"/>
                <c:pt idx="0">
                  <c:v>SEMUNDJE MASOVIKE -JO NGJITESE</c:v>
                </c:pt>
                <c:pt idx="1">
                  <c:v>SEMUNDJE MALINJE</c:v>
                </c:pt>
              </c:strCache>
            </c:strRef>
          </c:cat>
          <c:val>
            <c:numRef>
              <c:f>N.N!$N$15:$N$16</c:f>
              <c:numCache>
                <c:formatCode>General</c:formatCode>
                <c:ptCount val="2"/>
                <c:pt idx="0">
                  <c:v>230</c:v>
                </c:pt>
                <c:pt idx="1">
                  <c:v>47</c:v>
                </c:pt>
              </c:numCache>
            </c:numRef>
          </c:val>
        </c:ser>
        <c:dLbls>
          <c:showVal val="1"/>
        </c:dLbls>
        <c:overlap val="-25"/>
        <c:axId val="75335552"/>
        <c:axId val="75337088"/>
      </c:barChart>
      <c:catAx>
        <c:axId val="75335552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sz="2400" b="1" i="1"/>
            </a:pPr>
            <a:endParaRPr lang="en-US"/>
          </a:p>
        </c:txPr>
        <c:crossAx val="75337088"/>
        <c:crosses val="autoZero"/>
        <c:auto val="1"/>
        <c:lblAlgn val="ctr"/>
        <c:lblOffset val="100"/>
      </c:catAx>
      <c:valAx>
        <c:axId val="75337088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75335552"/>
        <c:crosses val="autoZero"/>
        <c:crossBetween val="between"/>
      </c:valAx>
    </c:plotArea>
    <c:plotVisOnly val="1"/>
    <c:dispBlanksAs val="gap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Sheet3!$B$2</c:f>
              <c:strCache>
                <c:ptCount val="1"/>
                <c:pt idx="0">
                  <c:v>F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Sheet3!$A$3:$A$9</c:f>
              <c:strCache>
                <c:ptCount val="7"/>
                <c:pt idx="0">
                  <c:v>Tumoret </c:v>
                </c:pt>
                <c:pt idx="1">
                  <c:v>Diabetis mellitus</c:v>
                </c:pt>
                <c:pt idx="2">
                  <c:v>Gjendjet patologjike të paklasifikuara</c:v>
                </c:pt>
                <c:pt idx="3">
                  <c:v>Çregullimet psiqike</c:v>
                </c:pt>
                <c:pt idx="4">
                  <c:v>Sëmundjet e sistemit nervor</c:v>
                </c:pt>
                <c:pt idx="5">
                  <c:v>Sëmundjet e sistemit të qarkullimit të gjakut</c:v>
                </c:pt>
                <c:pt idx="6">
                  <c:v>Sëmundjet e organeve të frymëmarrjes</c:v>
                </c:pt>
              </c:strCache>
            </c:strRef>
          </c:cat>
          <c:val>
            <c:numRef>
              <c:f>Sheet3!$B$3:$B$9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Sheet3!$C$2</c:f>
              <c:strCache>
                <c:ptCount val="1"/>
                <c:pt idx="0">
                  <c:v>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1299435028248589E-2"/>
                  <c:y val="-9.132420091324209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Sheet3!$A$3:$A$9</c:f>
              <c:strCache>
                <c:ptCount val="7"/>
                <c:pt idx="0">
                  <c:v>Tumoret </c:v>
                </c:pt>
                <c:pt idx="1">
                  <c:v>Diabetis mellitus</c:v>
                </c:pt>
                <c:pt idx="2">
                  <c:v>Gjendjet patologjike të paklasifikuara</c:v>
                </c:pt>
                <c:pt idx="3">
                  <c:v>Çregullimet psiqike</c:v>
                </c:pt>
                <c:pt idx="4">
                  <c:v>Sëmundjet e sistemit nervor</c:v>
                </c:pt>
                <c:pt idx="5">
                  <c:v>Sëmundjet e sistemit të qarkullimit të gjakut</c:v>
                </c:pt>
                <c:pt idx="6">
                  <c:v>Sëmundjet e organeve të frymëmarrjes</c:v>
                </c:pt>
              </c:strCache>
            </c:strRef>
          </c:cat>
          <c:val>
            <c:numRef>
              <c:f>Sheet3!$C$3:$C$9</c:f>
              <c:numCache>
                <c:formatCode>General</c:formatCode>
                <c:ptCount val="7"/>
                <c:pt idx="0">
                  <c:v>7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>
          <c:showVal val="1"/>
        </c:dLbls>
        <c:shape val="cylinder"/>
        <c:axId val="75405952"/>
        <c:axId val="75407744"/>
        <c:axId val="0"/>
      </c:bar3DChart>
      <c:catAx>
        <c:axId val="7540595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100" b="1" i="1"/>
            </a:pPr>
            <a:endParaRPr lang="en-US"/>
          </a:p>
        </c:txPr>
        <c:crossAx val="75407744"/>
        <c:crosses val="autoZero"/>
        <c:auto val="1"/>
        <c:lblAlgn val="ctr"/>
        <c:lblOffset val="100"/>
      </c:catAx>
      <c:valAx>
        <c:axId val="75407744"/>
        <c:scaling>
          <c:orientation val="minMax"/>
        </c:scaling>
        <c:delete val="1"/>
        <c:axPos val="l"/>
        <c:numFmt formatCode="General" sourceLinked="1"/>
        <c:tickLblPos val="none"/>
        <c:crossAx val="7540595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3200" b="1" i="1"/>
          </a:pPr>
          <a:endParaRPr lang="en-US"/>
        </a:p>
      </c:txPr>
    </c:legend>
    <c:plotVisOnly val="1"/>
    <c:dispBlanksAs val="gap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17"/>
              <c:delete val="1"/>
            </c:dLbl>
            <c:txPr>
              <a:bodyPr/>
              <a:lstStyle/>
              <a:p>
                <a:pPr>
                  <a:defRPr sz="2000" b="1" i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Sheet1!$U$19:$U$36</c:f>
              <c:strCache>
                <c:ptCount val="18"/>
                <c:pt idx="0">
                  <c:v>Faktoret qe ndikojn ne gjendjen shendetesore dhe me sherb,shendet.</c:v>
                </c:pt>
                <c:pt idx="1">
                  <c:v>Sëmundjet e sist, te org, te fryëmarrjes</c:v>
                </c:pt>
                <c:pt idx="2">
                  <c:v>Sëmundjet e sistemit te qarkullimit te gjakut</c:v>
                </c:pt>
                <c:pt idx="3">
                  <c:v>Sëmundjet e sist, urino-gjenital</c:v>
                </c:pt>
                <c:pt idx="4">
                  <c:v>Sëm, e sist, osteomuskular dhe ind, lidhor</c:v>
                </c:pt>
                <c:pt idx="5">
                  <c:v>Simptomet shenjat dhe gjendjet patologjike,klinike dhe laboratorike</c:v>
                </c:pt>
                <c:pt idx="6">
                  <c:v>Sëmundjet e lëkures dhe ind, nënlëkuror</c:v>
                </c:pt>
                <c:pt idx="7">
                  <c:v>SËMUNDJET NGJITËSE DHE PARAZITORE</c:v>
                </c:pt>
                <c:pt idx="8">
                  <c:v>Sëmundjet e sistemit digjestiv</c:v>
                </c:pt>
                <c:pt idx="9">
                  <c:v>Helmimet dhe pasojat e vepr, të faktorve të jashtem</c:v>
                </c:pt>
                <c:pt idx="10">
                  <c:v>Sëmundjet gjendrrave me tajm te brendshem ushqyshmerise dhe metab.</c:v>
                </c:pt>
                <c:pt idx="11">
                  <c:v>Sëmundjet e syrit dhe adnekseve te syrit</c:v>
                </c:pt>
                <c:pt idx="12">
                  <c:v>Sëmundjet e gjakut, org. hemopoetike dhe çrregullimet e imunitetit</c:v>
                </c:pt>
                <c:pt idx="13">
                  <c:v>Sëmundjet e veshit dhe te procesusit mastoid</c:v>
                </c:pt>
                <c:pt idx="14">
                  <c:v>Çrregullimet psiqike dhe çrregullimet e sjelljes-</c:v>
                </c:pt>
                <c:pt idx="15">
                  <c:v>Sëmundjet e sistemit nervor</c:v>
                </c:pt>
                <c:pt idx="16">
                  <c:v>TUMORET</c:v>
                </c:pt>
                <c:pt idx="17">
                  <c:v>Çrregullimet psiqike dhe çrregullimet e sjelljes-</c:v>
                </c:pt>
              </c:strCache>
            </c:strRef>
          </c:cat>
          <c:val>
            <c:numRef>
              <c:f>Sheet1!$V$19:$V$36</c:f>
              <c:numCache>
                <c:formatCode>General</c:formatCode>
                <c:ptCount val="18"/>
                <c:pt idx="0">
                  <c:v>51083</c:v>
                </c:pt>
                <c:pt idx="1">
                  <c:v>30899</c:v>
                </c:pt>
                <c:pt idx="2">
                  <c:v>17562</c:v>
                </c:pt>
                <c:pt idx="3">
                  <c:v>10413</c:v>
                </c:pt>
                <c:pt idx="4">
                  <c:v>10153</c:v>
                </c:pt>
                <c:pt idx="5">
                  <c:v>7344</c:v>
                </c:pt>
                <c:pt idx="6">
                  <c:v>6751</c:v>
                </c:pt>
                <c:pt idx="7">
                  <c:v>6745</c:v>
                </c:pt>
                <c:pt idx="8">
                  <c:v>4761</c:v>
                </c:pt>
                <c:pt idx="9">
                  <c:v>4284</c:v>
                </c:pt>
                <c:pt idx="10">
                  <c:v>4152</c:v>
                </c:pt>
                <c:pt idx="11">
                  <c:v>3265</c:v>
                </c:pt>
                <c:pt idx="12">
                  <c:v>2904</c:v>
                </c:pt>
                <c:pt idx="13">
                  <c:v>2358</c:v>
                </c:pt>
                <c:pt idx="14">
                  <c:v>1944</c:v>
                </c:pt>
                <c:pt idx="15">
                  <c:v>1412</c:v>
                </c:pt>
                <c:pt idx="16">
                  <c:v>748</c:v>
                </c:pt>
                <c:pt idx="17">
                  <c:v>496</c:v>
                </c:pt>
              </c:numCache>
            </c:numRef>
          </c:val>
        </c:ser>
        <c:dLbls>
          <c:showVal val="1"/>
        </c:dLbls>
        <c:overlap val="-25"/>
        <c:axId val="75497856"/>
        <c:axId val="75499392"/>
      </c:barChart>
      <c:catAx>
        <c:axId val="7549785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600" b="1" i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5499392"/>
        <c:crosses val="autoZero"/>
        <c:auto val="1"/>
        <c:lblAlgn val="ctr"/>
        <c:lblOffset val="100"/>
      </c:catAx>
      <c:valAx>
        <c:axId val="75499392"/>
        <c:scaling>
          <c:orientation val="minMax"/>
        </c:scaling>
        <c:delete val="1"/>
        <c:axPos val="b"/>
        <c:numFmt formatCode="General" sourceLinked="1"/>
        <c:tickLblPos val="none"/>
        <c:crossAx val="7549785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Sheet1!$D$2:$D$15</c:f>
              <c:strCache>
                <c:ptCount val="14"/>
                <c:pt idx="0">
                  <c:v>Bardhosh</c:v>
                </c:pt>
                <c:pt idx="1">
                  <c:v>Barileve</c:v>
                </c:pt>
                <c:pt idx="2">
                  <c:v>Shkabaj</c:v>
                </c:pt>
                <c:pt idx="3">
                  <c:v>Mramuer</c:v>
                </c:pt>
                <c:pt idx="4">
                  <c:v>Llukar</c:v>
                </c:pt>
                <c:pt idx="5">
                  <c:v>Kishnic</c:v>
                </c:pt>
                <c:pt idx="6">
                  <c:v>Rimanisht</c:v>
                </c:pt>
                <c:pt idx="7">
                  <c:v>Sharban</c:v>
                </c:pt>
                <c:pt idx="8">
                  <c:v>Keqekoll</c:v>
                </c:pt>
                <c:pt idx="9">
                  <c:v>Slivove</c:v>
                </c:pt>
                <c:pt idx="10">
                  <c:v>Dabisheve</c:v>
                </c:pt>
                <c:pt idx="11">
                  <c:v>Koliq</c:v>
                </c:pt>
                <c:pt idx="12">
                  <c:v>Bullaj</c:v>
                </c:pt>
                <c:pt idx="13">
                  <c:v>Viti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  <c:pt idx="0">
                  <c:v>4324</c:v>
                </c:pt>
                <c:pt idx="1">
                  <c:v>1558</c:v>
                </c:pt>
                <c:pt idx="2">
                  <c:v>1252</c:v>
                </c:pt>
                <c:pt idx="3">
                  <c:v>1215</c:v>
                </c:pt>
                <c:pt idx="4">
                  <c:v>1101</c:v>
                </c:pt>
                <c:pt idx="5">
                  <c:v>448</c:v>
                </c:pt>
                <c:pt idx="6">
                  <c:v>372</c:v>
                </c:pt>
                <c:pt idx="7">
                  <c:v>279</c:v>
                </c:pt>
                <c:pt idx="8">
                  <c:v>220</c:v>
                </c:pt>
                <c:pt idx="9">
                  <c:v>213</c:v>
                </c:pt>
                <c:pt idx="10">
                  <c:v>69</c:v>
                </c:pt>
                <c:pt idx="11">
                  <c:v>67</c:v>
                </c:pt>
                <c:pt idx="12">
                  <c:v>57</c:v>
                </c:pt>
                <c:pt idx="13">
                  <c:v>55</c:v>
                </c:pt>
              </c:numCache>
            </c:numRef>
          </c:val>
        </c:ser>
        <c:dLbls>
          <c:showVal val="1"/>
        </c:dLbls>
        <c:shape val="cylinder"/>
        <c:axId val="74386432"/>
        <c:axId val="74396416"/>
        <c:axId val="0"/>
      </c:bar3DChart>
      <c:catAx>
        <c:axId val="7438643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4396416"/>
        <c:crosses val="autoZero"/>
        <c:auto val="1"/>
        <c:lblAlgn val="ctr"/>
        <c:lblOffset val="100"/>
      </c:catAx>
      <c:valAx>
        <c:axId val="74396416"/>
        <c:scaling>
          <c:orientation val="minMax"/>
        </c:scaling>
        <c:delete val="1"/>
        <c:axPos val="l"/>
        <c:numFmt formatCode="General" sourceLinked="1"/>
        <c:tickLblPos val="none"/>
        <c:crossAx val="74386432"/>
        <c:crosses val="autoZero"/>
        <c:crossBetween val="between"/>
      </c:valAx>
    </c:plotArea>
    <c:plotVisOnly val="1"/>
    <c:dispBlanksAs val="gap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8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'Raport i përgj.-M.F.-Ped.-Vaks.'!$S$1740</c:f>
              <c:strCache>
                <c:ptCount val="1"/>
                <c:pt idx="0">
                  <c:v>0-2 vjet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4</a:t>
                    </a:r>
                    <a:r>
                      <a:rPr lang="en-US" smtClean="0"/>
                      <a:t>9%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2</a:t>
                    </a:r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-1.1494252873563218E-2"/>
                  <c:y val="-2.4875621890547263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3</a:t>
                    </a:r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5</a:t>
                    </a:r>
                    <a:r>
                      <a:rPr lang="en-US" smtClean="0"/>
                      <a:t>1%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3</a:t>
                    </a:r>
                    <a:r>
                      <a:rPr lang="en-US" smtClean="0"/>
                      <a:t>7%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2</a:t>
                    </a:r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1</a:t>
                    </a:r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6</a:t>
                    </a:r>
                    <a:r>
                      <a:rPr lang="en-US" smtClean="0"/>
                      <a:t>6%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1%</a:t>
                    </a:r>
                    <a:endParaRPr lang="en-US"/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7%</a:t>
                    </a:r>
                    <a:endParaRPr lang="en-US"/>
                  </a:p>
                </c:rich>
              </c:tx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29%</a:t>
                    </a:r>
                    <a:endParaRPr lang="en-US"/>
                  </a:p>
                </c:rich>
              </c:tx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51%</a:t>
                    </a:r>
                    <a:endParaRPr lang="en-US"/>
                  </a:p>
                </c:rich>
              </c:tx>
              <c:showVal val="1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71%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="1" i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'Raport i përgj.-M.F.-Ped.-Vaks.'!$R$1741:$R$1755</c:f>
              <c:strCache>
                <c:ptCount val="15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7</c:v>
                </c:pt>
                <c:pt idx="8">
                  <c:v>QMF 8</c:v>
                </c:pt>
                <c:pt idx="9">
                  <c:v>QMF 9</c:v>
                </c:pt>
                <c:pt idx="10">
                  <c:v>QMF 10</c:v>
                </c:pt>
                <c:pt idx="11">
                  <c:v>QMF Besi</c:v>
                </c:pt>
                <c:pt idx="12">
                  <c:v>QMF Hajvali</c:v>
                </c:pt>
                <c:pt idx="13">
                  <c:v>QMF MAT</c:v>
                </c:pt>
                <c:pt idx="14">
                  <c:v>QMF MAT 1</c:v>
                </c:pt>
              </c:strCache>
            </c:strRef>
          </c:cat>
          <c:val>
            <c:numRef>
              <c:f>'Raport i përgj.-M.F.-Ped.-Vaks.'!$S$1741:$S$1755</c:f>
              <c:numCache>
                <c:formatCode>0</c:formatCode>
                <c:ptCount val="15"/>
                <c:pt idx="0">
                  <c:v>49.393617021276597</c:v>
                </c:pt>
                <c:pt idx="1">
                  <c:v>28.381147540983608</c:v>
                </c:pt>
                <c:pt idx="2">
                  <c:v>31.135282121006121</c:v>
                </c:pt>
                <c:pt idx="3">
                  <c:v>51.130085384229027</c:v>
                </c:pt>
                <c:pt idx="4">
                  <c:v>37.272101823185416</c:v>
                </c:pt>
                <c:pt idx="5">
                  <c:v>28.409506398537477</c:v>
                </c:pt>
                <c:pt idx="6">
                  <c:v>17.751273737841593</c:v>
                </c:pt>
                <c:pt idx="7">
                  <c:v>65.73378839590444</c:v>
                </c:pt>
                <c:pt idx="8">
                  <c:v>4.1916167664670656</c:v>
                </c:pt>
                <c:pt idx="9">
                  <c:v>1.1160714285714286</c:v>
                </c:pt>
                <c:pt idx="10">
                  <c:v>6.8613138686131396</c:v>
                </c:pt>
                <c:pt idx="11">
                  <c:v>41.558441558441558</c:v>
                </c:pt>
                <c:pt idx="12">
                  <c:v>29.054441260744984</c:v>
                </c:pt>
                <c:pt idx="13">
                  <c:v>50.586264656616422</c:v>
                </c:pt>
                <c:pt idx="14">
                  <c:v>70.588235294117652</c:v>
                </c:pt>
              </c:numCache>
            </c:numRef>
          </c:val>
        </c:ser>
        <c:ser>
          <c:idx val="1"/>
          <c:order val="1"/>
          <c:tx>
            <c:strRef>
              <c:f>'Raport i përgj.-M.F.-Ped.-Vaks.'!$T$1740</c:f>
              <c:strCache>
                <c:ptCount val="1"/>
                <c:pt idx="0">
                  <c:v>2-5vjet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mtClean="0"/>
                      <a:t>4%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005747126436781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/>
                      <a:t>9%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mtClean="0"/>
                      <a:t>1%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latin typeface="Times New Roman" pitchFamily="18" charset="0"/>
                        <a:cs typeface="Times New Roman" pitchFamily="18" charset="0"/>
                      </a:rPr>
                      <a:t>0</a:t>
                    </a:r>
                    <a:r>
                      <a:rPr lang="en-US" smtClean="0"/>
                      <a:t>.3%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600" b="1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 smtClean="0"/>
                      <a:t>3%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11%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13%</a:t>
                    </a:r>
                    <a:endParaRPr lang="en-US"/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41%</a:t>
                    </a:r>
                    <a:endParaRPr lang="en-US"/>
                  </a:p>
                </c:rich>
              </c:tx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19%</a:t>
                    </a:r>
                    <a:endParaRPr lang="en-US" dirty="0"/>
                  </a:p>
                </c:rich>
              </c:tx>
              <c:showVal val="1"/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1%</a:t>
                    </a:r>
                    <a:endParaRPr lang="en-US"/>
                  </a:p>
                </c:rich>
              </c:tx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23%</a:t>
                    </a:r>
                    <a:endParaRPr lang="en-US"/>
                  </a:p>
                </c:rich>
              </c:tx>
              <c:showVal val="1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mtClean="0"/>
                      <a:t>6%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="1" i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</c:dLbls>
          <c:cat>
            <c:strRef>
              <c:f>'Raport i përgj.-M.F.-Ped.-Vaks.'!$R$1741:$R$1755</c:f>
              <c:strCache>
                <c:ptCount val="15"/>
                <c:pt idx="0">
                  <c:v>QKMF</c:v>
                </c:pt>
                <c:pt idx="1">
                  <c:v>QMF 1</c:v>
                </c:pt>
                <c:pt idx="2">
                  <c:v>QMF 2</c:v>
                </c:pt>
                <c:pt idx="3">
                  <c:v>QMF 3</c:v>
                </c:pt>
                <c:pt idx="4">
                  <c:v>QMF 4</c:v>
                </c:pt>
                <c:pt idx="5">
                  <c:v>QMF 5</c:v>
                </c:pt>
                <c:pt idx="6">
                  <c:v>QMF 6</c:v>
                </c:pt>
                <c:pt idx="7">
                  <c:v>QMF 7</c:v>
                </c:pt>
                <c:pt idx="8">
                  <c:v>QMF 8</c:v>
                </c:pt>
                <c:pt idx="9">
                  <c:v>QMF 9</c:v>
                </c:pt>
                <c:pt idx="10">
                  <c:v>QMF 10</c:v>
                </c:pt>
                <c:pt idx="11">
                  <c:v>QMF Besi</c:v>
                </c:pt>
                <c:pt idx="12">
                  <c:v>QMF Hajvali</c:v>
                </c:pt>
                <c:pt idx="13">
                  <c:v>QMF MAT</c:v>
                </c:pt>
                <c:pt idx="14">
                  <c:v>QMF MAT 1</c:v>
                </c:pt>
              </c:strCache>
            </c:strRef>
          </c:cat>
          <c:val>
            <c:numRef>
              <c:f>'Raport i përgj.-M.F.-Ped.-Vaks.'!$T$1741:$T$1755</c:f>
              <c:numCache>
                <c:formatCode>0</c:formatCode>
                <c:ptCount val="15"/>
                <c:pt idx="0">
                  <c:v>14.079787234042554</c:v>
                </c:pt>
                <c:pt idx="1">
                  <c:v>6.480532786885246</c:v>
                </c:pt>
                <c:pt idx="2">
                  <c:v>29.231815091774305</c:v>
                </c:pt>
                <c:pt idx="3">
                  <c:v>1.255650426921145</c:v>
                </c:pt>
                <c:pt idx="4">
                  <c:v>17.698658410732715</c:v>
                </c:pt>
                <c:pt idx="5">
                  <c:v>10.712979890310786</c:v>
                </c:pt>
                <c:pt idx="6" formatCode="0.0">
                  <c:v>0.33580361278369614</c:v>
                </c:pt>
                <c:pt idx="7">
                  <c:v>32.559726962457333</c:v>
                </c:pt>
                <c:pt idx="8">
                  <c:v>11.377245508982035</c:v>
                </c:pt>
                <c:pt idx="9">
                  <c:v>12.723214285714285</c:v>
                </c:pt>
                <c:pt idx="10">
                  <c:v>40.729927007299274</c:v>
                </c:pt>
                <c:pt idx="11">
                  <c:v>19.264069264069263</c:v>
                </c:pt>
                <c:pt idx="12">
                  <c:v>0.74116305587229192</c:v>
                </c:pt>
                <c:pt idx="13">
                  <c:v>23.115577889447238</c:v>
                </c:pt>
                <c:pt idx="14">
                  <c:v>5.8823529411764701</c:v>
                </c:pt>
              </c:numCache>
            </c:numRef>
          </c:val>
        </c:ser>
        <c:dLbls>
          <c:showVal val="1"/>
        </c:dLbls>
        <c:overlap val="-25"/>
        <c:axId val="103017856"/>
        <c:axId val="103283712"/>
      </c:barChart>
      <c:catAx>
        <c:axId val="1030178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 i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3283712"/>
        <c:crosses val="autoZero"/>
        <c:auto val="1"/>
        <c:lblAlgn val="ctr"/>
        <c:lblOffset val="100"/>
      </c:catAx>
      <c:valAx>
        <c:axId val="103283712"/>
        <c:scaling>
          <c:orientation val="minMax"/>
        </c:scaling>
        <c:delete val="1"/>
        <c:axPos val="l"/>
        <c:numFmt formatCode="0" sourceLinked="1"/>
        <c:tickLblPos val="none"/>
        <c:crossAx val="10301785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 b="1" i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'Raport i përgjithsh. MF-Ped.'!$H$91</c:f>
              <c:strCache>
                <c:ptCount val="1"/>
                <c:pt idx="0">
                  <c:v>Fëmijë të maturnën 2 vjet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1494252873563218E-2"/>
                  <c:y val="-3.3333333333333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114942528735635E-2"/>
                  <c:y val="-4.2222222222222314E-2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 smtClean="0"/>
                      <a:t>3</a:t>
                    </a:r>
                    <a:r>
                      <a:rPr lang="en-US" dirty="0" smtClean="0"/>
                      <a:t>5%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494252873563218E-2"/>
                  <c:y val="-3.11111111111111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 MF-Ped.'!$G$92:$G$94</c:f>
              <c:strCache>
                <c:ptCount val="3"/>
                <c:pt idx="0">
                  <c:v>MF</c:v>
                </c:pt>
                <c:pt idx="1">
                  <c:v>Pediatri</c:v>
                </c:pt>
                <c:pt idx="2">
                  <c:v>Vaksinimi</c:v>
                </c:pt>
              </c:strCache>
            </c:strRef>
          </c:cat>
          <c:val>
            <c:numRef>
              <c:f>'Raport i përgjithsh. MF-Ped.'!$H$92:$H$94</c:f>
              <c:numCache>
                <c:formatCode>0</c:formatCode>
                <c:ptCount val="3"/>
                <c:pt idx="0">
                  <c:v>12.472531635977894</c:v>
                </c:pt>
                <c:pt idx="1">
                  <c:v>37.902553610669102</c:v>
                </c:pt>
                <c:pt idx="2">
                  <c:v>26.028642873380196</c:v>
                </c:pt>
              </c:numCache>
            </c:numRef>
          </c:val>
        </c:ser>
        <c:ser>
          <c:idx val="1"/>
          <c:order val="1"/>
          <c:tx>
            <c:strRef>
              <c:f>'Raport i përgjithsh. MF-Ped.'!$I$91</c:f>
              <c:strCache>
                <c:ptCount val="1"/>
                <c:pt idx="0">
                  <c:v>Fëmijë të maturnën 2-5 vjet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5804597701149451E-2"/>
                  <c:y val="-3.33333333333333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862068965517241E-2"/>
                  <c:y val="-3.1111111111111176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17%</a:t>
                    </a:r>
                    <a:endParaRPr lang="en-US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3103448275860906E-3"/>
                  <c:y val="-3.111111111111117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përgjithsh. MF-Ped.'!$G$92:$G$94</c:f>
              <c:strCache>
                <c:ptCount val="3"/>
                <c:pt idx="0">
                  <c:v>MF</c:v>
                </c:pt>
                <c:pt idx="1">
                  <c:v>Pediatri</c:v>
                </c:pt>
                <c:pt idx="2">
                  <c:v>Vaksinimi</c:v>
                </c:pt>
              </c:strCache>
            </c:strRef>
          </c:cat>
          <c:val>
            <c:numRef>
              <c:f>'Raport i përgjithsh. MF-Ped.'!$I$92:$I$94</c:f>
              <c:numCache>
                <c:formatCode>0</c:formatCode>
                <c:ptCount val="3"/>
                <c:pt idx="0">
                  <c:v>6.20595589906796</c:v>
                </c:pt>
                <c:pt idx="1">
                  <c:v>17.390315980904749</c:v>
                </c:pt>
                <c:pt idx="2">
                  <c:v>0</c:v>
                </c:pt>
              </c:numCache>
            </c:numRef>
          </c:val>
        </c:ser>
        <c:dLbls>
          <c:showVal val="1"/>
        </c:dLbls>
        <c:shape val="cylinder"/>
        <c:axId val="75795072"/>
        <c:axId val="75805056"/>
        <c:axId val="0"/>
      </c:bar3DChart>
      <c:catAx>
        <c:axId val="7579507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400" b="1" i="1"/>
            </a:pPr>
            <a:endParaRPr lang="en-US"/>
          </a:p>
        </c:txPr>
        <c:crossAx val="75805056"/>
        <c:crosses val="autoZero"/>
        <c:auto val="1"/>
        <c:lblAlgn val="ctr"/>
        <c:lblOffset val="100"/>
      </c:catAx>
      <c:valAx>
        <c:axId val="75805056"/>
        <c:scaling>
          <c:orientation val="minMax"/>
        </c:scaling>
        <c:delete val="1"/>
        <c:axPos val="l"/>
        <c:numFmt formatCode="0" sourceLinked="1"/>
        <c:tickLblPos val="none"/>
        <c:crossAx val="7579507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 b="1" i="1"/>
          </a:pPr>
          <a:endParaRPr lang="en-US"/>
        </a:p>
      </c:txPr>
    </c:legend>
    <c:plotVisOnly val="1"/>
    <c:dispBlanksAs val="gap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C000"/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3.8580246913580245E-2"/>
                  <c:y val="-9.7897699769714144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/>
                      <a:t>394 </a:t>
                    </a:r>
                    <a:r>
                      <a:rPr lang="en-US" sz="2400" b="1" i="1" baseline="0" dirty="0" smtClean="0"/>
                      <a:t> (1.5 </a:t>
                    </a:r>
                    <a:r>
                      <a:rPr lang="en-US" sz="2400" b="1" i="1" dirty="0" smtClean="0"/>
                      <a:t>%)</a:t>
                    </a:r>
                    <a:endParaRPr lang="en-US" sz="2400" b="1" i="1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407407407407614E-2"/>
                  <c:y val="-0.10291809462969941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/>
                      <a:t>24806                (96 %)</a:t>
                    </a:r>
                    <a:endParaRPr lang="en-US" sz="2400" b="1" i="1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604938271605076E-2"/>
                  <c:y val="-7.0285528039794737E-2"/>
                </c:manualLayout>
              </c:layout>
              <c:tx>
                <c:rich>
                  <a:bodyPr/>
                  <a:lstStyle/>
                  <a:p>
                    <a:r>
                      <a:rPr lang="en-US" sz="2400" b="1" i="1" dirty="0" smtClean="0"/>
                      <a:t>541                     (2.1%)</a:t>
                    </a:r>
                    <a:endParaRPr lang="en-US" sz="2400" b="1" i="1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'Raport i përgj.-M.F.-Ped.-Vaks.'!$R$1201:$R$1203</c:f>
              <c:strCache>
                <c:ptCount val="3"/>
                <c:pt idx="0">
                  <c:v>Nene peshe</c:v>
                </c:pt>
                <c:pt idx="1">
                  <c:v>Mesatar</c:v>
                </c:pt>
                <c:pt idx="2">
                  <c:v>Mbipeshe</c:v>
                </c:pt>
              </c:strCache>
            </c:strRef>
          </c:cat>
          <c:val>
            <c:numRef>
              <c:f>'Raport i përgj.-M.F.-Ped.-Vaks.'!$S$1201:$S$1203</c:f>
              <c:numCache>
                <c:formatCode>General</c:formatCode>
                <c:ptCount val="3"/>
                <c:pt idx="0">
                  <c:v>190</c:v>
                </c:pt>
                <c:pt idx="1">
                  <c:v>10747</c:v>
                </c:pt>
                <c:pt idx="2">
                  <c:v>156</c:v>
                </c:pt>
              </c:numCache>
            </c:numRef>
          </c:val>
        </c:ser>
        <c:dLbls>
          <c:showVal val="1"/>
        </c:dLbls>
        <c:shape val="cylinder"/>
        <c:axId val="75613312"/>
        <c:axId val="75614848"/>
        <c:axId val="0"/>
      </c:bar3DChart>
      <c:catAx>
        <c:axId val="75613312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800" b="1" i="1"/>
            </a:pPr>
            <a:endParaRPr lang="en-US"/>
          </a:p>
        </c:txPr>
        <c:crossAx val="75614848"/>
        <c:crosses val="autoZero"/>
        <c:auto val="1"/>
        <c:lblAlgn val="ctr"/>
        <c:lblOffset val="100"/>
      </c:catAx>
      <c:valAx>
        <c:axId val="75614848"/>
        <c:scaling>
          <c:orientation val="minMax"/>
        </c:scaling>
        <c:delete val="1"/>
        <c:axPos val="l"/>
        <c:numFmt formatCode="General" sourceLinked="1"/>
        <c:tickLblPos val="none"/>
        <c:crossAx val="75613312"/>
        <c:crosses val="autoZero"/>
        <c:crossBetween val="between"/>
      </c:valAx>
    </c:plotArea>
    <c:plotVisOnly val="1"/>
    <c:dispBlanksAs val="gap"/>
  </c:chart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Sheet1!$D$8</c:f>
              <c:strCache>
                <c:ptCount val="1"/>
                <c:pt idx="0">
                  <c:v>Te planifikuar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1.461988304093568E-2"/>
                  <c:y val="-1.898734177215189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2070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619883040935693E-3"/>
                  <c:y val="-1.898734177215189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2070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8479532163741698E-3"/>
                  <c:y val="-2.10970464135021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1905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6081871345029291E-2"/>
                  <c:y val="-2.10970464135021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2022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Sheet1!$E$7:$H$7</c:f>
              <c:strCache>
                <c:ptCount val="4"/>
                <c:pt idx="0">
                  <c:v>Polyo</c:v>
                </c:pt>
                <c:pt idx="1">
                  <c:v>DTP-HIB-HEP.B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Sheet1!$E$8:$H$8</c:f>
              <c:numCache>
                <c:formatCode>General</c:formatCode>
                <c:ptCount val="4"/>
                <c:pt idx="0">
                  <c:v>1035</c:v>
                </c:pt>
                <c:pt idx="1">
                  <c:v>1035</c:v>
                </c:pt>
                <c:pt idx="2">
                  <c:v>931</c:v>
                </c:pt>
                <c:pt idx="3">
                  <c:v>1011</c:v>
                </c:pt>
              </c:numCache>
            </c:numRef>
          </c:val>
        </c:ser>
        <c:ser>
          <c:idx val="1"/>
          <c:order val="1"/>
          <c:tx>
            <c:strRef>
              <c:f>Sheet1!$D$9</c:f>
              <c:strCache>
                <c:ptCount val="1"/>
                <c:pt idx="0">
                  <c:v>Te vaksionuar 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dLbls>
            <c:dLbl>
              <c:idx val="0"/>
              <c:layout>
                <c:manualLayout>
                  <c:x val="1.315789473684208E-2"/>
                  <c:y val="-1.47679324894515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1798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4853801169590642E-2"/>
                  <c:y val="-1.47679324894515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1798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9005847953216269E-2"/>
                  <c:y val="-1.68776371308017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1905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2163742690058596E-2"/>
                  <c:y val="-1.68776371308017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1667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Sheet1!$E$7:$H$7</c:f>
              <c:strCache>
                <c:ptCount val="4"/>
                <c:pt idx="0">
                  <c:v>Polyo</c:v>
                </c:pt>
                <c:pt idx="1">
                  <c:v>DTP-HIB-HEP.B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Sheet1!$E$9:$H$9</c:f>
              <c:numCache>
                <c:formatCode>General</c:formatCode>
                <c:ptCount val="4"/>
                <c:pt idx="0">
                  <c:v>933</c:v>
                </c:pt>
                <c:pt idx="1">
                  <c:v>933</c:v>
                </c:pt>
                <c:pt idx="2">
                  <c:v>931</c:v>
                </c:pt>
                <c:pt idx="3">
                  <c:v>788</c:v>
                </c:pt>
              </c:numCache>
            </c:numRef>
          </c:val>
        </c:ser>
        <c:ser>
          <c:idx val="2"/>
          <c:order val="2"/>
          <c:tx>
            <c:strRef>
              <c:f>Sheet1!$D$10</c:f>
              <c:strCache>
                <c:ptCount val="1"/>
                <c:pt idx="0">
                  <c:v>Perfshirja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dLbls>
            <c:dLbl>
              <c:idx val="0"/>
              <c:layout>
                <c:manualLayout>
                  <c:x val="2.485380116959069E-2"/>
                  <c:y val="-1.47679324894516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dirty="0" smtClean="0"/>
                      <a:t>7%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239766081871343E-2"/>
                  <c:y val="-2.742616033755274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dirty="0" smtClean="0"/>
                      <a:t>7%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9239766081871409E-2"/>
                  <c:y val="-1.47679324894516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5087719298245751E-2"/>
                  <c:y val="-2.7426160337552744E-2"/>
                </c:manualLayout>
              </c:layout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smtClean="0"/>
                      <a:t>2%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Sheet1!$E$7:$H$7</c:f>
              <c:strCache>
                <c:ptCount val="4"/>
                <c:pt idx="0">
                  <c:v>Polyo</c:v>
                </c:pt>
                <c:pt idx="1">
                  <c:v>DTP-HIB-HEP.B</c:v>
                </c:pt>
                <c:pt idx="2">
                  <c:v>BCG</c:v>
                </c:pt>
                <c:pt idx="3">
                  <c:v>MMR</c:v>
                </c:pt>
              </c:strCache>
            </c:strRef>
          </c:cat>
          <c:val>
            <c:numRef>
              <c:f>Sheet1!$E$10:$H$10</c:f>
              <c:numCache>
                <c:formatCode>0%</c:formatCode>
                <c:ptCount val="4"/>
                <c:pt idx="0">
                  <c:v>0.91</c:v>
                </c:pt>
                <c:pt idx="1">
                  <c:v>0.91</c:v>
                </c:pt>
                <c:pt idx="2">
                  <c:v>1</c:v>
                </c:pt>
                <c:pt idx="3">
                  <c:v>0.78</c:v>
                </c:pt>
              </c:numCache>
            </c:numRef>
          </c:val>
        </c:ser>
        <c:dLbls>
          <c:showVal val="1"/>
        </c:dLbls>
        <c:shape val="cylinder"/>
        <c:axId val="75881856"/>
        <c:axId val="75887744"/>
        <c:axId val="0"/>
      </c:bar3DChart>
      <c:catAx>
        <c:axId val="758818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1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887744"/>
        <c:crosses val="autoZero"/>
        <c:auto val="1"/>
        <c:lblAlgn val="ctr"/>
        <c:lblOffset val="100"/>
      </c:catAx>
      <c:valAx>
        <c:axId val="7588774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5881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1.3888888888888978E-2"/>
                  <c:y val="-4.16666666666666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2869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111111111111125E-2"/>
                  <c:y val="-2.85087719298246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4475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833333333333412E-2"/>
                  <c:y val="-2.192982456140354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888888888888978E-2"/>
                  <c:y val="-1.75438596491229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199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055555555555561E-2"/>
                  <c:y val="-3.728070175438599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302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Sheet1!$B$33:$B$37</c:f>
              <c:strCache>
                <c:ptCount val="5"/>
                <c:pt idx="0">
                  <c:v>Dhembe te bllombuar</c:v>
                </c:pt>
                <c:pt idx="1">
                  <c:v>Intervenime kirurgjike</c:v>
                </c:pt>
                <c:pt idx="2">
                  <c:v>Punët protetike</c:v>
                </c:pt>
                <c:pt idx="3">
                  <c:v>Ortodoncia</c:v>
                </c:pt>
                <c:pt idx="4">
                  <c:v>Mjekimi I indeve te buta te zgavres se gojes</c:v>
                </c:pt>
              </c:strCache>
            </c:strRef>
          </c:cat>
          <c:val>
            <c:numRef>
              <c:f>Sheet1!$C$33:$C$37</c:f>
              <c:numCache>
                <c:formatCode>General</c:formatCode>
                <c:ptCount val="5"/>
                <c:pt idx="0">
                  <c:v>4203</c:v>
                </c:pt>
                <c:pt idx="1">
                  <c:v>5598</c:v>
                </c:pt>
                <c:pt idx="2">
                  <c:v>52</c:v>
                </c:pt>
                <c:pt idx="3">
                  <c:v>1078</c:v>
                </c:pt>
                <c:pt idx="4">
                  <c:v>1029</c:v>
                </c:pt>
              </c:numCache>
            </c:numRef>
          </c:val>
        </c:ser>
        <c:dLbls>
          <c:showVal val="1"/>
        </c:dLbls>
        <c:shape val="cylinder"/>
        <c:axId val="82040320"/>
        <c:axId val="82041856"/>
        <c:axId val="0"/>
      </c:bar3DChart>
      <c:catAx>
        <c:axId val="8204032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2000" b="1" i="1"/>
            </a:pPr>
            <a:endParaRPr lang="en-US"/>
          </a:p>
        </c:txPr>
        <c:crossAx val="82041856"/>
        <c:crosses val="autoZero"/>
        <c:auto val="1"/>
        <c:lblAlgn val="ctr"/>
        <c:lblOffset val="100"/>
      </c:catAx>
      <c:valAx>
        <c:axId val="82041856"/>
        <c:scaling>
          <c:orientation val="minMax"/>
        </c:scaling>
        <c:delete val="1"/>
        <c:axPos val="l"/>
        <c:numFmt formatCode="General" sourceLinked="1"/>
        <c:tickLblPos val="none"/>
        <c:crossAx val="82040320"/>
        <c:crosses val="autoZero"/>
        <c:crossBetween val="between"/>
      </c:valAx>
    </c:plotArea>
    <c:plotVisOnly val="1"/>
    <c:dispBlanksAs val="gap"/>
  </c:chart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dk1">
                    <a:tint val="50000"/>
                    <a:satMod val="300000"/>
                  </a:schemeClr>
                </a:gs>
                <a:gs pos="35000">
                  <a:schemeClr val="dk1">
                    <a:tint val="37000"/>
                    <a:satMod val="300000"/>
                  </a:schemeClr>
                </a:gs>
                <a:gs pos="100000">
                  <a:schemeClr val="dk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dk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Pt>
            <c:idx val="1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2.4011299435028249E-2"/>
                  <c:y val="-4.16666666666667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949152542372881E-2"/>
                  <c:y val="-2.462121212121241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4011299435028249E-2"/>
                  <c:y val="-3.030303030303031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2711864406779662E-2"/>
                  <c:y val="-3.409090909090911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 i="1"/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Sheet1!$C$29:$C$32</c:f>
              <c:strCache>
                <c:ptCount val="4"/>
                <c:pt idx="0">
                  <c:v> INFERMJER/E </c:v>
                </c:pt>
                <c:pt idx="1">
                  <c:v>TEK. RTG</c:v>
                </c:pt>
                <c:pt idx="2">
                  <c:v>TEK. STOMATOLOGJIK</c:v>
                </c:pt>
                <c:pt idx="3">
                  <c:v>LABORANT</c:v>
                </c:pt>
              </c:strCache>
            </c:strRef>
          </c:cat>
          <c:val>
            <c:numRef>
              <c:f>Sheet1!$D$29:$D$32</c:f>
              <c:numCache>
                <c:formatCode>General</c:formatCode>
                <c:ptCount val="4"/>
                <c:pt idx="0">
                  <c:v>15</c:v>
                </c:pt>
                <c:pt idx="1">
                  <c:v>17</c:v>
                </c:pt>
                <c:pt idx="2">
                  <c:v>9</c:v>
                </c:pt>
                <c:pt idx="3">
                  <c:v>27</c:v>
                </c:pt>
              </c:numCache>
            </c:numRef>
          </c:val>
        </c:ser>
        <c:dLbls>
          <c:showVal val="1"/>
        </c:dLbls>
        <c:shape val="cylinder"/>
        <c:axId val="81940864"/>
        <c:axId val="81942400"/>
        <c:axId val="0"/>
      </c:bar3DChart>
      <c:catAx>
        <c:axId val="8194086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81942400"/>
        <c:crosses val="autoZero"/>
        <c:auto val="1"/>
        <c:lblAlgn val="ctr"/>
        <c:lblOffset val="100"/>
      </c:catAx>
      <c:valAx>
        <c:axId val="81942400"/>
        <c:scaling>
          <c:orientation val="minMax"/>
        </c:scaling>
        <c:delete val="1"/>
        <c:axPos val="l"/>
        <c:numFmt formatCode="General" sourceLinked="1"/>
        <c:tickLblPos val="none"/>
        <c:crossAx val="81940864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Sheet1!$C$25:$C$40</c:f>
              <c:strCache>
                <c:ptCount val="16"/>
                <c:pt idx="0">
                  <c:v>QKMF</c:v>
                </c:pt>
                <c:pt idx="1">
                  <c:v>QMF 5</c:v>
                </c:pt>
                <c:pt idx="2">
                  <c:v>QMF 1</c:v>
                </c:pt>
                <c:pt idx="3">
                  <c:v>QMF 6</c:v>
                </c:pt>
                <c:pt idx="4">
                  <c:v>QMF 3</c:v>
                </c:pt>
                <c:pt idx="5">
                  <c:v>QMF 4</c:v>
                </c:pt>
                <c:pt idx="6">
                  <c:v>QMF Hajvali</c:v>
                </c:pt>
                <c:pt idx="7">
                  <c:v>QMF 2</c:v>
                </c:pt>
                <c:pt idx="8">
                  <c:v>DSM</c:v>
                </c:pt>
                <c:pt idx="9">
                  <c:v>QMF Besi</c:v>
                </c:pt>
                <c:pt idx="10">
                  <c:v>QMF 7</c:v>
                </c:pt>
                <c:pt idx="11">
                  <c:v>QMF 9</c:v>
                </c:pt>
                <c:pt idx="12">
                  <c:v>QMG</c:v>
                </c:pt>
                <c:pt idx="13">
                  <c:v>QMF Mat</c:v>
                </c:pt>
                <c:pt idx="14">
                  <c:v>QMF 8</c:v>
                </c:pt>
                <c:pt idx="15">
                  <c:v>QMF MAT 1</c:v>
                </c:pt>
              </c:strCache>
            </c:strRef>
          </c:cat>
          <c:val>
            <c:numRef>
              <c:f>Sheet1!$D$25:$D$40</c:f>
              <c:numCache>
                <c:formatCode>General</c:formatCode>
                <c:ptCount val="16"/>
                <c:pt idx="0">
                  <c:v>10184</c:v>
                </c:pt>
                <c:pt idx="1">
                  <c:v>5624</c:v>
                </c:pt>
                <c:pt idx="2">
                  <c:v>3261</c:v>
                </c:pt>
                <c:pt idx="3">
                  <c:v>3123</c:v>
                </c:pt>
                <c:pt idx="4">
                  <c:v>2547</c:v>
                </c:pt>
                <c:pt idx="5">
                  <c:v>2354</c:v>
                </c:pt>
                <c:pt idx="6">
                  <c:v>1333</c:v>
                </c:pt>
                <c:pt idx="7">
                  <c:v>1332</c:v>
                </c:pt>
                <c:pt idx="8">
                  <c:v>1301</c:v>
                </c:pt>
                <c:pt idx="9">
                  <c:v>995</c:v>
                </c:pt>
                <c:pt idx="10">
                  <c:v>758</c:v>
                </c:pt>
                <c:pt idx="11">
                  <c:v>712</c:v>
                </c:pt>
                <c:pt idx="12">
                  <c:v>687</c:v>
                </c:pt>
                <c:pt idx="13">
                  <c:v>648</c:v>
                </c:pt>
                <c:pt idx="14">
                  <c:v>600</c:v>
                </c:pt>
                <c:pt idx="15">
                  <c:v>536</c:v>
                </c:pt>
              </c:numCache>
            </c:numRef>
          </c:val>
        </c:ser>
        <c:dLbls>
          <c:showVal val="1"/>
        </c:dLbls>
        <c:shape val="cylinder"/>
        <c:axId val="76817920"/>
        <c:axId val="76819456"/>
        <c:axId val="0"/>
      </c:bar3DChart>
      <c:catAx>
        <c:axId val="7681792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400" b="1" i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6819456"/>
        <c:crosses val="autoZero"/>
        <c:auto val="1"/>
        <c:lblAlgn val="ctr"/>
        <c:lblOffset val="100"/>
      </c:catAx>
      <c:valAx>
        <c:axId val="76819456"/>
        <c:scaling>
          <c:orientation val="minMax"/>
        </c:scaling>
        <c:delete val="1"/>
        <c:axPos val="l"/>
        <c:numFmt formatCode="General" sourceLinked="1"/>
        <c:tickLblPos val="none"/>
        <c:crossAx val="76817920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14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5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6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54%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49.7%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41.4%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37.5%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931035945677885E-2"/>
                  <c:y val="2.3474178403756788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32.8%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5905063343409281E-2"/>
                  <c:y val="1.4470444715537333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32.6%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5804599489161877E-2"/>
                  <c:y val="2.3474178403755904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23.5%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12.3%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497907219873656E-2"/>
                  <c:y val="-1.580292780303872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10.5%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0012900490191492E-3"/>
                  <c:y val="-1.7974381723411335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7.4%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8.336388851523777E-3"/>
                  <c:y val="-6.0161916380170793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2.5%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5193345007845169E-2"/>
                  <c:y val="-5.56764999445492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1.6%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4.6520052326009306E-3"/>
                  <c:y val="-9.204576540608480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/>
                      <a:t>0.7%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/>
                      <a:t>.3%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/>
                      <a:t>2%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z="1600" b="1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en-US"/>
                      <a:t>1.6%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Sheet1!$C$3:$C$19</c:f>
              <c:strCache>
                <c:ptCount val="17"/>
                <c:pt idx="0">
                  <c:v>QMF 9</c:v>
                </c:pt>
                <c:pt idx="1">
                  <c:v>QMF 7</c:v>
                </c:pt>
                <c:pt idx="2">
                  <c:v>DSM</c:v>
                </c:pt>
                <c:pt idx="3">
                  <c:v>QMF MAT 1</c:v>
                </c:pt>
                <c:pt idx="4">
                  <c:v>QMF 4</c:v>
                </c:pt>
                <c:pt idx="5">
                  <c:v>QMF 2</c:v>
                </c:pt>
                <c:pt idx="6">
                  <c:v>QMF Besi</c:v>
                </c:pt>
                <c:pt idx="7">
                  <c:v>QMF Mat</c:v>
                </c:pt>
                <c:pt idx="9">
                  <c:v>QMF Hajvali</c:v>
                </c:pt>
                <c:pt idx="10">
                  <c:v>QMG</c:v>
                </c:pt>
                <c:pt idx="11">
                  <c:v>QMF 6</c:v>
                </c:pt>
                <c:pt idx="12">
                  <c:v>QMF 5</c:v>
                </c:pt>
                <c:pt idx="13">
                  <c:v>QMF 3</c:v>
                </c:pt>
                <c:pt idx="14">
                  <c:v>QKMF</c:v>
                </c:pt>
                <c:pt idx="15">
                  <c:v>QMF 1</c:v>
                </c:pt>
                <c:pt idx="16">
                  <c:v>QMF 8</c:v>
                </c:pt>
              </c:strCache>
            </c:strRef>
          </c:cat>
          <c:val>
            <c:numRef>
              <c:f>Sheet1!$D$3:$D$19</c:f>
              <c:numCache>
                <c:formatCode>0.0</c:formatCode>
                <c:ptCount val="17"/>
                <c:pt idx="0">
                  <c:v>-54</c:v>
                </c:pt>
                <c:pt idx="1">
                  <c:v>-49.7</c:v>
                </c:pt>
                <c:pt idx="2">
                  <c:v>-41.4</c:v>
                </c:pt>
                <c:pt idx="3">
                  <c:v>-37.5</c:v>
                </c:pt>
                <c:pt idx="4">
                  <c:v>-32.800000000000004</c:v>
                </c:pt>
                <c:pt idx="5">
                  <c:v>-32.6</c:v>
                </c:pt>
                <c:pt idx="6">
                  <c:v>-23.5</c:v>
                </c:pt>
                <c:pt idx="7">
                  <c:v>-12.3</c:v>
                </c:pt>
                <c:pt idx="9">
                  <c:v>-10.5</c:v>
                </c:pt>
                <c:pt idx="10">
                  <c:v>-7.4</c:v>
                </c:pt>
                <c:pt idx="11">
                  <c:v>-2.5</c:v>
                </c:pt>
                <c:pt idx="12">
                  <c:v>-1.6</c:v>
                </c:pt>
                <c:pt idx="13">
                  <c:v>-0.70000000000000062</c:v>
                </c:pt>
                <c:pt idx="14">
                  <c:v>2.2999999999999998</c:v>
                </c:pt>
                <c:pt idx="15">
                  <c:v>22</c:v>
                </c:pt>
                <c:pt idx="16">
                  <c:v>31.6</c:v>
                </c:pt>
              </c:numCache>
            </c:numRef>
          </c:val>
        </c:ser>
        <c:dLbls>
          <c:showVal val="1"/>
        </c:dLbls>
        <c:axId val="78204288"/>
        <c:axId val="78206080"/>
      </c:barChart>
      <c:catAx>
        <c:axId val="7820428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78206080"/>
        <c:crosses val="autoZero"/>
        <c:auto val="1"/>
        <c:lblAlgn val="ctr"/>
        <c:lblOffset val="100"/>
      </c:catAx>
      <c:valAx>
        <c:axId val="78206080"/>
        <c:scaling>
          <c:orientation val="minMax"/>
        </c:scaling>
        <c:delete val="1"/>
        <c:axPos val="l"/>
        <c:numFmt formatCode="0.0" sourceLinked="1"/>
        <c:tickLblPos val="none"/>
        <c:crossAx val="78204288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shërbimeve'!$S$7:$S$24</c:f>
              <c:strCache>
                <c:ptCount val="18"/>
                <c:pt idx="0">
                  <c:v>QKMF</c:v>
                </c:pt>
                <c:pt idx="1">
                  <c:v>QMF 5</c:v>
                </c:pt>
                <c:pt idx="2">
                  <c:v>Stomatologji</c:v>
                </c:pt>
                <c:pt idx="3">
                  <c:v>QMF 4</c:v>
                </c:pt>
                <c:pt idx="4">
                  <c:v>QMF 6</c:v>
                </c:pt>
                <c:pt idx="5">
                  <c:v>QMF 2</c:v>
                </c:pt>
                <c:pt idx="6">
                  <c:v>QMF 1</c:v>
                </c:pt>
                <c:pt idx="7">
                  <c:v>QMF 3</c:v>
                </c:pt>
                <c:pt idx="8">
                  <c:v>QMF Hajvali</c:v>
                </c:pt>
                <c:pt idx="9">
                  <c:v>QMF 10</c:v>
                </c:pt>
                <c:pt idx="10">
                  <c:v>QMF Mati I</c:v>
                </c:pt>
                <c:pt idx="11">
                  <c:v>QMF Besi </c:v>
                </c:pt>
                <c:pt idx="12">
                  <c:v>QMF 8</c:v>
                </c:pt>
                <c:pt idx="13">
                  <c:v>QMF Mat</c:v>
                </c:pt>
                <c:pt idx="14">
                  <c:v>QMF 9</c:v>
                </c:pt>
                <c:pt idx="15">
                  <c:v>QMF 7</c:v>
                </c:pt>
                <c:pt idx="16">
                  <c:v>AMF Fshatrat</c:v>
                </c:pt>
                <c:pt idx="17">
                  <c:v>QMF 11</c:v>
                </c:pt>
              </c:strCache>
            </c:strRef>
          </c:cat>
          <c:val>
            <c:numRef>
              <c:f>'Totali i të gjitha shërbimeve'!$T$7:$T$24</c:f>
              <c:numCache>
                <c:formatCode>0</c:formatCode>
                <c:ptCount val="18"/>
                <c:pt idx="0">
                  <c:v>78830</c:v>
                </c:pt>
                <c:pt idx="1">
                  <c:v>31321</c:v>
                </c:pt>
                <c:pt idx="2">
                  <c:v>27839</c:v>
                </c:pt>
                <c:pt idx="3">
                  <c:v>19198</c:v>
                </c:pt>
                <c:pt idx="4">
                  <c:v>17389</c:v>
                </c:pt>
                <c:pt idx="5">
                  <c:v>14397</c:v>
                </c:pt>
                <c:pt idx="6">
                  <c:v>10556</c:v>
                </c:pt>
                <c:pt idx="7">
                  <c:v>7666</c:v>
                </c:pt>
                <c:pt idx="8">
                  <c:v>6355</c:v>
                </c:pt>
                <c:pt idx="9">
                  <c:v>6171</c:v>
                </c:pt>
                <c:pt idx="10">
                  <c:v>4446</c:v>
                </c:pt>
                <c:pt idx="11">
                  <c:v>4311</c:v>
                </c:pt>
                <c:pt idx="12">
                  <c:v>3603</c:v>
                </c:pt>
                <c:pt idx="13">
                  <c:v>3532</c:v>
                </c:pt>
                <c:pt idx="14">
                  <c:v>3511</c:v>
                </c:pt>
                <c:pt idx="15">
                  <c:v>3244</c:v>
                </c:pt>
                <c:pt idx="16">
                  <c:v>6715</c:v>
                </c:pt>
                <c:pt idx="17">
                  <c:v>253</c:v>
                </c:pt>
              </c:numCache>
            </c:numRef>
          </c:val>
        </c:ser>
        <c:dLbls>
          <c:showVal val="1"/>
        </c:dLbls>
        <c:shape val="cylinder"/>
        <c:axId val="74822784"/>
        <c:axId val="74824320"/>
        <c:axId val="0"/>
      </c:bar3DChart>
      <c:catAx>
        <c:axId val="7482278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824320"/>
        <c:crosses val="autoZero"/>
        <c:auto val="1"/>
        <c:lblAlgn val="l"/>
        <c:lblOffset val="100"/>
      </c:catAx>
      <c:valAx>
        <c:axId val="74824320"/>
        <c:scaling>
          <c:orientation val="minMax"/>
        </c:scaling>
        <c:delete val="1"/>
        <c:axPos val="b"/>
        <c:numFmt formatCode="0" sourceLinked="1"/>
        <c:majorTickMark val="none"/>
        <c:tickLblPos val="none"/>
        <c:crossAx val="74822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2.7795494313210847E-2"/>
          <c:y val="2.5224246621991291E-2"/>
          <c:w val="0.98012795275590547"/>
          <c:h val="0.9495515067560174"/>
        </c:manualLayout>
      </c:layout>
      <c:barChart>
        <c:barDir val="col"/>
        <c:grouping val="clustered"/>
        <c:ser>
          <c:idx val="0"/>
          <c:order val="0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1" u="none" strike="noStrike" kern="1200" baseline="0">
                      <a:solidFill>
                        <a:srgbClr val="00B05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en-US"/>
                </a:p>
              </c:txPr>
            </c:dLbl>
            <c:dLbl>
              <c:idx val="4"/>
              <c:layout>
                <c:manualLayout>
                  <c:x val="-6.5277777777777796E-2"/>
                  <c:y val="-0.14446613974413219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5555555555555483E-2"/>
                  <c:y val="-0.11694877979286855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9166666666666746E-2"/>
                  <c:y val="-0.18344906634175506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2358814523184559E-2"/>
                  <c:y val="-6.529179776834927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7.0833333333333512E-2"/>
                  <c:y val="-7.796567263514110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2777777777777792E-2"/>
                  <c:y val="-5.732783323179836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9444444444444445E-2"/>
                  <c:y val="-1.605161274479887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rgbClr val="FF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shërbimeve'!$U$27:$U$43</c:f>
              <c:strCache>
                <c:ptCount val="17"/>
                <c:pt idx="0">
                  <c:v>QKMF</c:v>
                </c:pt>
                <c:pt idx="1">
                  <c:v>QMF 10</c:v>
                </c:pt>
                <c:pt idx="2">
                  <c:v>QMF 4</c:v>
                </c:pt>
                <c:pt idx="3">
                  <c:v>QMF 6</c:v>
                </c:pt>
                <c:pt idx="4">
                  <c:v>QMF Besi </c:v>
                </c:pt>
                <c:pt idx="5">
                  <c:v>QMF 9</c:v>
                </c:pt>
                <c:pt idx="6">
                  <c:v>QMF Hajvali</c:v>
                </c:pt>
                <c:pt idx="7">
                  <c:v>QMF Mati I</c:v>
                </c:pt>
                <c:pt idx="8">
                  <c:v>AMF Fshatrat</c:v>
                </c:pt>
                <c:pt idx="9">
                  <c:v>Stomatologji</c:v>
                </c:pt>
                <c:pt idx="10">
                  <c:v>QMF 1</c:v>
                </c:pt>
                <c:pt idx="11">
                  <c:v>QMF 2</c:v>
                </c:pt>
                <c:pt idx="12">
                  <c:v>QMF 8</c:v>
                </c:pt>
                <c:pt idx="13">
                  <c:v>QMF 3</c:v>
                </c:pt>
                <c:pt idx="14">
                  <c:v>QMF 5</c:v>
                </c:pt>
                <c:pt idx="15">
                  <c:v>QMF Mat</c:v>
                </c:pt>
                <c:pt idx="16">
                  <c:v>QMF 7</c:v>
                </c:pt>
              </c:strCache>
            </c:strRef>
          </c:cat>
          <c:val>
            <c:numRef>
              <c:f>'Totali i të gjitha shërbimeve'!$V$27:$V$43</c:f>
              <c:numCache>
                <c:formatCode>General</c:formatCode>
                <c:ptCount val="17"/>
                <c:pt idx="0">
                  <c:v>39</c:v>
                </c:pt>
                <c:pt idx="1">
                  <c:v>15.1</c:v>
                </c:pt>
                <c:pt idx="2">
                  <c:v>12.8</c:v>
                </c:pt>
                <c:pt idx="3">
                  <c:v>0.5</c:v>
                </c:pt>
                <c:pt idx="4">
                  <c:v>-0.60000000000000064</c:v>
                </c:pt>
                <c:pt idx="5">
                  <c:v>-0.60000000000000064</c:v>
                </c:pt>
                <c:pt idx="6">
                  <c:v>-0.8</c:v>
                </c:pt>
                <c:pt idx="7">
                  <c:v>-12.9</c:v>
                </c:pt>
                <c:pt idx="8">
                  <c:v>-13.2</c:v>
                </c:pt>
                <c:pt idx="9">
                  <c:v>-15.6</c:v>
                </c:pt>
                <c:pt idx="10">
                  <c:v>-18.600000000000001</c:v>
                </c:pt>
                <c:pt idx="11">
                  <c:v>-19.100000000000001</c:v>
                </c:pt>
                <c:pt idx="12">
                  <c:v>-19.8</c:v>
                </c:pt>
                <c:pt idx="13">
                  <c:v>-23.1</c:v>
                </c:pt>
                <c:pt idx="14">
                  <c:v>-29</c:v>
                </c:pt>
                <c:pt idx="15">
                  <c:v>-39.4</c:v>
                </c:pt>
                <c:pt idx="16">
                  <c:v>-50.5</c:v>
                </c:pt>
              </c:numCache>
            </c:numRef>
          </c:val>
        </c:ser>
        <c:dLbls>
          <c:showVal val="1"/>
        </c:dLbls>
        <c:overlap val="-25"/>
        <c:axId val="78305152"/>
        <c:axId val="78306688"/>
      </c:barChart>
      <c:catAx>
        <c:axId val="7830515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8306688"/>
        <c:crosses val="autoZero"/>
        <c:auto val="1"/>
        <c:lblAlgn val="ctr"/>
        <c:lblOffset val="100"/>
      </c:catAx>
      <c:valAx>
        <c:axId val="7830668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830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'Totali i të gjitha shërbimeve'!$H$68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-3.7465564738292011E-2"/>
                  <c:y val="-9.259259259259369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3118     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0.4%)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3301    </a:t>
                    </a:r>
                    <a:r>
                      <a:rPr lang="en-US" dirty="0" smtClean="0"/>
                      <a:t>           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41.3%)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2953  </a:t>
                    </a:r>
                    <a:r>
                      <a:rPr lang="en-US" dirty="0" smtClean="0"/>
                      <a:t>                                   </a:t>
                    </a:r>
                    <a:r>
                      <a:rPr lang="en-US" dirty="0" smtClean="0">
                        <a:solidFill>
                          <a:srgbClr val="00B050"/>
                        </a:solidFill>
                      </a:rPr>
                      <a:t>(+</a:t>
                    </a:r>
                    <a:r>
                      <a:rPr lang="en-US" dirty="0">
                        <a:solidFill>
                          <a:srgbClr val="00B050"/>
                        </a:solidFill>
                      </a:rPr>
                      <a:t>30.6%)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3060                    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(-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24.7%)</a:t>
                    </a:r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shërbimeve'!$G$69:$G$73</c:f>
              <c:strCache>
                <c:ptCount val="5"/>
                <c:pt idx="0">
                  <c:v>QKMF</c:v>
                </c:pt>
                <c:pt idx="1">
                  <c:v>DSM</c:v>
                </c:pt>
                <c:pt idx="2">
                  <c:v>QMF 4</c:v>
                </c:pt>
                <c:pt idx="3">
                  <c:v>QMF 5</c:v>
                </c:pt>
                <c:pt idx="4">
                  <c:v>Stomatologji</c:v>
                </c:pt>
              </c:strCache>
            </c:strRef>
          </c:cat>
          <c:val>
            <c:numRef>
              <c:f>'Totali i të gjitha shërbimeve'!$H$69:$H$73</c:f>
              <c:numCache>
                <c:formatCode>General</c:formatCode>
                <c:ptCount val="5"/>
                <c:pt idx="0">
                  <c:v>3118</c:v>
                </c:pt>
                <c:pt idx="1">
                  <c:v>3301</c:v>
                </c:pt>
                <c:pt idx="2">
                  <c:v>37</c:v>
                </c:pt>
                <c:pt idx="3">
                  <c:v>2953</c:v>
                </c:pt>
                <c:pt idx="4">
                  <c:v>3060</c:v>
                </c:pt>
              </c:numCache>
            </c:numRef>
          </c:val>
        </c:ser>
        <c:ser>
          <c:idx val="1"/>
          <c:order val="1"/>
          <c:tx>
            <c:strRef>
              <c:f>'Totali i të gjitha shërbimeve'!$I$68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'Totali i të gjitha shërbimeve'!$G$69:$G$73</c:f>
              <c:strCache>
                <c:ptCount val="5"/>
                <c:pt idx="0">
                  <c:v>QKMF</c:v>
                </c:pt>
                <c:pt idx="1">
                  <c:v>DSM</c:v>
                </c:pt>
                <c:pt idx="2">
                  <c:v>QMF 4</c:v>
                </c:pt>
                <c:pt idx="3">
                  <c:v>QMF 5</c:v>
                </c:pt>
                <c:pt idx="4">
                  <c:v>Stomatologji</c:v>
                </c:pt>
              </c:strCache>
            </c:strRef>
          </c:cat>
          <c:val>
            <c:numRef>
              <c:f>'Totali i të gjitha shërbimeve'!$I$69:$I$73</c:f>
              <c:numCache>
                <c:formatCode>General</c:formatCode>
                <c:ptCount val="5"/>
                <c:pt idx="0">
                  <c:v>3260</c:v>
                </c:pt>
                <c:pt idx="1">
                  <c:v>5624</c:v>
                </c:pt>
                <c:pt idx="2">
                  <c:v>579</c:v>
                </c:pt>
                <c:pt idx="3">
                  <c:v>2261</c:v>
                </c:pt>
                <c:pt idx="4">
                  <c:v>4064</c:v>
                </c:pt>
              </c:numCache>
            </c:numRef>
          </c:val>
        </c:ser>
        <c:dLbls>
          <c:showVal val="1"/>
        </c:dLbls>
        <c:overlap val="-25"/>
        <c:axId val="78594816"/>
        <c:axId val="78596352"/>
      </c:barChart>
      <c:catAx>
        <c:axId val="785948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1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8596352"/>
        <c:crosses val="autoZero"/>
        <c:auto val="1"/>
        <c:lblAlgn val="ctr"/>
        <c:lblOffset val="100"/>
      </c:catAx>
      <c:valAx>
        <c:axId val="78596352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859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0.06296</cdr:y>
    </cdr:from>
    <cdr:to>
      <cdr:x>1</cdr:x>
      <cdr:y>0.0963</cdr:y>
    </cdr:to>
    <cdr:sp macro="" textlink="">
      <cdr:nvSpPr>
        <cdr:cNvPr id="2" name="Title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54043" y="431800"/>
          <a:ext cx="9220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 fontScale="90000"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>
          <a:lvl1pPr algn="ctr" defTabSz="914400" rtl="0" eaLnBrk="1" latinLnBrk="0" hangingPunct="1">
            <a:spcBef>
              <a:spcPct val="0"/>
            </a:spcBef>
            <a:buNone/>
            <a:defRPr sz="4400" kern="1200">
              <a:solidFill>
                <a:schemeClr val="tx1"/>
              </a:solidFill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r>
            <a:rPr lang="en-US" sz="2200" b="1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Vizitat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200" b="1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mjekËsore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200" b="1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sipas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200" b="1" dirty="0" err="1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grupmoshave</a:t>
          </a: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/>
          </a:r>
          <a:b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</a:br>
          <a: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/>
          </a:r>
          <a:br>
            <a:rPr lang="en-US" sz="2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</a:br>
          <a:endParaRPr lang="en-US" sz="2200" b="1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0.01695</cdr:x>
      <cdr:y>0</cdr:y>
    </cdr:from>
    <cdr:to>
      <cdr:x>1</cdr:x>
      <cdr:y>0.06885</cdr:y>
    </cdr:to>
    <cdr:sp macro="" textlink="">
      <cdr:nvSpPr>
        <cdr:cNvPr id="2" name="Title 4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304800" y="0"/>
          <a:ext cx="8839200" cy="461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square" lIns="91440" tIns="45720" rIns="91440" bIns="45720" rtlCol="0" anchor="ctr">
          <a:sp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rgbClr val="C0504D">
                <a:shade val="75000"/>
              </a:srgbClr>
            </a:contourClr>
          </a:sp3d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Mesatarja</a:t>
          </a:r>
          <a:r>
            <a:rPr lang="en-US" sz="2400" b="1" dirty="0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ditore</a:t>
          </a:r>
          <a:r>
            <a:rPr lang="en-US" sz="2400" b="1" dirty="0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e </a:t>
          </a:r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shËrbimeve</a:t>
          </a:r>
          <a:r>
            <a:rPr lang="en-US" sz="2400" b="1" dirty="0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kuadrit</a:t>
          </a:r>
          <a:r>
            <a:rPr lang="en-US" sz="2400" b="1" dirty="0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tË</a:t>
          </a:r>
          <a:r>
            <a:rPr lang="en-US" sz="2400" b="1" dirty="0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 </a:t>
          </a:r>
          <a:r>
            <a:rPr lang="en-US" sz="2400" b="1" dirty="0" err="1" smtClean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rPr>
            <a:t>mesËm</a:t>
          </a:r>
          <a:endParaRPr lang="en-US" sz="2400" b="1" dirty="0">
            <a:ln w="11430"/>
            <a:gradFill>
              <a:gsLst>
                <a:gs pos="0">
                  <a:srgbClr val="C0504D">
                    <a:tint val="70000"/>
                    <a:satMod val="245000"/>
                  </a:srgbClr>
                </a:gs>
                <a:gs pos="75000">
                  <a:srgbClr val="C0504D">
                    <a:tint val="90000"/>
                    <a:shade val="60000"/>
                    <a:satMod val="240000"/>
                  </a:srgbClr>
                </a:gs>
                <a:gs pos="100000">
                  <a:srgbClr val="C0504D">
                    <a:tint val="100000"/>
                    <a:shade val="50000"/>
                    <a:satMod val="240000"/>
                  </a:srgb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1984F-500D-403A-B680-3DE118C5A4D6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q-A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71295-066A-4A8C-B491-74D29CDC10FC}" type="slidenum">
              <a:rPr lang="sq-AL" smtClean="0"/>
              <a:pPr/>
              <a:t>‹#›</a:t>
            </a:fld>
            <a:endParaRPr lang="sq-AL"/>
          </a:p>
        </p:txBody>
      </p:sp>
    </p:spTree>
    <p:extLst>
      <p:ext uri="{BB962C8B-B14F-4D97-AF65-F5344CB8AC3E}">
        <p14:creationId xmlns="" xmlns:p14="http://schemas.microsoft.com/office/powerpoint/2010/main" val="142270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71295-066A-4A8C-B491-74D29CDC10FC}" type="slidenum">
              <a:rPr lang="sq-AL" smtClean="0"/>
              <a:pPr/>
              <a:t>15</a:t>
            </a:fld>
            <a:endParaRPr lang="sq-AL"/>
          </a:p>
        </p:txBody>
      </p:sp>
    </p:spTree>
    <p:extLst>
      <p:ext uri="{BB962C8B-B14F-4D97-AF65-F5344CB8AC3E}">
        <p14:creationId xmlns="" xmlns:p14="http://schemas.microsoft.com/office/powerpoint/2010/main" val="3344407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C952E-6609-43C7-B100-075D8BE98CA0}" type="datetimeFigureOut">
              <a:rPr lang="sq-AL" smtClean="0"/>
              <a:pPr/>
              <a:t>2015-08-20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B347D-F50A-417C-BD7D-B671814D7FC9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685800" y="2831069"/>
            <a:ext cx="8229600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32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shËrbimeve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32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shËndetesore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32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gjashtmujori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32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parË</a:t>
            </a:r>
            <a:r>
              <a:rPr lang="en-US" sz="32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                                       QKMF, PRISHTINË –2015</a:t>
            </a:r>
            <a:endParaRPr lang="en-US" sz="32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304800"/>
            <a:ext cx="5039428" cy="14670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2971800" y="5181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b="1" i="1" dirty="0" err="1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Përgatiti</a:t>
            </a:r>
            <a:r>
              <a:rPr lang="en-US" b="1" i="1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  <a:p>
            <a:pPr algn="r"/>
            <a:r>
              <a:rPr lang="en-US" b="1" i="1" dirty="0" err="1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Dr.Teuta</a:t>
            </a:r>
            <a:r>
              <a:rPr lang="en-US" b="1" i="1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i="1" dirty="0" err="1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Hoxha</a:t>
            </a:r>
            <a:endParaRPr lang="en-US" b="1" i="1" dirty="0">
              <a:ln/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368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457200" y="-37321"/>
            <a:ext cx="8763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pacientËve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diagnostifikim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radiologjik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(nr=12469 )-21.8%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16696514"/>
              </p:ext>
            </p:extLst>
          </p:nvPr>
        </p:nvGraphicFramePr>
        <p:xfrm>
          <a:off x="0" y="793676"/>
          <a:ext cx="9143999" cy="6064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98582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 noGrp="1"/>
          </p:cNvSpPr>
          <p:nvPr>
            <p:ph type="title"/>
          </p:nvPr>
        </p:nvSpPr>
        <p:spPr>
          <a:xfrm>
            <a:off x="0" y="-38375"/>
            <a:ext cx="8991600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pacienteve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per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diagnostifikim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Radiologjike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04800" y="990600"/>
          <a:ext cx="84582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65001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Participimit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( %)nr-101491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(56.5%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duhet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participojne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)                                                                     ( 56%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participojnË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)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17128010"/>
              </p:ext>
            </p:extLst>
          </p:nvPr>
        </p:nvGraphicFramePr>
        <p:xfrm>
          <a:off x="0" y="1371600"/>
          <a:ext cx="8915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0958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65001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Participimit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( %)nr-101491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(56.5%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duhet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participojne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)                                                                     ( 56%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participojnË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)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31781844"/>
              </p:ext>
            </p:extLst>
          </p:nvPr>
        </p:nvGraphicFramePr>
        <p:xfrm>
          <a:off x="64264" y="1265330"/>
          <a:ext cx="9079735" cy="5592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655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0678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TRAJTIMI I PACIJENTEVE JASHTE KPSH(%)                                                       (nr.=56913)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012361912"/>
              </p:ext>
            </p:extLst>
          </p:nvPr>
        </p:nvGraphicFramePr>
        <p:xfrm>
          <a:off x="152400" y="914400"/>
          <a:ext cx="89154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-192398"/>
            <a:ext cx="9144000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Hapja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Kartelave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shËndetËsore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(nr=7695)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05747726"/>
              </p:ext>
            </p:extLst>
          </p:nvPr>
        </p:nvGraphicFramePr>
        <p:xfrm>
          <a:off x="76200" y="1219200"/>
          <a:ext cx="8915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34473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184666"/>
            <a:ext cx="89916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analizave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(nr.=316503),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85555481"/>
              </p:ext>
            </p:extLst>
          </p:nvPr>
        </p:nvGraphicFramePr>
        <p:xfrm>
          <a:off x="0" y="1371600"/>
          <a:ext cx="9144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84317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I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vlerave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patologjike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analizave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( %)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(nr.=56739),    17.9%                                                                                       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62089873"/>
              </p:ext>
            </p:extLst>
          </p:nvPr>
        </p:nvGraphicFramePr>
        <p:xfrm>
          <a:off x="152400" y="1200329"/>
          <a:ext cx="8839200" cy="5505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5630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4293441998"/>
              </p:ext>
            </p:extLst>
          </p:nvPr>
        </p:nvGraphicFramePr>
        <p:xfrm>
          <a:off x="0" y="1371600"/>
          <a:ext cx="9144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52705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analizave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/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rezultatet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patologjike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QKMF, PRISHTINË –2015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961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3721463927"/>
              </p:ext>
            </p:extLst>
          </p:nvPr>
        </p:nvGraphicFramePr>
        <p:xfrm>
          <a:off x="152400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152400"/>
            <a:ext cx="914400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viz.MJEKËsore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pacijentËve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qkmf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0" y="-14331"/>
            <a:ext cx="9296400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Raport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I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shËrbimeve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shËndetËsore</a:t>
            </a:r>
            <a: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 2015</a:t>
            </a:r>
            <a:b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  <a:t>(nr.=1033249)</a:t>
            </a:r>
            <a:br>
              <a:rPr kumimoji="0" lang="en-US" sz="2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tencil" pitchFamily="82" charset="0"/>
                <a:ea typeface="+mj-ea"/>
                <a:cs typeface="+mj-cs"/>
              </a:rPr>
            </a:br>
            <a:endParaRPr kumimoji="0" lang="en-US" sz="2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p14="http://schemas.microsoft.com/office/powerpoint/2010/main" val="2071265887"/>
              </p:ext>
            </p:extLst>
          </p:nvPr>
        </p:nvGraphicFramePr>
        <p:xfrm>
          <a:off x="152400" y="1143000"/>
          <a:ext cx="8763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82447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-2285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mjkËsore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SIPAS QENDRAVE MJEKËSISË FAMILJAREF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51022313"/>
              </p:ext>
            </p:extLst>
          </p:nvPr>
        </p:nvGraphicFramePr>
        <p:xfrm>
          <a:off x="0" y="858693"/>
          <a:ext cx="9144000" cy="5923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6722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9220200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pacientËve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diagnostifikim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447800"/>
          <a:ext cx="8534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32719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3" y="381000"/>
            <a:ext cx="9220200" cy="2286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viz.t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pacijentËve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3659034203"/>
              </p:ext>
            </p:extLst>
          </p:nvPr>
        </p:nvGraphicFramePr>
        <p:xfrm>
          <a:off x="0" y="990600"/>
          <a:ext cx="9144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-58078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mjekËsia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familjare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066800"/>
          <a:ext cx="8610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51431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3" y="381000"/>
            <a:ext cx="9220200" cy="2286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viz.MjekËsore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pËr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familjar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qmf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457200" y="990600"/>
          <a:ext cx="8534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viz. </a:t>
            </a:r>
            <a:r>
              <a:rPr lang="en-US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mjkËsore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 </a:t>
            </a:r>
            <a:r>
              <a:rPr lang="en-US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ndËrimin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natËs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dhe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shËrbimit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shtËpijak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019886900"/>
              </p:ext>
            </p:extLst>
          </p:nvPr>
        </p:nvGraphicFramePr>
        <p:xfrm>
          <a:off x="76200" y="990600"/>
          <a:ext cx="9067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6785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457200" y="245973"/>
            <a:ext cx="8229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ndrimit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natËs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dhe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shËrbimit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shtËpijak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96309094"/>
              </p:ext>
            </p:extLst>
          </p:nvPr>
        </p:nvGraphicFramePr>
        <p:xfrm>
          <a:off x="0" y="12192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34110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-25940" y="24319"/>
            <a:ext cx="91440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pediatrisË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12133268"/>
              </p:ext>
            </p:extLst>
          </p:nvPr>
        </p:nvGraphicFramePr>
        <p:xfrm>
          <a:off x="43070" y="685800"/>
          <a:ext cx="8991600" cy="5842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596626715"/>
              </p:ext>
            </p:extLst>
          </p:nvPr>
        </p:nvGraphicFramePr>
        <p:xfrm>
          <a:off x="76200" y="855316"/>
          <a:ext cx="9067800" cy="6002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2754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-25940" y="24319"/>
            <a:ext cx="91440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–PËR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pediatËr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92446929"/>
              </p:ext>
            </p:extLst>
          </p:nvPr>
        </p:nvGraphicFramePr>
        <p:xfrm>
          <a:off x="34047" y="855316"/>
          <a:ext cx="8965660" cy="6002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9603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0" y="76200"/>
            <a:ext cx="91440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– SHËRBIMI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GjinekologjisË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36259861"/>
              </p:ext>
            </p:extLst>
          </p:nvPr>
        </p:nvGraphicFramePr>
        <p:xfrm>
          <a:off x="76200" y="685800"/>
          <a:ext cx="89916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40717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-19409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(nr.=453512)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0" y="1066800"/>
          <a:ext cx="9144000" cy="563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1334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-76200" y="184666"/>
            <a:ext cx="91440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mjekesore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-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dermatologjise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38545244"/>
              </p:ext>
            </p:extLst>
          </p:nvPr>
        </p:nvGraphicFramePr>
        <p:xfrm>
          <a:off x="152400" y="1295400"/>
          <a:ext cx="8915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5210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-76200" y="369332"/>
            <a:ext cx="9144000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Mesatarja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ditore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–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specialistike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69620517"/>
              </p:ext>
            </p:extLst>
          </p:nvPr>
        </p:nvGraphicFramePr>
        <p:xfrm>
          <a:off x="152400" y="1219200"/>
          <a:ext cx="8839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822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2418828345"/>
              </p:ext>
            </p:extLst>
          </p:nvPr>
        </p:nvGraphicFramePr>
        <p:xfrm>
          <a:off x="0" y="27562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868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stomatologjike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shËndetin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oral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28600" y="990600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686800" cy="56356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MESATARJA DITORE  E VIZITAV  STOMATOLOGJIKE NË  SHËNDETIN ORAL (nr. </a:t>
            </a:r>
            <a:r>
              <a:rPr lang="en-US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28824</a:t>
            </a:r>
            <a: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) </a:t>
            </a:r>
            <a:b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</a:br>
            <a:endParaRPr lang="en-US" sz="2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304800" y="1143000"/>
          <a:ext cx="8534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7620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2800" b="1" i="1" dirty="0" smtClean="0">
                <a:ln/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RAPORTI MBI VIZITAT TE STOMATOLOGU                                ( </a:t>
            </a:r>
            <a:r>
              <a:rPr lang="en-US" sz="3100" b="1" i="1" dirty="0" smtClean="0">
                <a:ln/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nr.27839)                               </a:t>
            </a:r>
            <a:endParaRPr lang="en-US" sz="3100" b="1" i="1" dirty="0">
              <a:ln/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0" y="6858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9144000" cy="6096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PARAQITJA E SËMUNDJEVE NGJIT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Ë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SE</a:t>
            </a:r>
            <a:b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Nr.=12390</a:t>
            </a:r>
            <a:endParaRPr lang="en-US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937624523"/>
              </p:ext>
            </p:extLst>
          </p:nvPr>
        </p:nvGraphicFramePr>
        <p:xfrm>
          <a:off x="0" y="1371600"/>
          <a:ext cx="89154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67740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3378269481"/>
              </p:ext>
            </p:extLst>
          </p:nvPr>
        </p:nvGraphicFramePr>
        <p:xfrm>
          <a:off x="0" y="8382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-19455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PARAQITJA E SËMUNDJEVE JO NGJITËSE                                                                    ( nr.349)</a:t>
            </a:r>
          </a:p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     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Mortaliteti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(nr=47)</a:t>
            </a:r>
          </a:p>
          <a:p>
            <a:pPr algn="ctr"/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52400" y="1066800"/>
          <a:ext cx="8991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DIAGNOZAT</a:t>
            </a:r>
            <a:endParaRPr lang="en-US" sz="2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0" y="762001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304800" y="533400"/>
          <a:ext cx="838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981200" y="152400"/>
            <a:ext cx="5791200" cy="9233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b="1" cap="all" dirty="0" err="1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tencil" pitchFamily="82" charset="0"/>
              </a:rPr>
              <a:t>Raport</a:t>
            </a:r>
            <a:r>
              <a:rPr lang="en-US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tencil" pitchFamily="82" charset="0"/>
              </a:rPr>
              <a:t> I </a:t>
            </a:r>
            <a:r>
              <a:rPr lang="en-US" b="1" cap="all" dirty="0" err="1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tencil" pitchFamily="82" charset="0"/>
              </a:rPr>
              <a:t>vizitave</a:t>
            </a:r>
            <a:r>
              <a:rPr lang="en-US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tencil" pitchFamily="82" charset="0"/>
              </a:rPr>
              <a:t> </a:t>
            </a:r>
            <a:r>
              <a:rPr lang="en-US" b="1" cap="all" dirty="0" err="1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tencil" pitchFamily="82" charset="0"/>
              </a:rPr>
              <a:t>mjekËsor</a:t>
            </a:r>
            <a:r>
              <a:rPr lang="en-US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tencil" pitchFamily="82" charset="0"/>
              </a:rPr>
              <a:t> </a:t>
            </a:r>
            <a:br>
              <a:rPr lang="en-US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tencil" pitchFamily="82" charset="0"/>
              </a:rPr>
            </a:br>
            <a:r>
              <a:rPr lang="en-US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tencil" pitchFamily="82" charset="0"/>
              </a:rPr>
              <a:t>(nr.=453512)</a:t>
            </a:r>
            <a:br>
              <a:rPr lang="en-US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Stencil" pitchFamily="82" charset="0"/>
              </a:rPr>
            </a:br>
            <a:endParaRPr lang="en-US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-18937"/>
            <a:ext cx="8229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Matja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fËmijËve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sipas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standardeve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obsh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FËmijet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matur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(%)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nËn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2vjet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dhe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2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deri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ne 5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vjet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2015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52400" y="1295400"/>
          <a:ext cx="8839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61939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73866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FËmije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matur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/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peshuar</a:t>
            </a:r>
            <a:endParaRPr lang="en-US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tencil" pitchFamily="82" charset="0"/>
            </a:endParaRPr>
          </a:p>
          <a:p>
            <a:pPr algn="ctr"/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52400" y="838200"/>
          <a:ext cx="88392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Vlerat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fituara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ng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Femijet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E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matur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/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peshuar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0-5 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vjetË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45556575"/>
              </p:ext>
            </p:extLst>
          </p:nvPr>
        </p:nvGraphicFramePr>
        <p:xfrm>
          <a:off x="457200" y="1066800"/>
          <a:ext cx="8229600" cy="5059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45074668"/>
              </p:ext>
            </p:extLst>
          </p:nvPr>
        </p:nvGraphicFramePr>
        <p:xfrm>
          <a:off x="304800" y="762000"/>
          <a:ext cx="86868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5334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 I </a:t>
            </a:r>
            <a:r>
              <a:rPr lang="en-US" sz="2400" b="1" i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imunizimit</a:t>
            </a:r>
            <a:r>
              <a:rPr lang="en-US" sz="2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me </a:t>
            </a:r>
            <a:r>
              <a:rPr lang="en-US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vaksin</a:t>
            </a:r>
            <a: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  TË </a:t>
            </a:r>
            <a:r>
              <a:rPr lang="en-US" sz="2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OBLIGUAR  SIPAS  SKEMËS  </a:t>
            </a:r>
            <a: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-</a:t>
            </a:r>
            <a:r>
              <a:rPr lang="en-US" sz="24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primovaksina</a:t>
            </a:r>
            <a:r>
              <a:rPr lang="en-US" sz="2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</a:t>
            </a:r>
            <a:r>
              <a:rPr lang="en-US" sz="2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400" b="1" i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792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590800"/>
            <a:ext cx="7010400" cy="13234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000" b="1" i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JU FALIMINDERIT PËR VËMENDJE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299763498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Pun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 e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kryera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</a:t>
            </a:r>
            <a:r>
              <a:rPr lang="en-US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Ë</a:t>
            </a:r>
            <a:r>
              <a:rPr lang="en-US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rbimin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stomatologjik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/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tremujori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parË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, </a:t>
            </a:r>
            <a:r>
              <a:rPr lang="en-US" sz="2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qkmf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PRISHTINË –2015</a:t>
            </a:r>
            <a: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52400" y="1524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228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vizitave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mjekËsor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nË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Amf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tË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fshaËrave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(nr.=10827)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0" y="1295400"/>
          <a:ext cx="8991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76200" y="12970"/>
            <a:ext cx="891540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pacienteve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per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diagnostifikim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                                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(nr.=35995), -10.7%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04800" y="1295400"/>
          <a:ext cx="8458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000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91600" cy="7620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Vizitat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e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pacienteve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per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diagnostifikim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laboratorik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                                     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(nr.=35995), -10.7%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52400" y="1295400"/>
          <a:ext cx="8839199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title"/>
          </p:nvPr>
        </p:nvSpPr>
        <p:spPr>
          <a:xfrm>
            <a:off x="0" y="-33051"/>
            <a:ext cx="8991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shËrbimeve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shËndetËsore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-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intervenime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(nr.=249337),                                                                                                 - 6%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25904970"/>
              </p:ext>
            </p:extLst>
          </p:nvPr>
        </p:nvGraphicFramePr>
        <p:xfrm>
          <a:off x="0" y="1167278"/>
          <a:ext cx="8991600" cy="5690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94085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-33051"/>
            <a:ext cx="8991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Raport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I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shËrbimeve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shËndetËsore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- </a:t>
            </a:r>
            <a:r>
              <a:rPr lang="en-US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intervenime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 </a:t>
            </a:r>
            <a:b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</a:b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tencil" pitchFamily="82" charset="0"/>
              </a:rPr>
              <a:t>(nr.=249337),                                                                                                 - 6%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34727743"/>
              </p:ext>
            </p:extLst>
          </p:nvPr>
        </p:nvGraphicFramePr>
        <p:xfrm>
          <a:off x="-33969" y="1319678"/>
          <a:ext cx="9144000" cy="5538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64734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6264</TotalTime>
  <Words>918</Words>
  <Application>Microsoft Office PowerPoint</Application>
  <PresentationFormat>On-screen Show (4:3)</PresentationFormat>
  <Paragraphs>369</Paragraphs>
  <Slides>46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Raport I shËrbimeve shËndetesore gjashtmujori I parË                                             QKMF, PRISHTINË –2015</vt:lpstr>
      <vt:lpstr>Slide 2</vt:lpstr>
      <vt:lpstr>Raport I vizitave mjekËsor  (nr.=453512) </vt:lpstr>
      <vt:lpstr>Slide 4</vt:lpstr>
      <vt:lpstr>Slide 5</vt:lpstr>
      <vt:lpstr>Slide 6</vt:lpstr>
      <vt:lpstr>Vizitat e pacienteve per diagnostifikim laboratorik                                        (nr.=35995), -10.7% </vt:lpstr>
      <vt:lpstr>Raport I shËrbimeve shËndetËsore- intervenime  (nr.=249337),                                                                                                 - 6%</vt:lpstr>
      <vt:lpstr>Raport I shËrbimeve shËndetËsore- intervenime  (nr.=249337),                                                                                                 - 6%</vt:lpstr>
      <vt:lpstr>Vizitat e pacientËve pËr diagnostifikim radiologjik (nr=12469 )-21.8%</vt:lpstr>
      <vt:lpstr>Mesatarja ditore  e pacienteve per diagnostifikim Radiologjike </vt:lpstr>
      <vt:lpstr>Participimit ( %)nr-101491 (56.5% duhet te participojne)                                                                     ( 56% participojnË)</vt:lpstr>
      <vt:lpstr>Participimit ( %)nr-101491 (56.5% duhet te participojne)                                                                     ( 56% participojnË)</vt:lpstr>
      <vt:lpstr>Slide 14</vt:lpstr>
      <vt:lpstr> Hapja e Kartelave shËndetËsore (nr=7695) </vt:lpstr>
      <vt:lpstr>Raport I analizave laboratorike (nr.=316503), </vt:lpstr>
      <vt:lpstr>Raport I I vlerave patologjike te analizave laboratorike ( %) (nr.=56739),    17.9%                                                                                        </vt:lpstr>
      <vt:lpstr>analizave  laboratorik /rezultatet patologjike            QKMF, PRISHTINË –2015 </vt:lpstr>
      <vt:lpstr>Slide 19</vt:lpstr>
      <vt:lpstr>Mesatarja ditore e vizitave mjkËsore SIPAS QENDRAVE MJEKËSISË FAMILJAREF  </vt:lpstr>
      <vt:lpstr>Mesatarja ditore  e pacientËve pËr diagnostifikim laboratorik </vt:lpstr>
      <vt:lpstr>Mesatarja  ditor I  viz.tË  pacijentËve pËr mjek   </vt:lpstr>
      <vt:lpstr>Mesatarja ditore e vizitave mjekËsore  mjekËsia familjare </vt:lpstr>
      <vt:lpstr>Mesatarja  ditor I  viz.MjekËsore pËr mjek familjar  sipas qmf  </vt:lpstr>
      <vt:lpstr>viz. mjkËsore - ndËrimin e natËs  dhe shËrbimit shtËpijak </vt:lpstr>
      <vt:lpstr>Mesatarja ditore e ndrimit tË natËs dhe shËrbimit shtËpijak </vt:lpstr>
      <vt:lpstr>Slide 27</vt:lpstr>
      <vt:lpstr>Slide 28</vt:lpstr>
      <vt:lpstr>Slide 29</vt:lpstr>
      <vt:lpstr>Slide 30</vt:lpstr>
      <vt:lpstr>Slide 31</vt:lpstr>
      <vt:lpstr>Slide 32</vt:lpstr>
      <vt:lpstr>Vizitat  stomatologjike nË  shËndetin oral </vt:lpstr>
      <vt:lpstr>MESATARJA DITORE  E VIZITAV  STOMATOLOGJIKE NË  SHËNDETIN ORAL (nr. 28824)  </vt:lpstr>
      <vt:lpstr>RAPORTI MBI VIZITAT TE STOMATOLOGU                                ( nr.27839)                               </vt:lpstr>
      <vt:lpstr>PARAQITJA E SËMUNDJEVE NGJITËSE Nr.=12390</vt:lpstr>
      <vt:lpstr>Slide 37</vt:lpstr>
      <vt:lpstr>Slide 38</vt:lpstr>
      <vt:lpstr>DIAGNOZAT</vt:lpstr>
      <vt:lpstr>Matja e fËmijËve sipas standardeve tË obsh FËmijet e matur (%)nËn 2vjet dhe 2 deri ne 5 vjet 2015</vt:lpstr>
      <vt:lpstr>Slide 41</vt:lpstr>
      <vt:lpstr>Vlerat e fituara ng Femijet  E matur / peshuar 0-5 vjetË </vt:lpstr>
      <vt:lpstr>RAPORT I imunizimit  me vaksin Ë  TË OBLIGUAR  SIPAS  SKEMËS  -primovaksina   </vt:lpstr>
      <vt:lpstr>Slide 44</vt:lpstr>
      <vt:lpstr>PunË t e kryera nË  shË rbimin stomatologjik tremujori I parË, qkmf PRISHTINË –2015 </vt:lpstr>
      <vt:lpstr>Slide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Teuta Hoxha</dc:creator>
  <cp:lastModifiedBy>QKMF</cp:lastModifiedBy>
  <cp:revision>619</cp:revision>
  <dcterms:created xsi:type="dcterms:W3CDTF">2013-05-10T10:02:58Z</dcterms:created>
  <dcterms:modified xsi:type="dcterms:W3CDTF">2015-08-20T10:07:24Z</dcterms:modified>
</cp:coreProperties>
</file>