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3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4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5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6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7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8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9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30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313" r:id="rId2"/>
    <p:sldId id="439" r:id="rId3"/>
    <p:sldId id="413" r:id="rId4"/>
    <p:sldId id="414" r:id="rId5"/>
    <p:sldId id="353" r:id="rId6"/>
    <p:sldId id="360" r:id="rId7"/>
    <p:sldId id="418" r:id="rId8"/>
    <p:sldId id="434" r:id="rId9"/>
    <p:sldId id="425" r:id="rId10"/>
    <p:sldId id="427" r:id="rId11"/>
    <p:sldId id="428" r:id="rId12"/>
    <p:sldId id="429" r:id="rId13"/>
    <p:sldId id="368" r:id="rId14"/>
    <p:sldId id="422" r:id="rId15"/>
    <p:sldId id="424" r:id="rId16"/>
    <p:sldId id="435" r:id="rId17"/>
    <p:sldId id="357" r:id="rId18"/>
    <p:sldId id="377" r:id="rId19"/>
    <p:sldId id="365" r:id="rId20"/>
    <p:sldId id="362" r:id="rId21"/>
    <p:sldId id="379" r:id="rId22"/>
    <p:sldId id="390" r:id="rId23"/>
    <p:sldId id="437" r:id="rId24"/>
    <p:sldId id="388" r:id="rId25"/>
    <p:sldId id="432" r:id="rId26"/>
    <p:sldId id="394" r:id="rId27"/>
    <p:sldId id="392" r:id="rId28"/>
    <p:sldId id="433" r:id="rId29"/>
    <p:sldId id="430" r:id="rId30"/>
    <p:sldId id="398" r:id="rId31"/>
    <p:sldId id="396" r:id="rId32"/>
    <p:sldId id="397" r:id="rId33"/>
    <p:sldId id="395" r:id="rId34"/>
    <p:sldId id="399" r:id="rId35"/>
    <p:sldId id="404" r:id="rId36"/>
    <p:sldId id="405" r:id="rId37"/>
    <p:sldId id="406" r:id="rId38"/>
    <p:sldId id="407" r:id="rId39"/>
    <p:sldId id="411" r:id="rId40"/>
    <p:sldId id="431" r:id="rId41"/>
    <p:sldId id="339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989E7"/>
    <a:srgbClr val="E60808"/>
    <a:srgbClr val="0066FF"/>
    <a:srgbClr val="00D255"/>
    <a:srgbClr val="0D7D40"/>
    <a:srgbClr val="3399FF"/>
    <a:srgbClr val="007635"/>
    <a:srgbClr val="00467A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Dr.%20Teutes%20(5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IKSHPK%202019%20tremujori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rezentimi%20per%20media%202015\vizitat_stat%20(1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tomat.viz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tomat.viz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tomat.viz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herb.%20laborator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herb.%20laborator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herb.%20laborator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%20(1)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Raport%20i%20pergjithshem%20ttremujorit%20te%20%20pare%202019\Raport%20tremujorit%20te%20pare%20te%20sherbimeve%20radiologjike%202019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vaksinim%202015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IKSHPK%202019%20tremujori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mortaliteti2019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mortaliteti2019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Dr.%20Teutes%20(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Tremujori%20i%20par&#235;%20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herb.%20laborator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herb.%20laborator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herb.%20laborator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esktop\sherb.%20laborator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'[Tremujori i parë 2019.xlsx]Totali i tëgjitha shërbimeve'!$D$42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63CFC3A1-3C8D-4AB0-9D51-F6BA0E708FA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814-487A-B2AF-EB1CB5D18FC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6A82B8A-7E7C-4ED3-97EF-60012829F03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14-487A-B2AF-EB1CB5D18FC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851984B-309B-44EC-8940-069A4EFFB19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14-487A-B2AF-EB1CB5D18FC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C875B2E-2BF9-4C2A-8C0F-ABDA5DC950B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14-487A-B2AF-EB1CB5D18FC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'[Tremujori i parë 2019.xlsx]Totali i tëgjitha shërbimeve'!$C$43:$C$46</c:f>
              <c:strCache>
                <c:ptCount val="4"/>
                <c:pt idx="0">
                  <c:v>Vizita mjekesor</c:v>
                </c:pt>
                <c:pt idx="1">
                  <c:v>Vizita stomatologjike</c:v>
                </c:pt>
                <c:pt idx="2">
                  <c:v>Pacient. per analiz. Lab.</c:v>
                </c:pt>
                <c:pt idx="3">
                  <c:v>Pacient. per ekzaminime . Radiologjike.</c:v>
                </c:pt>
              </c:strCache>
            </c:strRef>
          </c:cat>
          <c:val>
            <c:numRef>
              <c:f>'[Tremujori i parë 2019.xlsx]Totali i tëgjitha shërbimeve'!$D$43:$D$46</c:f>
              <c:numCache>
                <c:formatCode>General</c:formatCode>
                <c:ptCount val="4"/>
                <c:pt idx="0">
                  <c:v>245303</c:v>
                </c:pt>
                <c:pt idx="1">
                  <c:v>33933</c:v>
                </c:pt>
                <c:pt idx="2">
                  <c:v>27461</c:v>
                </c:pt>
                <c:pt idx="3">
                  <c:v>4802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814-487A-B2AF-EB1CB5D18F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61033440"/>
        <c:axId val="-561043776"/>
      </c:barChart>
      <c:catAx>
        <c:axId val="-56103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61043776"/>
        <c:crosses val="autoZero"/>
        <c:auto val="0"/>
        <c:lblAlgn val="ctr"/>
        <c:lblOffset val="100"/>
        <c:noMultiLvlLbl val="0"/>
      </c:catAx>
      <c:valAx>
        <c:axId val="-561043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6103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158964287267386E-2"/>
          <c:y val="5.9385321419234631E-2"/>
          <c:w val="0.9483344934677479"/>
          <c:h val="0.65911758938597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sz="2000" dirty="0"/>
                  </a:p>
                  <a:p>
                    <a:r>
                      <a:rPr lang="en-US" sz="2000" dirty="0" smtClean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B9C-49FC-856A-C7F3CBAF25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7DFE1BB-D97D-41CB-A896-F4C60489BBF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D6B0EE73-578E-4A93-8979-A999E006D25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7FE6AD6-BFD8-4D0D-9B5B-653E3B36F6C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B9C-49FC-856A-C7F3CBAF25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FED5AB54-D72C-4E14-B41D-A904E1EA6A0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F472F1E9-2867-4434-A52C-30E9584A278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B9C-49FC-856A-C7F3CBAF25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F9B0BDD8-A25C-4E06-8ABB-DEAD4829A6E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C72ADA51-7DF4-4C55-9355-ACEDFEB64AB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15A5DB9A-95B9-4F48-8CDB-4B7F544CECC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0B40CC61-6A9E-4A7B-A457-F4E81DB654EA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F4D628B1-D615-4853-9E37-845FA2DD67E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CCD39F4D-AE46-4E91-BA06-C460F15EB2E9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5854AC72-9AB1-4028-A491-79B2780C89A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FE3F75D0-A91A-4878-9241-019CA63EBC1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417DB9B4-00C8-4419-A135-102BD7195C6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66DE4600-C418-4197-B65F-BB4C76F34A0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A1E0F6F4-11F8-490C-9D69-13CC8BBEAEA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EFBB9473-6F4F-40A1-879A-EB8A7D90FAA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B9C-49FC-856A-C7F3CBAF259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'[Dr. Teutes (5).xlsx]Vizitat mjek.'!$E$33:$E$53</c:f>
              <c:strCache>
                <c:ptCount val="21"/>
                <c:pt idx="0">
                  <c:v>Radiologji</c:v>
                </c:pt>
                <c:pt idx="1">
                  <c:v>QMF -10</c:v>
                </c:pt>
                <c:pt idx="2">
                  <c:v>QMF -7</c:v>
                </c:pt>
                <c:pt idx="3">
                  <c:v>QMF -9</c:v>
                </c:pt>
                <c:pt idx="4">
                  <c:v>Laboratoriumi</c:v>
                </c:pt>
                <c:pt idx="5">
                  <c:v>QMF 5</c:v>
                </c:pt>
                <c:pt idx="6">
                  <c:v>QKMF</c:v>
                </c:pt>
                <c:pt idx="7">
                  <c:v>QMF 6</c:v>
                </c:pt>
                <c:pt idx="8">
                  <c:v>QMF 2</c:v>
                </c:pt>
                <c:pt idx="9">
                  <c:v>QMF Mati 1</c:v>
                </c:pt>
                <c:pt idx="10">
                  <c:v>QMF -8</c:v>
                </c:pt>
                <c:pt idx="11">
                  <c:v>QMF 1</c:v>
                </c:pt>
                <c:pt idx="12">
                  <c:v>QMF Hajvali</c:v>
                </c:pt>
                <c:pt idx="13">
                  <c:v>QMF-11</c:v>
                </c:pt>
                <c:pt idx="14">
                  <c:v>QMF Mat</c:v>
                </c:pt>
                <c:pt idx="15">
                  <c:v>QMF 4</c:v>
                </c:pt>
                <c:pt idx="16">
                  <c:v>QMF Besi </c:v>
                </c:pt>
                <c:pt idx="17">
                  <c:v>Fshatërat</c:v>
                </c:pt>
                <c:pt idx="18">
                  <c:v>QMF 3</c:v>
                </c:pt>
                <c:pt idx="19">
                  <c:v>Stomatologji</c:v>
                </c:pt>
                <c:pt idx="20">
                  <c:v>AMF Studentëve</c:v>
                </c:pt>
              </c:strCache>
            </c:strRef>
          </c:cat>
          <c:val>
            <c:numRef>
              <c:f>'[Dr. Teutes (5).xlsx]Vizitat mjek.'!$F$33:$F$53</c:f>
              <c:numCache>
                <c:formatCode>0</c:formatCode>
                <c:ptCount val="21"/>
                <c:pt idx="0">
                  <c:v>31.341107871720116</c:v>
                </c:pt>
                <c:pt idx="1">
                  <c:v>31.256371049949035</c:v>
                </c:pt>
                <c:pt idx="2">
                  <c:v>28.061529271206691</c:v>
                </c:pt>
                <c:pt idx="3">
                  <c:v>25.84486643064049</c:v>
                </c:pt>
                <c:pt idx="4">
                  <c:v>25.556243399730526</c:v>
                </c:pt>
                <c:pt idx="5">
                  <c:v>25.510776380097749</c:v>
                </c:pt>
                <c:pt idx="6">
                  <c:v>23.935903044443364</c:v>
                </c:pt>
                <c:pt idx="7">
                  <c:v>24.429214318153669</c:v>
                </c:pt>
                <c:pt idx="8">
                  <c:v>23.974906809709971</c:v>
                </c:pt>
                <c:pt idx="9">
                  <c:v>23.720426782124633</c:v>
                </c:pt>
                <c:pt idx="10">
                  <c:v>23.407755581668624</c:v>
                </c:pt>
                <c:pt idx="11">
                  <c:v>23.253568719398661</c:v>
                </c:pt>
                <c:pt idx="12">
                  <c:v>22.775936783074176</c:v>
                </c:pt>
                <c:pt idx="13">
                  <c:v>22.717072328672536</c:v>
                </c:pt>
                <c:pt idx="14">
                  <c:v>21.854873336195794</c:v>
                </c:pt>
                <c:pt idx="15">
                  <c:v>20.594336436875874</c:v>
                </c:pt>
                <c:pt idx="16">
                  <c:v>18.214133371249822</c:v>
                </c:pt>
                <c:pt idx="17">
                  <c:v>18.196017180788754</c:v>
                </c:pt>
                <c:pt idx="18">
                  <c:v>17.756633610292148</c:v>
                </c:pt>
                <c:pt idx="19">
                  <c:v>6.9254118409807566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B9C-49FC-856A-C7F3CBAF25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3759408"/>
        <c:axId val="-523758864"/>
      </c:barChart>
      <c:catAx>
        <c:axId val="-52375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58864"/>
        <c:crosses val="autoZero"/>
        <c:auto val="1"/>
        <c:lblAlgn val="ctr"/>
        <c:lblOffset val="100"/>
        <c:noMultiLvlLbl val="0"/>
      </c:catAx>
      <c:valAx>
        <c:axId val="-52375886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23759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5002095855045E-2"/>
          <c:y val="2.9440291380068134E-3"/>
          <c:w val="0.91413940183294873"/>
          <c:h val="0.5655922737548378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732CF501-86EA-4AE2-BD64-1B1BE1BE3888}" type="VALUE">
                      <a:rPr lang="en-US" smtClean="0"/>
                      <a:pPr/>
                      <a:t>[VALUE]</a:t>
                    </a:fld>
                    <a:r>
                      <a:rPr lang="en-US" sz="11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82FB2670-C2D9-405B-A56C-4DAADCCF69D4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31C960D-5676-42CA-BAB5-38673228F76B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r>
                      <a:rPr lang="en-US" sz="120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5F5-4A14-908E-9DB56ACE00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5F5-4A14-908E-9DB56ACE00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5F5-4A14-908E-9DB56ACE00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3FBE9BFC-3D0B-422C-8D7B-633E61844980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 smtClean="0"/>
                      <a:t>19%</a:t>
                    </a:r>
                    <a:endParaRPr lang="en-US" sz="200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210A79AE-A2D8-40FC-80DD-B073256A6735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D76DF0BF-E101-4BF0-943B-0F10B548C99F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35A6B8F5-1C78-4584-980E-19859621EF9B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77AE7141-5509-470E-A056-2709CDDFAF6A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D909A272-D38F-49C4-B42E-8A7A9146747C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32CA5612-D91B-42B4-8D60-9F9040A74023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2F4F2AA8-EA57-4039-884F-30DE4E809ADE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75FE5003-101B-47E1-BDB3-BEE065E22B2C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A95279B0-D6E5-4895-ACBF-3B2225326619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316E74A9-B865-4D71-B38F-712AB9275AAD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F5F5-4A14-908E-9DB56ACE006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vizitave mjekësore'!$AM$8:$AM$25</c:f>
              <c:strCache>
                <c:ptCount val="18"/>
                <c:pt idx="0">
                  <c:v>QMF Hajvali</c:v>
                </c:pt>
                <c:pt idx="1">
                  <c:v>QMF 5</c:v>
                </c:pt>
                <c:pt idx="2">
                  <c:v>Fshatërat</c:v>
                </c:pt>
                <c:pt idx="3">
                  <c:v>QMF 2</c:v>
                </c:pt>
                <c:pt idx="4">
                  <c:v>QMF -7</c:v>
                </c:pt>
                <c:pt idx="5">
                  <c:v>QMF -9</c:v>
                </c:pt>
                <c:pt idx="6">
                  <c:v>QMF -10</c:v>
                </c:pt>
                <c:pt idx="7">
                  <c:v>QMF -8</c:v>
                </c:pt>
                <c:pt idx="8">
                  <c:v>AMF Studentëve</c:v>
                </c:pt>
                <c:pt idx="9">
                  <c:v>QMF Mat</c:v>
                </c:pt>
                <c:pt idx="10">
                  <c:v>QMF 3</c:v>
                </c:pt>
                <c:pt idx="11">
                  <c:v>QMF-11</c:v>
                </c:pt>
                <c:pt idx="12">
                  <c:v>QMF Mati 1</c:v>
                </c:pt>
                <c:pt idx="13">
                  <c:v>QMF 4</c:v>
                </c:pt>
                <c:pt idx="14">
                  <c:v>QMF 1</c:v>
                </c:pt>
                <c:pt idx="15">
                  <c:v>QMF 6</c:v>
                </c:pt>
                <c:pt idx="16">
                  <c:v>QMF Besi </c:v>
                </c:pt>
                <c:pt idx="17">
                  <c:v>QKMF</c:v>
                </c:pt>
              </c:strCache>
            </c:strRef>
          </c:cat>
          <c:val>
            <c:numRef>
              <c:f>'Totali i vizitave mjekësore'!$AN$8:$AN$25</c:f>
              <c:numCache>
                <c:formatCode>0</c:formatCode>
                <c:ptCount val="18"/>
                <c:pt idx="0">
                  <c:v>25.500000000000004</c:v>
                </c:pt>
                <c:pt idx="1">
                  <c:v>23.6</c:v>
                </c:pt>
                <c:pt idx="2">
                  <c:v>24</c:v>
                </c:pt>
                <c:pt idx="3">
                  <c:v>23.199999999999996</c:v>
                </c:pt>
                <c:pt idx="4">
                  <c:v>21.3</c:v>
                </c:pt>
                <c:pt idx="5">
                  <c:v>21.1</c:v>
                </c:pt>
                <c:pt idx="6">
                  <c:v>21.099999999999998</c:v>
                </c:pt>
                <c:pt idx="7">
                  <c:v>19.5</c:v>
                </c:pt>
                <c:pt idx="8">
                  <c:v>18.5</c:v>
                </c:pt>
                <c:pt idx="9">
                  <c:v>17.7</c:v>
                </c:pt>
                <c:pt idx="10">
                  <c:v>18.2</c:v>
                </c:pt>
                <c:pt idx="11">
                  <c:v>15.6</c:v>
                </c:pt>
                <c:pt idx="12">
                  <c:v>14.799999999999999</c:v>
                </c:pt>
                <c:pt idx="13">
                  <c:v>13.2</c:v>
                </c:pt>
                <c:pt idx="14">
                  <c:v>12.9</c:v>
                </c:pt>
                <c:pt idx="15">
                  <c:v>12.9</c:v>
                </c:pt>
                <c:pt idx="16">
                  <c:v>11</c:v>
                </c:pt>
                <c:pt idx="17" formatCode="General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F5-4A14-908E-9DB56ACE00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3756688"/>
        <c:axId val="-523755056"/>
      </c:barChart>
      <c:catAx>
        <c:axId val="-52375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55056"/>
        <c:crosses val="autoZero"/>
        <c:auto val="1"/>
        <c:lblAlgn val="ctr"/>
        <c:lblOffset val="100"/>
        <c:noMultiLvlLbl val="0"/>
      </c:catAx>
      <c:valAx>
        <c:axId val="-52375505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2375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'Totali i vizitave mjekësore'!$AF$7</c:f>
              <c:strCache>
                <c:ptCount val="1"/>
                <c:pt idx="0">
                  <c:v>Referimet ne QKU viz. konsultative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vizitave mjekësore'!$AE$8:$AE$25</c:f>
              <c:strCache>
                <c:ptCount val="18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QMF-11</c:v>
                </c:pt>
                <c:pt idx="12">
                  <c:v>QMF Hajvali</c:v>
                </c:pt>
                <c:pt idx="13">
                  <c:v>QMF Besi </c:v>
                </c:pt>
                <c:pt idx="14">
                  <c:v>QMF Mat</c:v>
                </c:pt>
                <c:pt idx="15">
                  <c:v>QMF Mati 1</c:v>
                </c:pt>
                <c:pt idx="16">
                  <c:v>Fshatërat</c:v>
                </c:pt>
                <c:pt idx="17">
                  <c:v>AMF Studentëve</c:v>
                </c:pt>
              </c:strCache>
            </c:strRef>
          </c:cat>
          <c:val>
            <c:numRef>
              <c:f>'Totali i vizitave mjekësore'!$AF$8:$AF$25</c:f>
              <c:numCache>
                <c:formatCode>0</c:formatCode>
                <c:ptCount val="18"/>
                <c:pt idx="0">
                  <c:v>4.5999999999999996</c:v>
                </c:pt>
                <c:pt idx="1">
                  <c:v>6.5</c:v>
                </c:pt>
                <c:pt idx="2">
                  <c:v>20.799999999999997</c:v>
                </c:pt>
                <c:pt idx="3">
                  <c:v>15</c:v>
                </c:pt>
                <c:pt idx="4">
                  <c:v>9.2999999999999989</c:v>
                </c:pt>
                <c:pt idx="5">
                  <c:v>19.2</c:v>
                </c:pt>
                <c:pt idx="6">
                  <c:v>9</c:v>
                </c:pt>
                <c:pt idx="7">
                  <c:v>15.8</c:v>
                </c:pt>
                <c:pt idx="8">
                  <c:v>12.3</c:v>
                </c:pt>
                <c:pt idx="9">
                  <c:v>16.2</c:v>
                </c:pt>
                <c:pt idx="10">
                  <c:v>13.399999999999999</c:v>
                </c:pt>
                <c:pt idx="11">
                  <c:v>12.2</c:v>
                </c:pt>
                <c:pt idx="12">
                  <c:v>21.700000000000003</c:v>
                </c:pt>
                <c:pt idx="13">
                  <c:v>9.6</c:v>
                </c:pt>
                <c:pt idx="14">
                  <c:v>13.5</c:v>
                </c:pt>
                <c:pt idx="15">
                  <c:v>7.8999999999999995</c:v>
                </c:pt>
                <c:pt idx="16">
                  <c:v>19</c:v>
                </c:pt>
                <c:pt idx="17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C1-40DE-BA36-2B1F8D474A06}"/>
            </c:ext>
          </c:extLst>
        </c:ser>
        <c:ser>
          <c:idx val="1"/>
          <c:order val="1"/>
          <c:tx>
            <c:strRef>
              <c:f>'Totali i vizitave mjekësore'!$AG$7</c:f>
              <c:strCache>
                <c:ptCount val="1"/>
                <c:pt idx="0">
                  <c:v>Referimet ne QKU lab&amp;RTG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vizitave mjekësore'!$AE$8:$AE$25</c:f>
              <c:strCache>
                <c:ptCount val="18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QMF-11</c:v>
                </c:pt>
                <c:pt idx="12">
                  <c:v>QMF Hajvali</c:v>
                </c:pt>
                <c:pt idx="13">
                  <c:v>QMF Besi </c:v>
                </c:pt>
                <c:pt idx="14">
                  <c:v>QMF Mat</c:v>
                </c:pt>
                <c:pt idx="15">
                  <c:v>QMF Mati 1</c:v>
                </c:pt>
                <c:pt idx="16">
                  <c:v>Fshatërat</c:v>
                </c:pt>
                <c:pt idx="17">
                  <c:v>AMF Studentëve</c:v>
                </c:pt>
              </c:strCache>
            </c:strRef>
          </c:cat>
          <c:val>
            <c:numRef>
              <c:f>'Totali i vizitave mjekësore'!$AG$8:$AG$25</c:f>
              <c:numCache>
                <c:formatCode>0</c:formatCode>
                <c:ptCount val="18"/>
                <c:pt idx="0">
                  <c:v>4</c:v>
                </c:pt>
                <c:pt idx="1">
                  <c:v>6.4</c:v>
                </c:pt>
                <c:pt idx="2">
                  <c:v>2.4000000000000004</c:v>
                </c:pt>
                <c:pt idx="3">
                  <c:v>3.1999999999999997</c:v>
                </c:pt>
                <c:pt idx="4">
                  <c:v>3.9</c:v>
                </c:pt>
                <c:pt idx="5">
                  <c:v>4.4000000000000004</c:v>
                </c:pt>
                <c:pt idx="6">
                  <c:v>3.9</c:v>
                </c:pt>
                <c:pt idx="7">
                  <c:v>5.5</c:v>
                </c:pt>
                <c:pt idx="8">
                  <c:v>7.2</c:v>
                </c:pt>
                <c:pt idx="9">
                  <c:v>4.9000000000000012</c:v>
                </c:pt>
                <c:pt idx="10">
                  <c:v>7.6999999999999993</c:v>
                </c:pt>
                <c:pt idx="11">
                  <c:v>3.4000000000000004</c:v>
                </c:pt>
                <c:pt idx="12">
                  <c:v>3.8000000000000007</c:v>
                </c:pt>
                <c:pt idx="13">
                  <c:v>1.4000000000000001</c:v>
                </c:pt>
                <c:pt idx="14">
                  <c:v>4.2</c:v>
                </c:pt>
                <c:pt idx="15">
                  <c:v>6.8999999999999995</c:v>
                </c:pt>
                <c:pt idx="16">
                  <c:v>5</c:v>
                </c:pt>
                <c:pt idx="17">
                  <c:v>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0C1-40DE-BA36-2B1F8D474A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3752336"/>
        <c:axId val="-523762672"/>
      </c:barChart>
      <c:catAx>
        <c:axId val="-52375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62672"/>
        <c:crosses val="autoZero"/>
        <c:auto val="1"/>
        <c:lblAlgn val="ctr"/>
        <c:lblOffset val="100"/>
        <c:noMultiLvlLbl val="0"/>
      </c:catAx>
      <c:valAx>
        <c:axId val="-52376267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2375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33FA65B-1797-4AC4-939E-381012CA1646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21AE478-5297-49D3-AF4A-37863AC8537A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BD1BBEF9-B126-427B-AA11-9D8006B7BFA1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9F9AF1F8-3AAE-4056-B526-4C26F576DBA5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7B16EFDF-C139-42ED-B284-24F493A42D5E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7FBB20FC-EB4E-4FAB-A97E-558BDF53AEA5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78E1BA85-191A-4AD2-9FD1-EBA5886C9FC2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9945CBF8-B2D4-4C3C-9ABD-5E8DBD57B849}" type="VALUE">
                      <a:rPr lang="en-US" sz="2400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4CD0BE86-29FC-41F2-B871-D29298E0BF2A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22E25A72-0872-4AB1-B624-480355D919A5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3985162F-D9B5-40FE-8A86-F0C8232A0773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FB5-4EC0-9E86-2818886023F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'Vizitat mjekësore'!$D$20:$D$30</c:f>
              <c:strCache>
                <c:ptCount val="11"/>
                <c:pt idx="0">
                  <c:v>&lt; 1 vjet</c:v>
                </c:pt>
                <c:pt idx="1">
                  <c:v>1-5</c:v>
                </c:pt>
                <c:pt idx="2">
                  <c:v>6-9</c:v>
                </c:pt>
                <c:pt idx="3">
                  <c:v>10-14</c:v>
                </c:pt>
                <c:pt idx="4">
                  <c:v>15-19</c:v>
                </c:pt>
                <c:pt idx="5">
                  <c:v>20-24</c:v>
                </c:pt>
                <c:pt idx="6">
                  <c:v>25-34</c:v>
                </c:pt>
                <c:pt idx="7">
                  <c:v>35-44</c:v>
                </c:pt>
                <c:pt idx="8">
                  <c:v>45-54</c:v>
                </c:pt>
                <c:pt idx="9">
                  <c:v>55-64</c:v>
                </c:pt>
                <c:pt idx="10">
                  <c:v>65+ vjet</c:v>
                </c:pt>
              </c:strCache>
            </c:strRef>
          </c:cat>
          <c:val>
            <c:numRef>
              <c:f>'Vizitat mjekësore'!$E$20:$E$30</c:f>
              <c:numCache>
                <c:formatCode>General</c:formatCode>
                <c:ptCount val="11"/>
                <c:pt idx="0">
                  <c:v>5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7</c:v>
                </c:pt>
                <c:pt idx="5" formatCode="0">
                  <c:v>7.7113324927604507</c:v>
                </c:pt>
                <c:pt idx="6" formatCode="0">
                  <c:v>10.626550094910838</c:v>
                </c:pt>
                <c:pt idx="7" formatCode="0">
                  <c:v>11.109417649259418</c:v>
                </c:pt>
                <c:pt idx="8" formatCode="0">
                  <c:v>11.653249830268937</c:v>
                </c:pt>
                <c:pt idx="9" formatCode="0">
                  <c:v>12</c:v>
                </c:pt>
                <c:pt idx="10" formatCode="0">
                  <c:v>13.894392639906892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B5-4EC0-9E86-2818886023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703616"/>
        <c:axId val="-522709056"/>
      </c:barChart>
      <c:catAx>
        <c:axId val="-52270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709056"/>
        <c:crosses val="autoZero"/>
        <c:auto val="1"/>
        <c:lblAlgn val="ctr"/>
        <c:lblOffset val="100"/>
        <c:noMultiLvlLbl val="0"/>
      </c:catAx>
      <c:valAx>
        <c:axId val="-5227090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270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4989E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9DE-4B8B-B7A7-4D88D0D364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9DE-4B8B-B7A7-4D88D0D364B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Qytet</a:t>
                    </a: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96 %</a:t>
                    </a:r>
                    <a:endPara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DE-4B8B-B7A7-4D88D0D364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672847135523593E-2"/>
                  <c:y val="9.1306715758059778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Fshat</a:t>
                    </a:r>
                    <a:endPara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4 %</a:t>
                    </a:r>
                    <a:endPara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9DE-4B8B-B7A7-4D88D0D364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Gjenerale!$B$40:$C$40</c:f>
              <c:strCache>
                <c:ptCount val="2"/>
                <c:pt idx="0">
                  <c:v>Vizita të realizuara</c:v>
                </c:pt>
                <c:pt idx="1">
                  <c:v>Mungojnë</c:v>
                </c:pt>
              </c:strCache>
            </c:strRef>
          </c:cat>
          <c:val>
            <c:numRef>
              <c:f>Gjenerale!$B$41:$C$41</c:f>
              <c:numCache>
                <c:formatCode>General</c:formatCode>
                <c:ptCount val="2"/>
                <c:pt idx="0">
                  <c:v>85.7</c:v>
                </c:pt>
                <c:pt idx="1">
                  <c:v>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9DE-4B8B-B7A7-4D88D0D364BE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solidFill>
          <a:schemeClr val="bg1"/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223562017733941E-2"/>
          <c:y val="4.2068782044580075E-2"/>
          <c:w val="0.9715528759645321"/>
          <c:h val="0.864525271806359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7034FA86-AA1A-488D-8E8E-2EBCCA25AD3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000-46F6-8995-737C1A77ABB6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fld id="{745B02ED-16C5-4C23-9E25-E12514A05E0A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000-46F6-8995-737C1A77ABB6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8D1ADF2-6B2B-4D86-92BD-DCD4BE3396C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000-46F6-8995-737C1A77ABB6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B8E4ED8-B37E-4566-BD55-0F8BFA2A4DA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000-46F6-8995-737C1A77ABB6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tëgjitha shërbimeve'!$H$77:$H$80</c:f>
              <c:strCache>
                <c:ptCount val="4"/>
                <c:pt idx="0">
                  <c:v>QMF 5</c:v>
                </c:pt>
                <c:pt idx="1">
                  <c:v>QMF-4</c:v>
                </c:pt>
                <c:pt idx="2">
                  <c:v>QKMF</c:v>
                </c:pt>
                <c:pt idx="3">
                  <c:v>Sherbimi shtepiak</c:v>
                </c:pt>
              </c:strCache>
            </c:strRef>
          </c:cat>
          <c:val>
            <c:numRef>
              <c:f>'Totali i tëgjitha shërbimeve'!$I$77:$I$80</c:f>
              <c:numCache>
                <c:formatCode>General</c:formatCode>
                <c:ptCount val="4"/>
                <c:pt idx="0">
                  <c:v>7204</c:v>
                </c:pt>
                <c:pt idx="1">
                  <c:v>6655</c:v>
                </c:pt>
                <c:pt idx="2">
                  <c:v>6170</c:v>
                </c:pt>
                <c:pt idx="3">
                  <c:v>1223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22-45A5-944F-47D5D75EBF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701440"/>
        <c:axId val="-522696544"/>
      </c:barChart>
      <c:catAx>
        <c:axId val="-52270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696544"/>
        <c:crosses val="autoZero"/>
        <c:auto val="1"/>
        <c:lblAlgn val="ctr"/>
        <c:lblOffset val="100"/>
        <c:noMultiLvlLbl val="0"/>
      </c:catAx>
      <c:valAx>
        <c:axId val="-522696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2701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A90-41BF-8847-902AD5DD5F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90-41BF-8847-902AD5DD5F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A90-41BF-8847-902AD5DD5F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tëgjitha shërbimeve'!$J$77:$J$80</c:f>
              <c:strCache>
                <c:ptCount val="4"/>
                <c:pt idx="0">
                  <c:v>QMF 5</c:v>
                </c:pt>
                <c:pt idx="1">
                  <c:v>QMF-4</c:v>
                </c:pt>
                <c:pt idx="2">
                  <c:v>QKMF</c:v>
                </c:pt>
                <c:pt idx="3">
                  <c:v>Sherbimi shtepiak</c:v>
                </c:pt>
              </c:strCache>
            </c:strRef>
          </c:cat>
          <c:val>
            <c:numRef>
              <c:f>'Totali i tëgjitha shërbimeve'!$K$77:$K$80</c:f>
              <c:numCache>
                <c:formatCode>General</c:formatCode>
                <c:ptCount val="4"/>
                <c:pt idx="0">
                  <c:v>80</c:v>
                </c:pt>
                <c:pt idx="1">
                  <c:v>74</c:v>
                </c:pt>
                <c:pt idx="2">
                  <c:v>69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01-44B2-B71C-26B06AA490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708512"/>
        <c:axId val="-522711232"/>
      </c:barChart>
      <c:catAx>
        <c:axId val="-52270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711232"/>
        <c:crosses val="autoZero"/>
        <c:auto val="1"/>
        <c:lblAlgn val="ctr"/>
        <c:lblOffset val="100"/>
        <c:noMultiLvlLbl val="0"/>
      </c:catAx>
      <c:valAx>
        <c:axId val="-522711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270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'Shërbimet shëndet.'!$C$124:$C$140</c:f>
              <c:strCache>
                <c:ptCount val="17"/>
                <c:pt idx="0">
                  <c:v>QKMF</c:v>
                </c:pt>
                <c:pt idx="1">
                  <c:v>QMF5</c:v>
                </c:pt>
                <c:pt idx="2">
                  <c:v>QMF4</c:v>
                </c:pt>
                <c:pt idx="3">
                  <c:v>QMF6</c:v>
                </c:pt>
                <c:pt idx="4">
                  <c:v>QMF 1</c:v>
                </c:pt>
                <c:pt idx="5">
                  <c:v>QMF2</c:v>
                </c:pt>
                <c:pt idx="6">
                  <c:v>AMF FSHATRAVE</c:v>
                </c:pt>
                <c:pt idx="7">
                  <c:v>QMF11</c:v>
                </c:pt>
                <c:pt idx="8">
                  <c:v>QMF3</c:v>
                </c:pt>
                <c:pt idx="9">
                  <c:v>QMF Hajvali</c:v>
                </c:pt>
                <c:pt idx="10">
                  <c:v>QMF MAT 1</c:v>
                </c:pt>
                <c:pt idx="11">
                  <c:v>QMF10</c:v>
                </c:pt>
                <c:pt idx="12">
                  <c:v>QMF Besi</c:v>
                </c:pt>
                <c:pt idx="13">
                  <c:v>QMF9</c:v>
                </c:pt>
                <c:pt idx="14">
                  <c:v>QMF7</c:v>
                </c:pt>
                <c:pt idx="15">
                  <c:v>QMF MAT</c:v>
                </c:pt>
                <c:pt idx="16">
                  <c:v>QMF8</c:v>
                </c:pt>
              </c:strCache>
            </c:strRef>
          </c:cat>
          <c:val>
            <c:numRef>
              <c:f>'Shërbimet shëndet.'!$D$124:$D$140</c:f>
              <c:numCache>
                <c:formatCode>General</c:formatCode>
                <c:ptCount val="17"/>
                <c:pt idx="0">
                  <c:v>49112</c:v>
                </c:pt>
                <c:pt idx="1">
                  <c:v>31297</c:v>
                </c:pt>
                <c:pt idx="2">
                  <c:v>19571</c:v>
                </c:pt>
                <c:pt idx="3">
                  <c:v>18367</c:v>
                </c:pt>
                <c:pt idx="4">
                  <c:v>17107</c:v>
                </c:pt>
                <c:pt idx="5">
                  <c:v>11435</c:v>
                </c:pt>
                <c:pt idx="6">
                  <c:v>10695</c:v>
                </c:pt>
                <c:pt idx="7">
                  <c:v>9091</c:v>
                </c:pt>
                <c:pt idx="8">
                  <c:v>7257</c:v>
                </c:pt>
                <c:pt idx="9">
                  <c:v>5732</c:v>
                </c:pt>
                <c:pt idx="10">
                  <c:v>5404</c:v>
                </c:pt>
                <c:pt idx="11">
                  <c:v>5259</c:v>
                </c:pt>
                <c:pt idx="12">
                  <c:v>4752</c:v>
                </c:pt>
                <c:pt idx="13">
                  <c:v>4750</c:v>
                </c:pt>
                <c:pt idx="14">
                  <c:v>3969</c:v>
                </c:pt>
                <c:pt idx="15">
                  <c:v>3774</c:v>
                </c:pt>
                <c:pt idx="16">
                  <c:v>2779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E4-4403-997D-597E5941B1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704160"/>
        <c:axId val="-522706880"/>
      </c:barChart>
      <c:catAx>
        <c:axId val="-52270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706880"/>
        <c:crosses val="autoZero"/>
        <c:auto val="1"/>
        <c:lblAlgn val="ctr"/>
        <c:lblOffset val="100"/>
        <c:noMultiLvlLbl val="0"/>
      </c:catAx>
      <c:valAx>
        <c:axId val="-522706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270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Sheet2!$A$2:$A$3</c:f>
              <c:strCache>
                <c:ptCount val="2"/>
                <c:pt idx="0">
                  <c:v>Vizita kontrolluese</c:v>
                </c:pt>
                <c:pt idx="1">
                  <c:v>Vizita e parë stomatplogjike</c:v>
                </c:pt>
              </c:strCache>
            </c:strRef>
          </c:cat>
          <c:val>
            <c:numRef>
              <c:f>Sheet2!$B$2:$B$3</c:f>
              <c:numCache>
                <c:formatCode>General</c:formatCode>
                <c:ptCount val="2"/>
                <c:pt idx="0">
                  <c:v>13658</c:v>
                </c:pt>
                <c:pt idx="1">
                  <c:v>20275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2D-46EA-A519-3C5DDB2D7C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705248"/>
        <c:axId val="-522702528"/>
      </c:barChart>
      <c:catAx>
        <c:axId val="-52270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702528"/>
        <c:crosses val="autoZero"/>
        <c:auto val="1"/>
        <c:lblAlgn val="ctr"/>
        <c:lblOffset val="100"/>
        <c:noMultiLvlLbl val="0"/>
      </c:catAx>
      <c:valAx>
        <c:axId val="-5227025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270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'[Stomat.viz.xlsx]Totali i viz. stomatologjike'!$A$4:$A$18</c:f>
              <c:strCache>
                <c:ptCount val="15"/>
                <c:pt idx="0">
                  <c:v>POLIKLINIKA STOMATOLOGJIKE</c:v>
                </c:pt>
                <c:pt idx="1">
                  <c:v>QMF-5</c:v>
                </c:pt>
                <c:pt idx="2">
                  <c:v>QMF-4</c:v>
                </c:pt>
                <c:pt idx="3">
                  <c:v>QMF-1</c:v>
                </c:pt>
                <c:pt idx="4">
                  <c:v>QMF-2</c:v>
                </c:pt>
                <c:pt idx="5">
                  <c:v>QMF-10</c:v>
                </c:pt>
                <c:pt idx="6">
                  <c:v>QMF-6</c:v>
                </c:pt>
                <c:pt idx="7">
                  <c:v>QMF-Hajvali</c:v>
                </c:pt>
                <c:pt idx="8">
                  <c:v>QMF-7</c:v>
                </c:pt>
                <c:pt idx="9">
                  <c:v>QMF-Besi</c:v>
                </c:pt>
                <c:pt idx="10">
                  <c:v>QMF-8</c:v>
                </c:pt>
                <c:pt idx="11">
                  <c:v>QMF-9</c:v>
                </c:pt>
                <c:pt idx="12">
                  <c:v>QMF-MAT -1</c:v>
                </c:pt>
                <c:pt idx="13">
                  <c:v>QMF-11</c:v>
                </c:pt>
                <c:pt idx="14">
                  <c:v>QMF-MAT</c:v>
                </c:pt>
              </c:strCache>
            </c:strRef>
          </c:cat>
          <c:val>
            <c:numRef>
              <c:f>'[Stomat.viz.xlsx]Totali i viz. stomatologjike'!$B$4:$B$18</c:f>
              <c:numCache>
                <c:formatCode>General</c:formatCode>
                <c:ptCount val="15"/>
                <c:pt idx="0">
                  <c:v>6562</c:v>
                </c:pt>
                <c:pt idx="1">
                  <c:v>6321</c:v>
                </c:pt>
                <c:pt idx="2">
                  <c:v>1159</c:v>
                </c:pt>
                <c:pt idx="3">
                  <c:v>1038</c:v>
                </c:pt>
                <c:pt idx="4">
                  <c:v>780</c:v>
                </c:pt>
                <c:pt idx="5">
                  <c:v>741</c:v>
                </c:pt>
                <c:pt idx="6">
                  <c:v>682</c:v>
                </c:pt>
                <c:pt idx="7">
                  <c:v>652</c:v>
                </c:pt>
                <c:pt idx="8">
                  <c:v>519</c:v>
                </c:pt>
                <c:pt idx="9">
                  <c:v>503</c:v>
                </c:pt>
                <c:pt idx="10">
                  <c:v>327</c:v>
                </c:pt>
                <c:pt idx="11">
                  <c:v>302</c:v>
                </c:pt>
                <c:pt idx="12">
                  <c:v>264</c:v>
                </c:pt>
                <c:pt idx="13">
                  <c:v>214</c:v>
                </c:pt>
                <c:pt idx="14">
                  <c:v>211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0C-4384-873B-777D45FDF8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699808"/>
        <c:axId val="-522699264"/>
      </c:barChart>
      <c:catAx>
        <c:axId val="-52269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699264"/>
        <c:crosses val="autoZero"/>
        <c:auto val="1"/>
        <c:lblAlgn val="ctr"/>
        <c:lblOffset val="100"/>
        <c:noMultiLvlLbl val="0"/>
      </c:catAx>
      <c:valAx>
        <c:axId val="-52269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269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'Totali i tëgjitha shërbimeve'!$D$49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53819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tëgjitha shërbimeve'!$C$50:$C$53</c:f>
              <c:strCache>
                <c:ptCount val="4"/>
                <c:pt idx="0">
                  <c:v>Procedurat shendetesore</c:v>
                </c:pt>
                <c:pt idx="1">
                  <c:v>Analiza laboratorike</c:v>
                </c:pt>
                <c:pt idx="2">
                  <c:v>Procedurat stomatologjike</c:v>
                </c:pt>
                <c:pt idx="3">
                  <c:v>Ekzaminime  radiologjike.</c:v>
                </c:pt>
              </c:strCache>
            </c:strRef>
          </c:cat>
          <c:val>
            <c:numRef>
              <c:f>'Totali i tëgjitha shërbimeve'!$D$50:$D$53</c:f>
              <c:numCache>
                <c:formatCode>General</c:formatCode>
                <c:ptCount val="4"/>
                <c:pt idx="0">
                  <c:v>210351</c:v>
                </c:pt>
                <c:pt idx="1">
                  <c:v>268876</c:v>
                </c:pt>
                <c:pt idx="2">
                  <c:v>53819</c:v>
                </c:pt>
                <c:pt idx="3">
                  <c:v>7534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78-453F-9CD6-C8F7C31B8E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61039424"/>
        <c:axId val="-561037792"/>
      </c:barChart>
      <c:catAx>
        <c:axId val="-56103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61037792"/>
        <c:crosses val="autoZero"/>
        <c:auto val="1"/>
        <c:lblAlgn val="ctr"/>
        <c:lblOffset val="100"/>
        <c:noMultiLvlLbl val="0"/>
      </c:catAx>
      <c:valAx>
        <c:axId val="-561037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6103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'[Stomat.viz.xlsx]Totali i viz. stomatologjike'!$C$5:$C$19</c:f>
              <c:strCache>
                <c:ptCount val="15"/>
                <c:pt idx="0">
                  <c:v>POLIKLINIKA STOMATOLOGJIKE</c:v>
                </c:pt>
                <c:pt idx="1">
                  <c:v>QMF 5</c:v>
                </c:pt>
                <c:pt idx="2">
                  <c:v>QMF 4</c:v>
                </c:pt>
                <c:pt idx="3">
                  <c:v>QMF 1</c:v>
                </c:pt>
                <c:pt idx="4">
                  <c:v>QMF 6</c:v>
                </c:pt>
                <c:pt idx="5">
                  <c:v>QMF 2</c:v>
                </c:pt>
                <c:pt idx="6">
                  <c:v>QMF 7</c:v>
                </c:pt>
                <c:pt idx="7">
                  <c:v>QMF 10</c:v>
                </c:pt>
                <c:pt idx="8">
                  <c:v>QMF Hajvali</c:v>
                </c:pt>
                <c:pt idx="9">
                  <c:v>QMF Besi</c:v>
                </c:pt>
                <c:pt idx="10">
                  <c:v>QMF 9</c:v>
                </c:pt>
                <c:pt idx="11">
                  <c:v>QMF MAT 1</c:v>
                </c:pt>
                <c:pt idx="12">
                  <c:v>QMF 11</c:v>
                </c:pt>
                <c:pt idx="13">
                  <c:v>QMF 8</c:v>
                </c:pt>
                <c:pt idx="14">
                  <c:v>QMF MAT</c:v>
                </c:pt>
              </c:strCache>
            </c:strRef>
          </c:cat>
          <c:val>
            <c:numRef>
              <c:f>'[Stomat.viz.xlsx]Totali i viz. stomatologjike'!$D$5:$D$19</c:f>
              <c:numCache>
                <c:formatCode>General</c:formatCode>
                <c:ptCount val="15"/>
                <c:pt idx="0">
                  <c:v>97</c:v>
                </c:pt>
                <c:pt idx="1">
                  <c:v>94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13</c:v>
                </c:pt>
                <c:pt idx="6">
                  <c:v>12</c:v>
                </c:pt>
                <c:pt idx="7">
                  <c:v>11</c:v>
                </c:pt>
                <c:pt idx="8">
                  <c:v>10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A0-4C69-9694-8CF830DC1C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697632"/>
        <c:axId val="-521324608"/>
      </c:barChart>
      <c:catAx>
        <c:axId val="-52269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24608"/>
        <c:crosses val="autoZero"/>
        <c:auto val="1"/>
        <c:lblAlgn val="ctr"/>
        <c:lblOffset val="100"/>
        <c:noMultiLvlLbl val="0"/>
      </c:catAx>
      <c:valAx>
        <c:axId val="-521324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2697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996128663371598"/>
          <c:y val="2.4711916892956716E-2"/>
          <c:w val="0.48052917436809267"/>
          <c:h val="0.9505761662140866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1.8757585075387124E-2"/>
                  <c:y val="2.246537899359701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1953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7534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51A-4B14-A883-95FBFB0E22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500064663820431E-2"/>
                  <c:y val="3.612680592017558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268876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51A-4B14-A883-95FBFB0E226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shërbimeve'!$B$41:$B$43</c:f>
              <c:strCache>
                <c:ptCount val="3"/>
                <c:pt idx="0">
                  <c:v>Eho </c:v>
                </c:pt>
                <c:pt idx="1">
                  <c:v>Ekzaminime radiologjike</c:v>
                </c:pt>
                <c:pt idx="2">
                  <c:v>Analiza laboratorike</c:v>
                </c:pt>
              </c:strCache>
            </c:strRef>
          </c:cat>
          <c:val>
            <c:numRef>
              <c:f>'Totali i të gjitha shërbimeve'!$C$41:$C$43</c:f>
              <c:numCache>
                <c:formatCode>General</c:formatCode>
                <c:ptCount val="3"/>
                <c:pt idx="0">
                  <c:v>11263</c:v>
                </c:pt>
                <c:pt idx="1">
                  <c:v>28059</c:v>
                </c:pt>
                <c:pt idx="2">
                  <c:v>760444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1A-4B14-A883-95FBFB0E22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1328960"/>
        <c:axId val="-521330592"/>
      </c:barChart>
      <c:catAx>
        <c:axId val="-521328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30592"/>
        <c:crosses val="autoZero"/>
        <c:auto val="1"/>
        <c:lblAlgn val="ctr"/>
        <c:lblOffset val="100"/>
        <c:noMultiLvlLbl val="0"/>
      </c:catAx>
      <c:valAx>
        <c:axId val="-521330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-52132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7743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'QMF-Lab.vizitat'!$N$76:$N$90</c:f>
              <c:strCache>
                <c:ptCount val="15"/>
                <c:pt idx="0">
                  <c:v>QKMF</c:v>
                </c:pt>
                <c:pt idx="1">
                  <c:v>QMF-5</c:v>
                </c:pt>
                <c:pt idx="2">
                  <c:v>QMF-6</c:v>
                </c:pt>
                <c:pt idx="3">
                  <c:v>QMF-1</c:v>
                </c:pt>
                <c:pt idx="4">
                  <c:v>QMF-4</c:v>
                </c:pt>
                <c:pt idx="5">
                  <c:v>QMF-3</c:v>
                </c:pt>
                <c:pt idx="6">
                  <c:v>QMF-Hajvali</c:v>
                </c:pt>
                <c:pt idx="7">
                  <c:v>QMF-2</c:v>
                </c:pt>
                <c:pt idx="8">
                  <c:v>QMF-7</c:v>
                </c:pt>
                <c:pt idx="9">
                  <c:v>QMF-Besi</c:v>
                </c:pt>
                <c:pt idx="10">
                  <c:v>QMF MAT</c:v>
                </c:pt>
                <c:pt idx="11">
                  <c:v>QMF-Mat 1</c:v>
                </c:pt>
                <c:pt idx="12">
                  <c:v>QMF-9</c:v>
                </c:pt>
                <c:pt idx="13">
                  <c:v>QMF-8</c:v>
                </c:pt>
                <c:pt idx="14">
                  <c:v>AMF-Studentëve</c:v>
                </c:pt>
              </c:strCache>
            </c:strRef>
          </c:cat>
          <c:val>
            <c:numRef>
              <c:f>'QMF-Lab.vizitat'!$O$76:$O$90</c:f>
              <c:numCache>
                <c:formatCode>General</c:formatCode>
                <c:ptCount val="15"/>
                <c:pt idx="0">
                  <c:v>6988</c:v>
                </c:pt>
                <c:pt idx="1">
                  <c:v>4163</c:v>
                </c:pt>
                <c:pt idx="2">
                  <c:v>2659</c:v>
                </c:pt>
                <c:pt idx="3">
                  <c:v>2367</c:v>
                </c:pt>
                <c:pt idx="4">
                  <c:v>1921</c:v>
                </c:pt>
                <c:pt idx="5">
                  <c:v>1365</c:v>
                </c:pt>
                <c:pt idx="6">
                  <c:v>1170</c:v>
                </c:pt>
                <c:pt idx="7">
                  <c:v>1088</c:v>
                </c:pt>
                <c:pt idx="8">
                  <c:v>856</c:v>
                </c:pt>
                <c:pt idx="9">
                  <c:v>763</c:v>
                </c:pt>
                <c:pt idx="10">
                  <c:v>731</c:v>
                </c:pt>
                <c:pt idx="11">
                  <c:v>692</c:v>
                </c:pt>
                <c:pt idx="12">
                  <c:v>520</c:v>
                </c:pt>
                <c:pt idx="13">
                  <c:v>465</c:v>
                </c:pt>
                <c:pt idx="14">
                  <c:v>141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41-4CFD-81CB-1FE33EE0DB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1337664"/>
        <c:axId val="-521336576"/>
      </c:barChart>
      <c:catAx>
        <c:axId val="-52133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36576"/>
        <c:crosses val="autoZero"/>
        <c:auto val="1"/>
        <c:lblAlgn val="ctr"/>
        <c:lblOffset val="100"/>
        <c:noMultiLvlLbl val="0"/>
      </c:catAx>
      <c:valAx>
        <c:axId val="-521336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133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A72305D1-C326-44BC-B057-BCC7FF84020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'QMF-Lab.vizitat'!$P$76:$P$90</c:f>
              <c:strCache>
                <c:ptCount val="15"/>
                <c:pt idx="0">
                  <c:v>QKMF</c:v>
                </c:pt>
                <c:pt idx="1">
                  <c:v>QMF-5</c:v>
                </c:pt>
                <c:pt idx="2">
                  <c:v>QMF-6</c:v>
                </c:pt>
                <c:pt idx="3">
                  <c:v>QMF-1</c:v>
                </c:pt>
                <c:pt idx="4">
                  <c:v>QMF-4</c:v>
                </c:pt>
                <c:pt idx="5">
                  <c:v>QMF-2</c:v>
                </c:pt>
                <c:pt idx="6">
                  <c:v>QMF-3</c:v>
                </c:pt>
                <c:pt idx="7">
                  <c:v>QMF-Hajvali</c:v>
                </c:pt>
                <c:pt idx="8">
                  <c:v>QMF-9</c:v>
                </c:pt>
                <c:pt idx="9">
                  <c:v>QMF-7</c:v>
                </c:pt>
                <c:pt idx="10">
                  <c:v>QMF MAT</c:v>
                </c:pt>
                <c:pt idx="11">
                  <c:v>QMF-Mat 1</c:v>
                </c:pt>
                <c:pt idx="12">
                  <c:v>QMF-Besi</c:v>
                </c:pt>
                <c:pt idx="13">
                  <c:v>QMF-8</c:v>
                </c:pt>
                <c:pt idx="14">
                  <c:v>AMF-Studentëve</c:v>
                </c:pt>
              </c:strCache>
            </c:strRef>
          </c:cat>
          <c:val>
            <c:numRef>
              <c:f>'QMF-Lab.vizitat'!$Q$76:$Q$90</c:f>
              <c:numCache>
                <c:formatCode>0</c:formatCode>
                <c:ptCount val="15"/>
                <c:pt idx="0">
                  <c:v>101.27536231884058</c:v>
                </c:pt>
                <c:pt idx="1">
                  <c:v>60.333333333333336</c:v>
                </c:pt>
                <c:pt idx="2">
                  <c:v>39.686567164179102</c:v>
                </c:pt>
                <c:pt idx="3">
                  <c:v>36.415384615384617</c:v>
                </c:pt>
                <c:pt idx="4">
                  <c:v>27.840579710144926</c:v>
                </c:pt>
                <c:pt idx="5">
                  <c:v>20.528301886792452</c:v>
                </c:pt>
                <c:pt idx="6">
                  <c:v>19.782608695652176</c:v>
                </c:pt>
                <c:pt idx="7">
                  <c:v>17.205882352941178</c:v>
                </c:pt>
                <c:pt idx="8">
                  <c:v>17</c:v>
                </c:pt>
                <c:pt idx="9">
                  <c:v>13.806451612903226</c:v>
                </c:pt>
                <c:pt idx="10">
                  <c:v>12.389830508474576</c:v>
                </c:pt>
                <c:pt idx="11">
                  <c:v>12.140350877192983</c:v>
                </c:pt>
                <c:pt idx="12">
                  <c:v>11.220588235294118</c:v>
                </c:pt>
                <c:pt idx="13">
                  <c:v>10.108695652173912</c:v>
                </c:pt>
                <c:pt idx="14">
                  <c:v>2.4736842105263159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B1-4372-AADE-78BB8D8A31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1333312"/>
        <c:axId val="-521324064"/>
      </c:barChart>
      <c:catAx>
        <c:axId val="-5213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24064"/>
        <c:crosses val="autoZero"/>
        <c:auto val="1"/>
        <c:lblAlgn val="ctr"/>
        <c:lblOffset val="100"/>
        <c:noMultiLvlLbl val="0"/>
      </c:catAx>
      <c:valAx>
        <c:axId val="-52132406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2133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81120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'sherb Lab,'!$G$4:$G$21</c:f>
              <c:strCache>
                <c:ptCount val="18"/>
                <c:pt idx="0">
                  <c:v>QKMF</c:v>
                </c:pt>
                <c:pt idx="1">
                  <c:v>QMF5</c:v>
                </c:pt>
                <c:pt idx="2">
                  <c:v>QMF6</c:v>
                </c:pt>
                <c:pt idx="3">
                  <c:v>QMF1</c:v>
                </c:pt>
                <c:pt idx="4">
                  <c:v>QMF4</c:v>
                </c:pt>
                <c:pt idx="5">
                  <c:v>QMF3</c:v>
                </c:pt>
                <c:pt idx="6">
                  <c:v>QMF2</c:v>
                </c:pt>
                <c:pt idx="7">
                  <c:v>QMF-Besi</c:v>
                </c:pt>
                <c:pt idx="8">
                  <c:v>QMF7</c:v>
                </c:pt>
                <c:pt idx="9">
                  <c:v>QMF-Hajvali</c:v>
                </c:pt>
                <c:pt idx="10">
                  <c:v>QMF-Mat</c:v>
                </c:pt>
                <c:pt idx="11">
                  <c:v>QMF8</c:v>
                </c:pt>
                <c:pt idx="12">
                  <c:v>QMF9</c:v>
                </c:pt>
                <c:pt idx="13">
                  <c:v>QMF-Mat 1</c:v>
                </c:pt>
                <c:pt idx="14">
                  <c:v>QMF11</c:v>
                </c:pt>
                <c:pt idx="15">
                  <c:v>QMF10</c:v>
                </c:pt>
                <c:pt idx="16">
                  <c:v>AMF-Studen.</c:v>
                </c:pt>
                <c:pt idx="17">
                  <c:v>DSM</c:v>
                </c:pt>
              </c:strCache>
            </c:strRef>
          </c:cat>
          <c:val>
            <c:numRef>
              <c:f>'sherb Lab,'!$H$4:$H$21</c:f>
              <c:numCache>
                <c:formatCode>General</c:formatCode>
                <c:ptCount val="18"/>
                <c:pt idx="0">
                  <c:v>81120</c:v>
                </c:pt>
                <c:pt idx="1">
                  <c:v>38738</c:v>
                </c:pt>
                <c:pt idx="2">
                  <c:v>31210</c:v>
                </c:pt>
                <c:pt idx="3">
                  <c:v>28614</c:v>
                </c:pt>
                <c:pt idx="4">
                  <c:v>16563</c:v>
                </c:pt>
                <c:pt idx="5">
                  <c:v>14806</c:v>
                </c:pt>
                <c:pt idx="6">
                  <c:v>10407</c:v>
                </c:pt>
                <c:pt idx="7">
                  <c:v>9058</c:v>
                </c:pt>
                <c:pt idx="8">
                  <c:v>7616</c:v>
                </c:pt>
                <c:pt idx="9">
                  <c:v>6783</c:v>
                </c:pt>
                <c:pt idx="10">
                  <c:v>5524</c:v>
                </c:pt>
                <c:pt idx="11">
                  <c:v>3970</c:v>
                </c:pt>
                <c:pt idx="12">
                  <c:v>3617</c:v>
                </c:pt>
                <c:pt idx="13">
                  <c:v>3609</c:v>
                </c:pt>
                <c:pt idx="14">
                  <c:v>3114</c:v>
                </c:pt>
                <c:pt idx="15">
                  <c:v>2735</c:v>
                </c:pt>
                <c:pt idx="16">
                  <c:v>837</c:v>
                </c:pt>
                <c:pt idx="17">
                  <c:v>555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FC-4062-AF68-5B6998AD4B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1331136"/>
        <c:axId val="-521327328"/>
      </c:barChart>
      <c:catAx>
        <c:axId val="-52133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27328"/>
        <c:crosses val="autoZero"/>
        <c:auto val="1"/>
        <c:lblAlgn val="ctr"/>
        <c:lblOffset val="100"/>
        <c:noMultiLvlLbl val="0"/>
      </c:catAx>
      <c:valAx>
        <c:axId val="-5213273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133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'Shërb.e labo. nëpër QMF'!$J$5:$J$21</c:f>
              <c:strCache>
                <c:ptCount val="17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 9</c:v>
                </c:pt>
                <c:pt idx="10">
                  <c:v>QMF 10</c:v>
                </c:pt>
                <c:pt idx="11">
                  <c:v>QMF 11</c:v>
                </c:pt>
                <c:pt idx="12">
                  <c:v>QMF Mat</c:v>
                </c:pt>
                <c:pt idx="13">
                  <c:v>QMF MAT 1</c:v>
                </c:pt>
                <c:pt idx="14">
                  <c:v>QMF Hajvali</c:v>
                </c:pt>
                <c:pt idx="15">
                  <c:v>QMF Besi</c:v>
                </c:pt>
                <c:pt idx="16">
                  <c:v>AMF Studentëve</c:v>
                </c:pt>
              </c:strCache>
            </c:strRef>
          </c:cat>
          <c:val>
            <c:numRef>
              <c:f>'Shërb.e labo. nëpër QMF'!$K$5:$K$21</c:f>
              <c:numCache>
                <c:formatCode>0</c:formatCode>
                <c:ptCount val="17"/>
                <c:pt idx="0">
                  <c:v>20.406489133761859</c:v>
                </c:pt>
                <c:pt idx="1">
                  <c:v>18.347661983644372</c:v>
                </c:pt>
                <c:pt idx="2">
                  <c:v>12.568463534159699</c:v>
                </c:pt>
                <c:pt idx="3">
                  <c:v>22.598946373091991</c:v>
                </c:pt>
                <c:pt idx="4">
                  <c:v>14.955020225804505</c:v>
                </c:pt>
                <c:pt idx="5">
                  <c:v>5.3048686044710625</c:v>
                </c:pt>
                <c:pt idx="6">
                  <c:v>11.105414931111824</c:v>
                </c:pt>
                <c:pt idx="7">
                  <c:v>12.985819327731093</c:v>
                </c:pt>
                <c:pt idx="8">
                  <c:v>22.921914357682617</c:v>
                </c:pt>
                <c:pt idx="9">
                  <c:v>22.477191042300248</c:v>
                </c:pt>
                <c:pt idx="10">
                  <c:v>17.001828153564897</c:v>
                </c:pt>
                <c:pt idx="11">
                  <c:v>9.4733461785484909</c:v>
                </c:pt>
                <c:pt idx="12">
                  <c:v>28.729181752353366</c:v>
                </c:pt>
                <c:pt idx="13">
                  <c:v>11.692989747852591</c:v>
                </c:pt>
                <c:pt idx="14">
                  <c:v>12.767212148017101</c:v>
                </c:pt>
                <c:pt idx="15">
                  <c:v>7.6838154117906825</c:v>
                </c:pt>
                <c:pt idx="16">
                  <c:v>18.996415770609318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B0-49D7-9765-E18C975240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1334944"/>
        <c:axId val="-521331680"/>
      </c:barChart>
      <c:catAx>
        <c:axId val="-52133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31680"/>
        <c:crosses val="autoZero"/>
        <c:auto val="1"/>
        <c:lblAlgn val="ctr"/>
        <c:lblOffset val="100"/>
        <c:noMultiLvlLbl val="0"/>
      </c:catAx>
      <c:valAx>
        <c:axId val="-52133168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2133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2919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734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Sheet1!$C$41:$C$45</c:f>
              <c:strCache>
                <c:ptCount val="5"/>
                <c:pt idx="0">
                  <c:v>QKMF</c:v>
                </c:pt>
                <c:pt idx="1">
                  <c:v>Stomatologji</c:v>
                </c:pt>
                <c:pt idx="2">
                  <c:v>DSM</c:v>
                </c:pt>
                <c:pt idx="3">
                  <c:v>QMF-4</c:v>
                </c:pt>
                <c:pt idx="4">
                  <c:v>QMF-5</c:v>
                </c:pt>
              </c:strCache>
            </c:strRef>
          </c:cat>
          <c:val>
            <c:numRef>
              <c:f>Sheet1!$D$41:$D$45</c:f>
              <c:numCache>
                <c:formatCode>General</c:formatCode>
                <c:ptCount val="5"/>
                <c:pt idx="0">
                  <c:v>2644</c:v>
                </c:pt>
                <c:pt idx="1">
                  <c:v>2237</c:v>
                </c:pt>
                <c:pt idx="2">
                  <c:v>1001</c:v>
                </c:pt>
                <c:pt idx="3">
                  <c:v>992</c:v>
                </c:pt>
                <c:pt idx="4">
                  <c:v>643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11-4E4A-B4BB-C0320EC8B7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1328416"/>
        <c:axId val="-521325152"/>
      </c:barChart>
      <c:catAx>
        <c:axId val="-52132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25152"/>
        <c:crosses val="autoZero"/>
        <c:auto val="1"/>
        <c:lblAlgn val="ctr"/>
        <c:lblOffset val="100"/>
        <c:noMultiLvlLbl val="0"/>
      </c:catAx>
      <c:valAx>
        <c:axId val="-521325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132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Planifikuar</c:v>
                </c:pt>
              </c:strCache>
            </c:strRef>
          </c:tx>
          <c:spPr>
            <a:solidFill>
              <a:srgbClr val="0070C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3943</c:v>
                </c:pt>
                <c:pt idx="1">
                  <c:v>3943</c:v>
                </c:pt>
                <c:pt idx="2">
                  <c:v>3843</c:v>
                </c:pt>
                <c:pt idx="3">
                  <c:v>4043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2D-4CCD-A45C-16BE6E5305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Vaksinuar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3742</c:v>
                </c:pt>
                <c:pt idx="1">
                  <c:v>3742</c:v>
                </c:pt>
                <c:pt idx="2">
                  <c:v>3843</c:v>
                </c:pt>
                <c:pt idx="3">
                  <c:v>3485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2D-4CCD-A45C-16BE6E5305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Perfshire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BA2D-4CCD-A45C-16BE6E530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97%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0.95000000000000062</c:v>
                </c:pt>
                <c:pt idx="1">
                  <c:v>0.95000000000000062</c:v>
                </c:pt>
                <c:pt idx="2">
                  <c:v>1</c:v>
                </c:pt>
                <c:pt idx="3">
                  <c:v>0.86000000000000065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A2D-4CCD-A45C-16BE6E5305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1333856"/>
        <c:axId val="-521332768"/>
      </c:barChart>
      <c:catAx>
        <c:axId val="-52133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800" b="1" i="0" u="none" strike="noStrike" kern="1200" cap="all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1332768"/>
        <c:crosses val="autoZero"/>
        <c:auto val="1"/>
        <c:lblAlgn val="ctr"/>
        <c:lblOffset val="100"/>
        <c:noMultiLvlLbl val="0"/>
      </c:catAx>
      <c:valAx>
        <c:axId val="-5213327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-52133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q-AL"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Dg.!$AF$327:$AF$343</c:f>
              <c:strCache>
                <c:ptCount val="17"/>
                <c:pt idx="0">
                  <c:v>Sëmundjet e sist, te org, te fryëmarrjes</c:v>
                </c:pt>
                <c:pt idx="1">
                  <c:v>Faktoret qe ndikojn ne gjendjen shendetesore dhe me sherb,shendet.</c:v>
                </c:pt>
                <c:pt idx="2">
                  <c:v>Sëmundjet e sistemit te qarkullimit te gjakut</c:v>
                </c:pt>
                <c:pt idx="3">
                  <c:v>Simptomet shenjat dhe gjendjet patologjike,klinike dhe laboratorike</c:v>
                </c:pt>
                <c:pt idx="4">
                  <c:v>Sëmundjet e sist, urino-gjenital</c:v>
                </c:pt>
                <c:pt idx="5">
                  <c:v>Sëm, e sist, osteomuskular dhe ind, lidhor</c:v>
                </c:pt>
                <c:pt idx="6">
                  <c:v>Sëmundjet gjendrrave me tajm te brendshem ushqyshmerise dhe metab.</c:v>
                </c:pt>
                <c:pt idx="7">
                  <c:v>Sëmundjet e lëkures dhe ind, nënlëkuror</c:v>
                </c:pt>
                <c:pt idx="8">
                  <c:v>Sëmundjet e sistemit digjestiv</c:v>
                </c:pt>
                <c:pt idx="9">
                  <c:v>SËMUNDJET NGJITËSE DHE PARAZITORE</c:v>
                </c:pt>
                <c:pt idx="10">
                  <c:v>Helmimet dhe pasojat e vepr, të faktorve të jashtem</c:v>
                </c:pt>
                <c:pt idx="11">
                  <c:v>Sëmundjet e syrit dhe adnekseve te syrit</c:v>
                </c:pt>
                <c:pt idx="12">
                  <c:v>Sëmundjet e veshit dhe te procesusit mastoid</c:v>
                </c:pt>
                <c:pt idx="13">
                  <c:v>Sëmundjet e gjakut, org. hemopoetike dhe çrregullimet e imunitetit</c:v>
                </c:pt>
                <c:pt idx="14">
                  <c:v>Çrregullimet psiqike dhe çrregullimet e sjelljes-</c:v>
                </c:pt>
                <c:pt idx="15">
                  <c:v>Sëmundjet e sistemit nervor</c:v>
                </c:pt>
                <c:pt idx="16">
                  <c:v>TUMORET</c:v>
                </c:pt>
              </c:strCache>
            </c:strRef>
          </c:cat>
          <c:val>
            <c:numRef>
              <c:f>Dg.!$AG$327:$AG$343</c:f>
              <c:numCache>
                <c:formatCode>0</c:formatCode>
                <c:ptCount val="17"/>
                <c:pt idx="0">
                  <c:v>50552</c:v>
                </c:pt>
                <c:pt idx="1">
                  <c:v>43879</c:v>
                </c:pt>
                <c:pt idx="2">
                  <c:v>14223</c:v>
                </c:pt>
                <c:pt idx="3">
                  <c:v>12118</c:v>
                </c:pt>
                <c:pt idx="4">
                  <c:v>11979</c:v>
                </c:pt>
                <c:pt idx="5">
                  <c:v>10796</c:v>
                </c:pt>
                <c:pt idx="6">
                  <c:v>8670</c:v>
                </c:pt>
                <c:pt idx="7">
                  <c:v>7109</c:v>
                </c:pt>
                <c:pt idx="8">
                  <c:v>6265</c:v>
                </c:pt>
                <c:pt idx="9">
                  <c:v>6189</c:v>
                </c:pt>
                <c:pt idx="10">
                  <c:v>4551</c:v>
                </c:pt>
                <c:pt idx="11">
                  <c:v>3207</c:v>
                </c:pt>
                <c:pt idx="12">
                  <c:v>3074</c:v>
                </c:pt>
                <c:pt idx="13">
                  <c:v>2792</c:v>
                </c:pt>
                <c:pt idx="14">
                  <c:v>1626</c:v>
                </c:pt>
                <c:pt idx="15">
                  <c:v>1535</c:v>
                </c:pt>
                <c:pt idx="16">
                  <c:v>1184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0A-4059-A1F6-B906F76615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309136"/>
        <c:axId val="-522310768"/>
      </c:barChart>
      <c:catAx>
        <c:axId val="-522309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310768"/>
        <c:crosses val="autoZero"/>
        <c:auto val="1"/>
        <c:lblAlgn val="ctr"/>
        <c:lblOffset val="100"/>
        <c:noMultiLvlLbl val="0"/>
      </c:catAx>
      <c:valAx>
        <c:axId val="-52231076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-522309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[mortaliteti2019.xlsx]Sheet1!$AI$324:$AI$330</c:f>
              <c:strCache>
                <c:ptCount val="7"/>
                <c:pt idx="0">
                  <c:v>TUMORET</c:v>
                </c:pt>
                <c:pt idx="1">
                  <c:v>Sëmundjet gjendrrave me tajm te brendshem ushqyshmerise dhe metab.</c:v>
                </c:pt>
                <c:pt idx="2">
                  <c:v>Çrregullimet psiqike dhe çrregullimet e sjelljes-</c:v>
                </c:pt>
                <c:pt idx="3">
                  <c:v>Sëmundjet e sistemit nervor</c:v>
                </c:pt>
                <c:pt idx="4">
                  <c:v>Sëmundjet e sistemit te qarkullimit te gjakut</c:v>
                </c:pt>
                <c:pt idx="5">
                  <c:v>Sëmundjet e sist, te org, te fryëmarrjes</c:v>
                </c:pt>
                <c:pt idx="6">
                  <c:v>Sëmundjet e sistemit digjestiv</c:v>
                </c:pt>
              </c:strCache>
            </c:strRef>
          </c:cat>
          <c:val>
            <c:numRef>
              <c:f>[mortaliteti2019.xlsx]Sheet1!$AJ$324:$AJ$330</c:f>
              <c:numCache>
                <c:formatCode>0</c:formatCode>
                <c:ptCount val="7"/>
                <c:pt idx="0">
                  <c:v>12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6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33-4993-9F7D-2D463AF2EF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314032"/>
        <c:axId val="-522317840"/>
      </c:barChart>
      <c:catAx>
        <c:axId val="-522314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317840"/>
        <c:crosses val="autoZero"/>
        <c:auto val="1"/>
        <c:lblAlgn val="ctr"/>
        <c:lblOffset val="100"/>
        <c:noMultiLvlLbl val="0"/>
      </c:catAx>
      <c:valAx>
        <c:axId val="-522317840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-52231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tëgjitha shërbimeve'!$C$61:$C$81</c:f>
              <c:strCache>
                <c:ptCount val="21"/>
                <c:pt idx="0">
                  <c:v>QKMF</c:v>
                </c:pt>
                <c:pt idx="1">
                  <c:v>QMF 5</c:v>
                </c:pt>
                <c:pt idx="2">
                  <c:v>Stomatologji</c:v>
                </c:pt>
                <c:pt idx="3">
                  <c:v>Laborator</c:v>
                </c:pt>
                <c:pt idx="4">
                  <c:v>QMF 6</c:v>
                </c:pt>
                <c:pt idx="5">
                  <c:v>QMF 4</c:v>
                </c:pt>
                <c:pt idx="6">
                  <c:v>QMF 1</c:v>
                </c:pt>
                <c:pt idx="7">
                  <c:v>QMF 2</c:v>
                </c:pt>
                <c:pt idx="8">
                  <c:v>AMF Fshatërave</c:v>
                </c:pt>
                <c:pt idx="9">
                  <c:v>QMF10</c:v>
                </c:pt>
                <c:pt idx="10">
                  <c:v>QMF Hajvali</c:v>
                </c:pt>
                <c:pt idx="11">
                  <c:v>QMF 3</c:v>
                </c:pt>
                <c:pt idx="12">
                  <c:v>QMF Besi </c:v>
                </c:pt>
                <c:pt idx="13">
                  <c:v>QMF7</c:v>
                </c:pt>
                <c:pt idx="14">
                  <c:v>QMF Mati 1</c:v>
                </c:pt>
                <c:pt idx="15">
                  <c:v>QMF9</c:v>
                </c:pt>
                <c:pt idx="16">
                  <c:v>QMF11</c:v>
                </c:pt>
                <c:pt idx="17">
                  <c:v>Radiologji</c:v>
                </c:pt>
                <c:pt idx="18">
                  <c:v>QMF Mat</c:v>
                </c:pt>
                <c:pt idx="19">
                  <c:v>QMF8</c:v>
                </c:pt>
                <c:pt idx="20">
                  <c:v>AMF Studentëve</c:v>
                </c:pt>
              </c:strCache>
            </c:strRef>
          </c:cat>
          <c:val>
            <c:numRef>
              <c:f>'Totali i tëgjitha shërbimeve'!$D$61:$D$81</c:f>
              <c:numCache>
                <c:formatCode>0</c:formatCode>
                <c:ptCount val="21"/>
                <c:pt idx="0">
                  <c:v>61719</c:v>
                </c:pt>
                <c:pt idx="1">
                  <c:v>37443</c:v>
                </c:pt>
                <c:pt idx="2">
                  <c:v>33933</c:v>
                </c:pt>
                <c:pt idx="3">
                  <c:v>27461</c:v>
                </c:pt>
                <c:pt idx="4">
                  <c:v>24221</c:v>
                </c:pt>
                <c:pt idx="5">
                  <c:v>20729</c:v>
                </c:pt>
                <c:pt idx="6">
                  <c:v>14501</c:v>
                </c:pt>
                <c:pt idx="7">
                  <c:v>10999</c:v>
                </c:pt>
                <c:pt idx="8">
                  <c:v>10244</c:v>
                </c:pt>
                <c:pt idx="9">
                  <c:v>7848</c:v>
                </c:pt>
                <c:pt idx="10">
                  <c:v>7846</c:v>
                </c:pt>
                <c:pt idx="11">
                  <c:v>7462</c:v>
                </c:pt>
                <c:pt idx="12">
                  <c:v>7033</c:v>
                </c:pt>
                <c:pt idx="13">
                  <c:v>6696</c:v>
                </c:pt>
                <c:pt idx="14">
                  <c:v>6467</c:v>
                </c:pt>
                <c:pt idx="15">
                  <c:v>6214</c:v>
                </c:pt>
                <c:pt idx="16">
                  <c:v>5793</c:v>
                </c:pt>
                <c:pt idx="17">
                  <c:v>4802</c:v>
                </c:pt>
                <c:pt idx="18">
                  <c:v>4658</c:v>
                </c:pt>
                <c:pt idx="19">
                  <c:v>4255</c:v>
                </c:pt>
                <c:pt idx="20" formatCode="General">
                  <c:v>1175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98-471D-8804-80E7275560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61044320"/>
        <c:axId val="-561038336"/>
      </c:barChart>
      <c:catAx>
        <c:axId val="-56104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61038336"/>
        <c:crosses val="autoZero"/>
        <c:auto val="1"/>
        <c:lblAlgn val="ctr"/>
        <c:lblOffset val="100"/>
        <c:noMultiLvlLbl val="0"/>
      </c:catAx>
      <c:valAx>
        <c:axId val="-561038336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-56104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[mortaliteti2019.xlsx]Sheet1!$AF$323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E60808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[mortaliteti2019.xlsx]Sheet1!$AE$324:$AE$330</c:f>
              <c:strCache>
                <c:ptCount val="7"/>
                <c:pt idx="0">
                  <c:v>TUMORET</c:v>
                </c:pt>
                <c:pt idx="1">
                  <c:v>Sëmundjet gjendrrave me tajm te brendshem ushqyshmerise dhe metab.</c:v>
                </c:pt>
                <c:pt idx="2">
                  <c:v>Çrregullimet psiqike dhe çrregullimet e sjelljes-</c:v>
                </c:pt>
                <c:pt idx="3">
                  <c:v>Sëmundjet e sistemit nervor</c:v>
                </c:pt>
                <c:pt idx="4">
                  <c:v>Sëmundjet e sistemit te qarkullimit te gjakut</c:v>
                </c:pt>
                <c:pt idx="5">
                  <c:v>Sëmundjet e sist, te org, te fryëmarrjes</c:v>
                </c:pt>
                <c:pt idx="6">
                  <c:v>Sëmundjet e sistemit digjestiv</c:v>
                </c:pt>
              </c:strCache>
            </c:strRef>
          </c:cat>
          <c:val>
            <c:numRef>
              <c:f>[mortaliteti2019.xlsx]Sheet1!$AF$324:$AF$330</c:f>
              <c:numCache>
                <c:formatCode>0</c:formatCode>
                <c:ptCount val="7"/>
                <c:pt idx="0">
                  <c:v>5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B0-4565-B8B0-61D38D460ACF}"/>
            </c:ext>
          </c:extLst>
        </c:ser>
        <c:ser>
          <c:idx val="1"/>
          <c:order val="1"/>
          <c:tx>
            <c:strRef>
              <c:f>[mortaliteti2019.xlsx]Sheet1!$AG$323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BB0-4565-B8B0-61D38D460A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[mortaliteti2019.xlsx]Sheet1!$AE$324:$AE$330</c:f>
              <c:strCache>
                <c:ptCount val="7"/>
                <c:pt idx="0">
                  <c:v>TUMORET</c:v>
                </c:pt>
                <c:pt idx="1">
                  <c:v>Sëmundjet gjendrrave me tajm te brendshem ushqyshmerise dhe metab.</c:v>
                </c:pt>
                <c:pt idx="2">
                  <c:v>Çrregullimet psiqike dhe çrregullimet e sjelljes-</c:v>
                </c:pt>
                <c:pt idx="3">
                  <c:v>Sëmundjet e sistemit nervor</c:v>
                </c:pt>
                <c:pt idx="4">
                  <c:v>Sëmundjet e sistemit te qarkullimit te gjakut</c:v>
                </c:pt>
                <c:pt idx="5">
                  <c:v>Sëmundjet e sist, te org, te fryëmarrjes</c:v>
                </c:pt>
                <c:pt idx="6">
                  <c:v>Sëmundjet e sistemit digjestiv</c:v>
                </c:pt>
              </c:strCache>
            </c:strRef>
          </c:cat>
          <c:val>
            <c:numRef>
              <c:f>[mortaliteti2019.xlsx]Sheet1!$AG$324:$AG$330</c:f>
              <c:numCache>
                <c:formatCode>0</c:formatCode>
                <c:ptCount val="7"/>
                <c:pt idx="0">
                  <c:v>7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B0-4565-B8B0-61D38D460A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2321104"/>
        <c:axId val="-522312400"/>
      </c:barChart>
      <c:catAx>
        <c:axId val="-522321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2312400"/>
        <c:crosses val="autoZero"/>
        <c:auto val="1"/>
        <c:lblAlgn val="ctr"/>
        <c:lblOffset val="100"/>
        <c:noMultiLvlLbl val="0"/>
      </c:catAx>
      <c:valAx>
        <c:axId val="-522312400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-52232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'[Dr. Teutes (2).xlsx]AMF'!$J$19:$J$32</c:f>
              <c:strCache>
                <c:ptCount val="14"/>
                <c:pt idx="0">
                  <c:v>AMF-Bardhosh</c:v>
                </c:pt>
                <c:pt idx="1">
                  <c:v>AMF-Shkabaj</c:v>
                </c:pt>
                <c:pt idx="2">
                  <c:v>AMF-Barilevë</c:v>
                </c:pt>
                <c:pt idx="3">
                  <c:v>AMF-Llukarë</c:v>
                </c:pt>
                <c:pt idx="4">
                  <c:v>AMF-Mramur</c:v>
                </c:pt>
                <c:pt idx="5">
                  <c:v>AMF-Keqekollë</c:v>
                </c:pt>
                <c:pt idx="6">
                  <c:v>AMF-Sharban</c:v>
                </c:pt>
                <c:pt idx="7">
                  <c:v>AMF-Rimanishtë</c:v>
                </c:pt>
                <c:pt idx="8">
                  <c:v>AMF-Slivovë</c:v>
                </c:pt>
                <c:pt idx="9">
                  <c:v>AMF-Kishnicë</c:v>
                </c:pt>
                <c:pt idx="10">
                  <c:v>AMF-Koliq</c:v>
                </c:pt>
                <c:pt idx="11">
                  <c:v>AMF-Dabishec</c:v>
                </c:pt>
                <c:pt idx="12">
                  <c:v>AMF-Bullaj</c:v>
                </c:pt>
                <c:pt idx="13">
                  <c:v>AMF-Viti</c:v>
                </c:pt>
              </c:strCache>
            </c:strRef>
          </c:cat>
          <c:val>
            <c:numRef>
              <c:f>'[Dr. Teutes (2).xlsx]AMF'!$K$19:$K$32</c:f>
              <c:numCache>
                <c:formatCode>General</c:formatCode>
                <c:ptCount val="14"/>
                <c:pt idx="0">
                  <c:v>6722</c:v>
                </c:pt>
                <c:pt idx="1">
                  <c:v>990</c:v>
                </c:pt>
                <c:pt idx="2">
                  <c:v>720</c:v>
                </c:pt>
                <c:pt idx="3">
                  <c:v>562</c:v>
                </c:pt>
                <c:pt idx="4">
                  <c:v>354</c:v>
                </c:pt>
                <c:pt idx="5">
                  <c:v>251</c:v>
                </c:pt>
                <c:pt idx="6">
                  <c:v>224</c:v>
                </c:pt>
                <c:pt idx="7">
                  <c:v>143</c:v>
                </c:pt>
                <c:pt idx="8">
                  <c:v>94</c:v>
                </c:pt>
                <c:pt idx="9">
                  <c:v>70</c:v>
                </c:pt>
                <c:pt idx="10">
                  <c:v>52</c:v>
                </c:pt>
                <c:pt idx="11">
                  <c:v>26</c:v>
                </c:pt>
                <c:pt idx="12">
                  <c:v>18</c:v>
                </c:pt>
                <c:pt idx="1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06-4D91-ABC2-9BB776C31D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61031264"/>
        <c:axId val="-561033984"/>
      </c:barChart>
      <c:catAx>
        <c:axId val="-56103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61033984"/>
        <c:crosses val="autoZero"/>
        <c:auto val="1"/>
        <c:lblAlgn val="ctr"/>
        <c:lblOffset val="100"/>
        <c:noMultiLvlLbl val="0"/>
      </c:catAx>
      <c:valAx>
        <c:axId val="-561033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6103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0CE-44E4-8DA9-5E248B4731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351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210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114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108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102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97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90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mtClean="0"/>
                      <a:t>68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080-4FE1-8CFD-B7CD0202D82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tëgjitha shërbimeve'!$E$61:$E$81</c:f>
              <c:strCache>
                <c:ptCount val="21"/>
                <c:pt idx="0">
                  <c:v>QKMF</c:v>
                </c:pt>
                <c:pt idx="1">
                  <c:v>QMF 5</c:v>
                </c:pt>
                <c:pt idx="2">
                  <c:v>Stomatologji</c:v>
                </c:pt>
                <c:pt idx="3">
                  <c:v>Laboratoriumi</c:v>
                </c:pt>
                <c:pt idx="4">
                  <c:v>QMF 6</c:v>
                </c:pt>
                <c:pt idx="5">
                  <c:v>QMF 4</c:v>
                </c:pt>
                <c:pt idx="6">
                  <c:v>QMF 1</c:v>
                </c:pt>
                <c:pt idx="7">
                  <c:v>QMF 2</c:v>
                </c:pt>
                <c:pt idx="8">
                  <c:v>Fshatërat</c:v>
                </c:pt>
                <c:pt idx="9">
                  <c:v>QMF -10</c:v>
                </c:pt>
                <c:pt idx="10">
                  <c:v>QMF Hajvali</c:v>
                </c:pt>
                <c:pt idx="11">
                  <c:v>QMF 3</c:v>
                </c:pt>
                <c:pt idx="12">
                  <c:v>QMF Besi </c:v>
                </c:pt>
                <c:pt idx="13">
                  <c:v>QMF -7</c:v>
                </c:pt>
                <c:pt idx="14">
                  <c:v>QMF Mati 1</c:v>
                </c:pt>
                <c:pt idx="15">
                  <c:v>QMF -9</c:v>
                </c:pt>
                <c:pt idx="16">
                  <c:v>QMF-11</c:v>
                </c:pt>
                <c:pt idx="17">
                  <c:v>Radiologji</c:v>
                </c:pt>
                <c:pt idx="18">
                  <c:v>QMF Mat</c:v>
                </c:pt>
                <c:pt idx="19">
                  <c:v>QMF -8</c:v>
                </c:pt>
                <c:pt idx="20">
                  <c:v>AMF Studentëve</c:v>
                </c:pt>
              </c:strCache>
            </c:strRef>
          </c:cat>
          <c:val>
            <c:numRef>
              <c:f>'Totali i tëgjitha shërbimeve'!$F$61:$F$81</c:f>
              <c:numCache>
                <c:formatCode>0</c:formatCode>
                <c:ptCount val="21"/>
                <c:pt idx="0">
                  <c:v>923</c:v>
                </c:pt>
                <c:pt idx="1">
                  <c:v>543</c:v>
                </c:pt>
                <c:pt idx="2">
                  <c:v>522</c:v>
                </c:pt>
                <c:pt idx="3">
                  <c:v>423</c:v>
                </c:pt>
                <c:pt idx="4">
                  <c:v>373</c:v>
                </c:pt>
                <c:pt idx="5">
                  <c:v>290</c:v>
                </c:pt>
                <c:pt idx="6">
                  <c:v>223</c:v>
                </c:pt>
                <c:pt idx="7">
                  <c:v>170</c:v>
                </c:pt>
                <c:pt idx="8" formatCode="General">
                  <c:v>158</c:v>
                </c:pt>
                <c:pt idx="9">
                  <c:v>121</c:v>
                </c:pt>
                <c:pt idx="10">
                  <c:v>121</c:v>
                </c:pt>
                <c:pt idx="11">
                  <c:v>115</c:v>
                </c:pt>
                <c:pt idx="12" formatCode="General">
                  <c:v>108</c:v>
                </c:pt>
                <c:pt idx="13">
                  <c:v>103</c:v>
                </c:pt>
                <c:pt idx="14">
                  <c:v>99</c:v>
                </c:pt>
                <c:pt idx="15">
                  <c:v>96</c:v>
                </c:pt>
                <c:pt idx="16">
                  <c:v>90</c:v>
                </c:pt>
                <c:pt idx="17">
                  <c:v>74</c:v>
                </c:pt>
                <c:pt idx="18" formatCode="General">
                  <c:v>72</c:v>
                </c:pt>
                <c:pt idx="19">
                  <c:v>65</c:v>
                </c:pt>
                <c:pt idx="20" formatCode="General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CE-44E4-8DA9-5E248B4731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61045408"/>
        <c:axId val="-523757232"/>
      </c:barChart>
      <c:catAx>
        <c:axId val="-56104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57232"/>
        <c:crosses val="autoZero"/>
        <c:auto val="1"/>
        <c:lblAlgn val="ctr"/>
        <c:lblOffset val="100"/>
        <c:noMultiLvlLbl val="0"/>
      </c:catAx>
      <c:valAx>
        <c:axId val="-52375723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6104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6189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'[sherb. laborator.xlsx]QMF-Pediatritë'!$D$4:$D$8</c:f>
              <c:strCache>
                <c:ptCount val="5"/>
                <c:pt idx="0">
                  <c:v>QKMF-Pediatria</c:v>
                </c:pt>
                <c:pt idx="1">
                  <c:v>QMF 6- Pediatria</c:v>
                </c:pt>
                <c:pt idx="2">
                  <c:v>QMF 5- Pediatria</c:v>
                </c:pt>
                <c:pt idx="3">
                  <c:v>QMF 1- Pediatria</c:v>
                </c:pt>
                <c:pt idx="4">
                  <c:v>QMF 4- Pediatria</c:v>
                </c:pt>
              </c:strCache>
            </c:strRef>
          </c:cat>
          <c:val>
            <c:numRef>
              <c:f>'[sherb. laborator.xlsx]QMF-Pediatritë'!$E$4:$E$8</c:f>
              <c:numCache>
                <c:formatCode>General</c:formatCode>
                <c:ptCount val="5"/>
                <c:pt idx="0">
                  <c:v>10231</c:v>
                </c:pt>
                <c:pt idx="1">
                  <c:v>5659</c:v>
                </c:pt>
                <c:pt idx="2">
                  <c:v>5010</c:v>
                </c:pt>
                <c:pt idx="3">
                  <c:v>1257</c:v>
                </c:pt>
                <c:pt idx="4">
                  <c:v>755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59-4A42-93D6-D78243B846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3766480"/>
        <c:axId val="-523765936"/>
      </c:barChart>
      <c:catAx>
        <c:axId val="-52376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65936"/>
        <c:crosses val="autoZero"/>
        <c:auto val="1"/>
        <c:lblAlgn val="ctr"/>
        <c:lblOffset val="100"/>
        <c:noMultiLvlLbl val="0"/>
      </c:catAx>
      <c:valAx>
        <c:axId val="-523765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376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'[sherb. laborator.xlsx]QMF-Pediatritë'!$I$4:$I$8</c:f>
              <c:strCache>
                <c:ptCount val="5"/>
                <c:pt idx="0">
                  <c:v>QKMF-Pediatria</c:v>
                </c:pt>
                <c:pt idx="1">
                  <c:v>QMF 6- Pediatria</c:v>
                </c:pt>
                <c:pt idx="2">
                  <c:v>QMF 5- Pediatria</c:v>
                </c:pt>
                <c:pt idx="3">
                  <c:v>QMF 1- Pediatria</c:v>
                </c:pt>
                <c:pt idx="4">
                  <c:v>QMF 4- Pediatria</c:v>
                </c:pt>
              </c:strCache>
            </c:strRef>
          </c:cat>
          <c:val>
            <c:numRef>
              <c:f>'[sherb. laborator.xlsx]QMF-Pediatritë'!$J$4:$J$8</c:f>
              <c:numCache>
                <c:formatCode>0</c:formatCode>
                <c:ptCount val="5"/>
                <c:pt idx="0">
                  <c:v>148.27536231884059</c:v>
                </c:pt>
                <c:pt idx="1">
                  <c:v>82.014492753623188</c:v>
                </c:pt>
                <c:pt idx="2">
                  <c:v>72.608695652173907</c:v>
                </c:pt>
                <c:pt idx="3">
                  <c:v>18.217391304347824</c:v>
                </c:pt>
                <c:pt idx="4">
                  <c:v>10.942028985507246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76-4F64-B477-085EE8F49C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3764304"/>
        <c:axId val="-523764848"/>
      </c:barChart>
      <c:catAx>
        <c:axId val="-52376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64848"/>
        <c:crosses val="autoZero"/>
        <c:auto val="1"/>
        <c:lblAlgn val="ctr"/>
        <c:lblOffset val="100"/>
        <c:noMultiLvlLbl val="0"/>
      </c:catAx>
      <c:valAx>
        <c:axId val="-52376484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2376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7743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'QMF-Lab.vizitat'!$N$76:$N$90</c:f>
              <c:strCache>
                <c:ptCount val="15"/>
                <c:pt idx="0">
                  <c:v>QKMF</c:v>
                </c:pt>
                <c:pt idx="1">
                  <c:v>QMF-5</c:v>
                </c:pt>
                <c:pt idx="2">
                  <c:v>QMF-6</c:v>
                </c:pt>
                <c:pt idx="3">
                  <c:v>QMF-1</c:v>
                </c:pt>
                <c:pt idx="4">
                  <c:v>QMF-4</c:v>
                </c:pt>
                <c:pt idx="5">
                  <c:v>QMF-3</c:v>
                </c:pt>
                <c:pt idx="6">
                  <c:v>QMF-Hajvali</c:v>
                </c:pt>
                <c:pt idx="7">
                  <c:v>QMF-2</c:v>
                </c:pt>
                <c:pt idx="8">
                  <c:v>QMF-7</c:v>
                </c:pt>
                <c:pt idx="9">
                  <c:v>QMF-Besi</c:v>
                </c:pt>
                <c:pt idx="10">
                  <c:v>QMF MAT</c:v>
                </c:pt>
                <c:pt idx="11">
                  <c:v>QMF-Mat 1</c:v>
                </c:pt>
                <c:pt idx="12">
                  <c:v>QMF-9</c:v>
                </c:pt>
                <c:pt idx="13">
                  <c:v>QMF-8</c:v>
                </c:pt>
                <c:pt idx="14">
                  <c:v>AMF-Studentëve</c:v>
                </c:pt>
              </c:strCache>
            </c:strRef>
          </c:cat>
          <c:val>
            <c:numRef>
              <c:f>'QMF-Lab.vizitat'!$O$76:$O$90</c:f>
              <c:numCache>
                <c:formatCode>General</c:formatCode>
                <c:ptCount val="15"/>
                <c:pt idx="0">
                  <c:v>6988</c:v>
                </c:pt>
                <c:pt idx="1">
                  <c:v>4163</c:v>
                </c:pt>
                <c:pt idx="2">
                  <c:v>2659</c:v>
                </c:pt>
                <c:pt idx="3">
                  <c:v>2367</c:v>
                </c:pt>
                <c:pt idx="4">
                  <c:v>1921</c:v>
                </c:pt>
                <c:pt idx="5">
                  <c:v>1365</c:v>
                </c:pt>
                <c:pt idx="6">
                  <c:v>1170</c:v>
                </c:pt>
                <c:pt idx="7">
                  <c:v>1088</c:v>
                </c:pt>
                <c:pt idx="8">
                  <c:v>856</c:v>
                </c:pt>
                <c:pt idx="9">
                  <c:v>763</c:v>
                </c:pt>
                <c:pt idx="10">
                  <c:v>731</c:v>
                </c:pt>
                <c:pt idx="11">
                  <c:v>692</c:v>
                </c:pt>
                <c:pt idx="12">
                  <c:v>520</c:v>
                </c:pt>
                <c:pt idx="13">
                  <c:v>465</c:v>
                </c:pt>
                <c:pt idx="14">
                  <c:v>141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F2-4836-B0ED-275586158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3753424"/>
        <c:axId val="-523754512"/>
      </c:barChart>
      <c:catAx>
        <c:axId val="-52375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54512"/>
        <c:crosses val="autoZero"/>
        <c:auto val="1"/>
        <c:lblAlgn val="ctr"/>
        <c:lblOffset val="100"/>
        <c:noMultiLvlLbl val="0"/>
      </c:catAx>
      <c:valAx>
        <c:axId val="-523754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2375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'QMF-Lab.vizitat'!$P$76:$P$90</c:f>
              <c:strCache>
                <c:ptCount val="15"/>
                <c:pt idx="0">
                  <c:v>QKMF</c:v>
                </c:pt>
                <c:pt idx="1">
                  <c:v>QMF-5</c:v>
                </c:pt>
                <c:pt idx="2">
                  <c:v>QMF-6</c:v>
                </c:pt>
                <c:pt idx="3">
                  <c:v>QMF-1</c:v>
                </c:pt>
                <c:pt idx="4">
                  <c:v>QMF-4</c:v>
                </c:pt>
                <c:pt idx="5">
                  <c:v>QMF-2</c:v>
                </c:pt>
                <c:pt idx="6">
                  <c:v>QMF-3</c:v>
                </c:pt>
                <c:pt idx="7">
                  <c:v>QMF-Hajvali</c:v>
                </c:pt>
                <c:pt idx="8">
                  <c:v>QMF-9</c:v>
                </c:pt>
                <c:pt idx="9">
                  <c:v>QMF-7</c:v>
                </c:pt>
                <c:pt idx="10">
                  <c:v>QMF MAT</c:v>
                </c:pt>
                <c:pt idx="11">
                  <c:v>QMF-Mat 1</c:v>
                </c:pt>
                <c:pt idx="12">
                  <c:v>QMF-Besi</c:v>
                </c:pt>
                <c:pt idx="13">
                  <c:v>QMF-8</c:v>
                </c:pt>
                <c:pt idx="14">
                  <c:v>AMF-Studentëve</c:v>
                </c:pt>
              </c:strCache>
            </c:strRef>
          </c:cat>
          <c:val>
            <c:numRef>
              <c:f>'QMF-Lab.vizitat'!$Q$76:$Q$90</c:f>
              <c:numCache>
                <c:formatCode>0</c:formatCode>
                <c:ptCount val="15"/>
                <c:pt idx="0">
                  <c:v>101.27536231884058</c:v>
                </c:pt>
                <c:pt idx="1">
                  <c:v>60.333333333333336</c:v>
                </c:pt>
                <c:pt idx="2">
                  <c:v>39.686567164179102</c:v>
                </c:pt>
                <c:pt idx="3">
                  <c:v>36.415384615384617</c:v>
                </c:pt>
                <c:pt idx="4">
                  <c:v>27.840579710144926</c:v>
                </c:pt>
                <c:pt idx="5">
                  <c:v>20.528301886792452</c:v>
                </c:pt>
                <c:pt idx="6">
                  <c:v>19.782608695652176</c:v>
                </c:pt>
                <c:pt idx="7">
                  <c:v>17.205882352941178</c:v>
                </c:pt>
                <c:pt idx="8">
                  <c:v>17</c:v>
                </c:pt>
                <c:pt idx="9">
                  <c:v>13.806451612903226</c:v>
                </c:pt>
                <c:pt idx="10">
                  <c:v>12.389830508474576</c:v>
                </c:pt>
                <c:pt idx="11">
                  <c:v>12.140350877192983</c:v>
                </c:pt>
                <c:pt idx="12">
                  <c:v>11.220588235294118</c:v>
                </c:pt>
                <c:pt idx="13">
                  <c:v>10.108695652173912</c:v>
                </c:pt>
                <c:pt idx="14">
                  <c:v>2.4736842105263159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43-474C-9F9F-304F14A06A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523767568"/>
        <c:axId val="-523758320"/>
      </c:barChart>
      <c:catAx>
        <c:axId val="-52376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523758320"/>
        <c:crosses val="autoZero"/>
        <c:auto val="1"/>
        <c:lblAlgn val="ctr"/>
        <c:lblOffset val="100"/>
        <c:noMultiLvlLbl val="0"/>
      </c:catAx>
      <c:valAx>
        <c:axId val="-52375832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52376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1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2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4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5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3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3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8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3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2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4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63726-2C39-4A4C-97A8-6AA9D380885C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8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k.rks-gov.net/prishtina/Files/banner/Prishtina_sq.aspx?width=993&amp;height=1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789" y="281636"/>
            <a:ext cx="3664422" cy="757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2575035" y="2308142"/>
            <a:ext cx="7162800" cy="169892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  <a:t/>
            </a:r>
            <a:b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</a:b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RAPORT  </a:t>
            </a:r>
            <a:r>
              <a:rPr lang="en-US" sz="28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treMUJOR</a:t>
            </a:r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I </a:t>
            </a:r>
            <a:r>
              <a:rPr lang="en-US" sz="28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shËrbimeve</a:t>
            </a:r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 </a:t>
            </a:r>
            <a:r>
              <a:rPr lang="en-US" sz="28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shËndetËsore</a:t>
            </a:r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-</a:t>
            </a:r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2019</a:t>
            </a:r>
            <a: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</a:br>
            <a:endParaRPr lang="en-US" sz="2800" b="1" i="1" dirty="0">
              <a:ln/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17064" y="5626362"/>
            <a:ext cx="2880601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 err="1" smtClean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Punoi</a:t>
            </a:r>
            <a:r>
              <a:rPr lang="sq-AL" b="1" i="1" dirty="0" smtClean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:    </a:t>
            </a:r>
          </a:p>
          <a:p>
            <a:r>
              <a:rPr lang="en-US" b="1" i="1" dirty="0" err="1" smtClean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Arjeta</a:t>
            </a:r>
            <a:r>
              <a:rPr lang="en-US" b="1" i="1" dirty="0" smtClean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r>
              <a:rPr lang="en-US" b="1" i="1" dirty="0" err="1" smtClean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Hamzai</a:t>
            </a:r>
            <a:r>
              <a:rPr lang="sq-AL" b="1" i="1" dirty="0" smtClean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-Shaqiri</a:t>
            </a:r>
            <a:endParaRPr lang="en-US" b="1" i="1" dirty="0">
              <a:ln/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58" y="5307009"/>
            <a:ext cx="2650729" cy="1295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9624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685198"/>
              </p:ext>
            </p:extLst>
          </p:nvPr>
        </p:nvGraphicFramePr>
        <p:xfrm>
          <a:off x="441064" y="2057399"/>
          <a:ext cx="10994315" cy="3568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39849" y="79786"/>
            <a:ext cx="11811896" cy="98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n/>
                <a:latin typeface="Stencil" pitchFamily="82" charset="0"/>
              </a:rPr>
              <a:t>      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,pediatri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-2019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728" y="311606"/>
            <a:ext cx="11811896" cy="9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n/>
                <a:latin typeface="Stencil" pitchFamily="82" charset="0"/>
              </a:rPr>
              <a:t>      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tremujor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Laboratorium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, -2019</a:t>
            </a:r>
          </a:p>
          <a:p>
            <a:pPr algn="ctr"/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smtClean="0">
                <a:ln/>
                <a:latin typeface="Stencil" pitchFamily="82" charset="0"/>
              </a:rPr>
              <a:t>         (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Nr</a:t>
            </a:r>
            <a:r>
              <a:rPr lang="en-US" sz="2800" b="1" i="1" dirty="0" smtClean="0">
                <a:ln/>
                <a:latin typeface="Stencil" pitchFamily="82" charset="0"/>
              </a:rPr>
              <a:t>.</a:t>
            </a:r>
            <a:r>
              <a:rPr lang="en-US" sz="29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27461</a:t>
            </a:r>
            <a:r>
              <a:rPr lang="en-US" sz="2800" b="1" i="1" dirty="0" smtClean="0">
                <a:ln/>
                <a:latin typeface="Stencil" pitchFamily="82" charset="0"/>
              </a:rPr>
              <a:t>)</a:t>
            </a:r>
            <a:endParaRPr lang="en-US" sz="2800" b="1" dirty="0">
              <a:ln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346991"/>
              </p:ext>
            </p:extLst>
          </p:nvPr>
        </p:nvGraphicFramePr>
        <p:xfrm>
          <a:off x="985007" y="2184560"/>
          <a:ext cx="10671586" cy="3875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82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9849" y="79785"/>
            <a:ext cx="11811896" cy="111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n/>
                <a:latin typeface="Stencil" pitchFamily="82" charset="0"/>
              </a:rPr>
              <a:t>     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-2019</a:t>
            </a:r>
          </a:p>
          <a:p>
            <a:pPr algn="ctr"/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smtClean="0">
                <a:ln/>
                <a:latin typeface="Stencil" pitchFamily="82" charset="0"/>
              </a:rPr>
              <a:t>         (nr. </a:t>
            </a:r>
            <a:r>
              <a:rPr lang="en-US" sz="28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408)</a:t>
            </a:r>
            <a:endParaRPr lang="en-US" sz="2800" b="1" dirty="0">
              <a:ln/>
              <a:solidFill>
                <a:srgbClr val="FF0000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698048"/>
              </p:ext>
            </p:extLst>
          </p:nvPr>
        </p:nvGraphicFramePr>
        <p:xfrm>
          <a:off x="580913" y="1667435"/>
          <a:ext cx="10671585" cy="4270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5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82869" y="126125"/>
            <a:ext cx="9312165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       PARTICIPUESIT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nË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pËrqindje</a:t>
            </a:r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- QKMF -(</a:t>
            </a:r>
            <a:r>
              <a:rPr lang="en-US" sz="28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22%</a:t>
            </a:r>
            <a:r>
              <a:rPr lang="en-US" sz="2800" b="1" i="1" dirty="0" smtClean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)-</a:t>
            </a:r>
            <a:endParaRPr lang="en-US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100159"/>
              </p:ext>
            </p:extLst>
          </p:nvPr>
        </p:nvGraphicFramePr>
        <p:xfrm>
          <a:off x="193638" y="1258645"/>
          <a:ext cx="11865684" cy="5389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932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61454"/>
              </p:ext>
            </p:extLst>
          </p:nvPr>
        </p:nvGraphicFramePr>
        <p:xfrm>
          <a:off x="283779" y="2111682"/>
          <a:ext cx="11575228" cy="4313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3779" y="721217"/>
            <a:ext cx="11908221" cy="52110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REFERIMET 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JASHTË  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KUJDESIT PARËSOR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shËndetËsor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pËrqindje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31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18%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)-2109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9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6633" y="157654"/>
            <a:ext cx="11908221" cy="1078717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REFERIMET 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JASHTË  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KUJDESIT PARËSOR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shËndetËsor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pËrqindje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18%)-2109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370265"/>
              </p:ext>
            </p:extLst>
          </p:nvPr>
        </p:nvGraphicFramePr>
        <p:xfrm>
          <a:off x="602428" y="1473798"/>
          <a:ext cx="10994315" cy="4604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305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543049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>
                <a:solidFill>
                  <a:srgbClr val="002060"/>
                </a:solidFill>
                <a:latin typeface="Stencil" panose="040409050D0802020404" pitchFamily="82" charset="0"/>
              </a:rPr>
              <a:t>REFERIMET E PACIENTËVE NË EMERGJENCË  (</a:t>
            </a:r>
            <a:r>
              <a:rPr lang="en-US" sz="3600" i="1" dirty="0" smtClean="0">
                <a:solidFill>
                  <a:srgbClr val="FF0000"/>
                </a:solidFill>
                <a:latin typeface="Stencil" panose="040409050D0802020404" pitchFamily="82" charset="0"/>
              </a:rPr>
              <a:t>1,2%</a:t>
            </a:r>
            <a:r>
              <a:rPr lang="en-US" sz="3600" i="1" dirty="0" smtClean="0">
                <a:solidFill>
                  <a:srgbClr val="002060"/>
                </a:solidFill>
                <a:latin typeface="Stencil" panose="040409050D0802020404" pitchFamily="82" charset="0"/>
              </a:rPr>
              <a:t>)</a:t>
            </a:r>
            <a:br>
              <a:rPr lang="en-US" sz="3600" i="1" dirty="0" smtClean="0">
                <a:solidFill>
                  <a:srgbClr val="002060"/>
                </a:solidFill>
                <a:latin typeface="Stencil" panose="040409050D0802020404" pitchFamily="82" charset="0"/>
              </a:rPr>
            </a:br>
            <a:r>
              <a:rPr lang="en-US" sz="3600" i="1" dirty="0" smtClean="0">
                <a:solidFill>
                  <a:srgbClr val="002060"/>
                </a:solidFill>
                <a:latin typeface="Stencil" panose="040409050D0802020404" pitchFamily="82" charset="0"/>
              </a:rPr>
              <a:t>                                                                                </a:t>
            </a:r>
            <a:endParaRPr lang="en-US" sz="3600" i="1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070271"/>
              </p:ext>
            </p:extLst>
          </p:nvPr>
        </p:nvGraphicFramePr>
        <p:xfrm>
          <a:off x="3474434" y="1352285"/>
          <a:ext cx="4355921" cy="5111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284"/>
                <a:gridCol w="1888637"/>
              </a:tblGrid>
              <a:tr h="6578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Njësitë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Referimet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111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Mjekësia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familjare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2744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72111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Pediatria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204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72111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Specialistika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72111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Mjekësia</a:t>
                      </a:r>
                      <a:r>
                        <a:rPr lang="en-US" sz="2400" b="1" baseline="0" dirty="0" smtClean="0"/>
                        <a:t> e </a:t>
                      </a:r>
                      <a:r>
                        <a:rPr lang="en-US" sz="2400" b="1" baseline="0" dirty="0" err="1" smtClean="0"/>
                        <a:t>punës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30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746425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Gjinekologjia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721119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3021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276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grupmoshave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237998"/>
              </p:ext>
            </p:extLst>
          </p:nvPr>
        </p:nvGraphicFramePr>
        <p:xfrm>
          <a:off x="656216" y="1904104"/>
          <a:ext cx="10133704" cy="4421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77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vendbanimit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11151674"/>
              </p:ext>
            </p:extLst>
          </p:nvPr>
        </p:nvGraphicFramePr>
        <p:xfrm>
          <a:off x="0" y="874059"/>
          <a:ext cx="11994775" cy="598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78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0" y="235705"/>
            <a:ext cx="12192000" cy="10895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viz. </a:t>
            </a:r>
            <a:r>
              <a:rPr lang="en-US" sz="2400" b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mjEkËsore</a:t>
            </a:r>
            <a: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NË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Stencil" pitchFamily="82" charset="0"/>
              </a:rPr>
              <a:t>ndËrRimin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2400" b="1" dirty="0">
                <a:ln/>
                <a:solidFill>
                  <a:srgbClr val="FF0000"/>
                </a:solidFill>
                <a:latin typeface="Stencil" pitchFamily="82" charset="0"/>
              </a:rPr>
              <a:t>e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Stencil" pitchFamily="82" charset="0"/>
              </a:rPr>
              <a:t>natËs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2400" b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dhe</a:t>
            </a:r>
            <a: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Stencil" pitchFamily="82" charset="0"/>
              </a:rPr>
              <a:t>shËrbimiN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Stencil" pitchFamily="82" charset="0"/>
              </a:rPr>
              <a:t>shtËpiak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Stencil" pitchFamily="82" charset="0"/>
              </a:rPr>
              <a:t>  </a:t>
            </a:r>
            <a: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/>
            </a:r>
            <a:b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</a:br>
            <a: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/>
            </a:r>
            <a:b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</a:b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593818"/>
              </p:ext>
            </p:extLst>
          </p:nvPr>
        </p:nvGraphicFramePr>
        <p:xfrm>
          <a:off x="591671" y="1200329"/>
          <a:ext cx="9821731" cy="5146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40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017" y="146184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i="1" dirty="0" smtClean="0">
                <a:solidFill>
                  <a:srgbClr val="002060"/>
                </a:solidFill>
                <a:latin typeface="Stencil" panose="040409050D0802020404" pitchFamily="82" charset="0"/>
              </a:rPr>
              <a:t>TREMUJORI I PARË I VIZITAVE MJEKËSORE DHE                 SHËRBIMEVE SHËNDETËSORE – QKMF -2019</a:t>
            </a:r>
            <a:endParaRPr lang="en-US" sz="3200" i="1" dirty="0">
              <a:solidFill>
                <a:srgbClr val="002060"/>
              </a:solidFill>
              <a:latin typeface="Stencil" panose="040409050D0802020404" pitchFamily="8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351744"/>
              </p:ext>
            </p:extLst>
          </p:nvPr>
        </p:nvGraphicFramePr>
        <p:xfrm>
          <a:off x="2176530" y="2369712"/>
          <a:ext cx="6980350" cy="3734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175"/>
                <a:gridCol w="3490175"/>
              </a:tblGrid>
              <a:tr h="12449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    VIZITAT MJEKËSORE</a:t>
                      </a:r>
                      <a:endParaRPr lang="en-US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311499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4495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SHËRBIMET</a:t>
                      </a:r>
                      <a:r>
                        <a:rPr lang="en-US" b="1" baseline="0" dirty="0" smtClean="0">
                          <a:latin typeface="+mn-lt"/>
                          <a:cs typeface="Times New Roman" panose="02020603050405020304" pitchFamily="18" charset="0"/>
                        </a:rPr>
                        <a:t> SHËNDETËSORE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540580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12449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TOTALI I VIZITAVE MJEKËSORE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DHE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SHËRBIMEVE SHËNDETËSORE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852079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718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06063" y="249290"/>
            <a:ext cx="11256134" cy="10895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DITORE  e  </a:t>
            </a:r>
            <a:r>
              <a:rPr lang="en-US" sz="2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pacientËve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ndËrrimin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dhe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shËrbimin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shtËpiak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4745249"/>
              </p:ext>
            </p:extLst>
          </p:nvPr>
        </p:nvGraphicFramePr>
        <p:xfrm>
          <a:off x="968187" y="2928769"/>
          <a:ext cx="947748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02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70469" y="538393"/>
            <a:ext cx="856445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-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procedurat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( nr.</a:t>
            </a:r>
            <a:r>
              <a:rPr lang="en-US" sz="24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210351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endParaRPr lang="sq-AL" sz="2400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574191"/>
              </p:ext>
            </p:extLst>
          </p:nvPr>
        </p:nvGraphicFramePr>
        <p:xfrm>
          <a:off x="484093" y="2057399"/>
          <a:ext cx="11381591" cy="3934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7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3158" y="410508"/>
            <a:ext cx="10376034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</a:t>
            </a:r>
            <a:r>
              <a:rPr lang="en-US" sz="32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shËrbimeve</a:t>
            </a:r>
            <a:r>
              <a:rPr lang="en-US" sz="32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2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32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80" y="2612665"/>
            <a:ext cx="3887041" cy="272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4395" y="552473"/>
            <a:ext cx="11725341" cy="861989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  <a:t>    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poliklinikËs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        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27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NR.33933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r>
              <a:rPr lang="en-US" sz="27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/>
            </a:r>
            <a:br>
              <a:rPr lang="en-US" sz="2700" b="1" i="1" dirty="0" smtClean="0">
                <a:ln/>
                <a:solidFill>
                  <a:srgbClr val="FF0000"/>
                </a:solidFill>
                <a:latin typeface="Stencil" pitchFamily="82" charset="0"/>
              </a:rPr>
            </a:b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839095" y="2057400"/>
          <a:ext cx="10585525" cy="4214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564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4547" y="307168"/>
            <a:ext cx="11908221" cy="581609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69613"/>
              </p:ext>
            </p:extLst>
          </p:nvPr>
        </p:nvGraphicFramePr>
        <p:xfrm>
          <a:off x="505609" y="1495313"/>
          <a:ext cx="10434918" cy="5238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925570"/>
              </p:ext>
            </p:extLst>
          </p:nvPr>
        </p:nvGraphicFramePr>
        <p:xfrm>
          <a:off x="462579" y="2057399"/>
          <a:ext cx="10972800" cy="4063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-231820" y="79785"/>
            <a:ext cx="12183565" cy="11694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n/>
                <a:latin typeface="Stencil" pitchFamily="82" charset="0"/>
              </a:rPr>
              <a:t>                 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306" y="332994"/>
            <a:ext cx="1091901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SEKTORIT </a:t>
            </a:r>
          </a:p>
          <a:p>
            <a:pPr algn="ctr"/>
            <a:r>
              <a:rPr lang="en-US" sz="3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</a:t>
            </a:r>
            <a:endParaRPr lang="en-US" sz="3600" b="1" dirty="0">
              <a:ln/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10" y="3418454"/>
            <a:ext cx="2650729" cy="1295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51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4E86AA9D-7B82-4AC8-8810-60B95A014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319741"/>
              </p:ext>
            </p:extLst>
          </p:nvPr>
        </p:nvGraphicFramePr>
        <p:xfrm>
          <a:off x="946673" y="887506"/>
          <a:ext cx="10832951" cy="5653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794514" y="214100"/>
            <a:ext cx="8232074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>
                <a:ln w="50800"/>
                <a:solidFill>
                  <a:srgbClr val="002060"/>
                </a:solidFill>
                <a:latin typeface="Stencil" pitchFamily="82" charset="0"/>
              </a:rPr>
              <a:t>RAPORTET E SEKTORIT DIAGNOSTIK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945" y="935422"/>
            <a:ext cx="8539655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SEKTORIT </a:t>
            </a:r>
          </a:p>
          <a:p>
            <a:pPr algn="ctr"/>
            <a:r>
              <a:rPr lang="en-US" sz="3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</a:t>
            </a:r>
            <a:endParaRPr lang="en-US" sz="36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29" y="2313511"/>
            <a:ext cx="2788004" cy="278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9699" y="322728"/>
            <a:ext cx="11628522" cy="91364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pacientËT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analiza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-2019 (</a:t>
            </a:r>
            <a:r>
              <a:rPr lang="en-US" sz="27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NR.27461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746949"/>
              </p:ext>
            </p:extLst>
          </p:nvPr>
        </p:nvGraphicFramePr>
        <p:xfrm>
          <a:off x="785308" y="2057399"/>
          <a:ext cx="10919012" cy="448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188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176942"/>
              </p:ext>
            </p:extLst>
          </p:nvPr>
        </p:nvGraphicFramePr>
        <p:xfrm>
          <a:off x="386782" y="2050501"/>
          <a:ext cx="11252498" cy="4227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4"/>
          <p:cNvSpPr txBox="1">
            <a:spLocks noGrp="1"/>
          </p:cNvSpPr>
          <p:nvPr>
            <p:ph type="title"/>
          </p:nvPr>
        </p:nvSpPr>
        <p:spPr>
          <a:xfrm>
            <a:off x="677238" y="579127"/>
            <a:ext cx="10962042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vizitat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mjekËsore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,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pacient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pËr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analiz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Lab.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Dhe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pacient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PËr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ekzaminime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radiologjike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nr.</a:t>
            </a:r>
            <a:r>
              <a:rPr kumimoji="0" lang="en-US" sz="2400" b="1" i="0" u="none" strike="noStrike" kern="1200" cap="none" spc="0" normalizeH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311499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)-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2019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endParaRPr kumimoji="0" lang="en-US" sz="2400" b="1" i="0" u="none" strike="noStrike" kern="1200" cap="none" spc="0" normalizeH="0" baseline="0" noProof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037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9699" y="322728"/>
            <a:ext cx="11628522" cy="645459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analiza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r>
              <a:rPr lang="en-US" sz="27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-2019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913042"/>
              </p:ext>
            </p:extLst>
          </p:nvPr>
        </p:nvGraphicFramePr>
        <p:xfrm>
          <a:off x="516367" y="2057399"/>
          <a:ext cx="11144922" cy="3633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78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763793" y="55899"/>
            <a:ext cx="10471654" cy="7571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Analizat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b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</a:b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24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nr.268876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8318"/>
              </p:ext>
            </p:extLst>
          </p:nvPr>
        </p:nvGraphicFramePr>
        <p:xfrm>
          <a:off x="172122" y="1463041"/>
          <a:ext cx="11704320" cy="4539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49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1618259" cy="14166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>                   </a:t>
            </a:r>
            <a:r>
              <a:rPr lang="en-US" sz="2000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Vlerat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patologjike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tË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analizave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laboratorike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br>
              <a:rPr lang="en-US" sz="2800" b="1" i="1" dirty="0">
                <a:ln/>
                <a:latin typeface="Stencil" pitchFamily="82" charset="0"/>
              </a:rPr>
            </a:br>
            <a:r>
              <a:rPr lang="en-US" sz="2800" b="1" i="1" dirty="0" smtClean="0">
                <a:ln/>
                <a:latin typeface="Stencil" pitchFamily="82" charset="0"/>
              </a:rPr>
              <a:t>                                                                                                                 </a:t>
            </a:r>
            <a:r>
              <a:rPr lang="en-US" sz="28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16%</a:t>
            </a:r>
            <a:endParaRPr lang="en-US" sz="2800" b="1" dirty="0">
              <a:ln/>
              <a:solidFill>
                <a:srgbClr val="FF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974734"/>
              </p:ext>
            </p:extLst>
          </p:nvPr>
        </p:nvGraphicFramePr>
        <p:xfrm>
          <a:off x="1183341" y="1861073"/>
          <a:ext cx="10004612" cy="4034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232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129" y="3657600"/>
            <a:ext cx="3170312" cy="19592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43285" y="1254902"/>
            <a:ext cx="6096000" cy="95410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>
                <a:ln w="50800"/>
                <a:solidFill>
                  <a:srgbClr val="002060"/>
                </a:solidFill>
                <a:latin typeface="Stencil" pitchFamily="82" charset="0"/>
              </a:rPr>
              <a:t>RAPORTET E SEKTORIT DIAGNOSTIK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3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8338" y="655566"/>
            <a:ext cx="10600765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ekzaminimet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</a:t>
            </a:r>
            <a:r>
              <a:rPr lang="en-US" sz="24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nr.7534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144410"/>
              </p:ext>
            </p:extLst>
          </p:nvPr>
        </p:nvGraphicFramePr>
        <p:xfrm>
          <a:off x="1613647" y="2057400"/>
          <a:ext cx="676835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32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2131" y="839097"/>
            <a:ext cx="8485990" cy="9550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endParaRPr lang="en-US" sz="2800" b="1" i="1" dirty="0">
              <a:ln/>
              <a:solidFill>
                <a:srgbClr val="002060"/>
              </a:solidFill>
              <a:latin typeface="Stencil" pitchFamily="82" charset="0"/>
            </a:endParaRP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publik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703" y="2695626"/>
            <a:ext cx="2442583" cy="244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685" y="218941"/>
            <a:ext cx="9138684" cy="114997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RAPORT I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imunizimit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me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vaksin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Ë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TË OBLIGUAR  SIPAS  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KALENDARIT 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-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primovaksina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(</a:t>
            </a:r>
            <a:r>
              <a:rPr lang="en-US" sz="20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NR.18514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)</a:t>
            </a:r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endParaRPr lang="en-US" sz="2000" b="1" i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274741"/>
              </p:ext>
            </p:extLst>
          </p:nvPr>
        </p:nvGraphicFramePr>
        <p:xfrm>
          <a:off x="13648" y="871369"/>
          <a:ext cx="12178351" cy="586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451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3592162" y="1557546"/>
            <a:ext cx="322370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rgbClr val="FF0000"/>
                </a:solidFill>
                <a:latin typeface="Arial Black" pitchFamily="34" charset="0"/>
              </a:rPr>
              <a:t>SËMUNDJET 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Arial Black" pitchFamily="34" charset="0"/>
              </a:rPr>
              <a:t>NGJITËSE </a:t>
            </a:r>
            <a:endParaRPr lang="en-US" sz="1600" b="1" dirty="0">
              <a:ln/>
              <a:latin typeface="Arial Black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938463" y="207261"/>
            <a:ext cx="8229600" cy="880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PARAQITJA E SËMUNDJEVE NGJIT</a:t>
            </a:r>
            <a:r>
              <a:rPr lang="en-US" sz="2800" b="1" dirty="0">
                <a:ln/>
                <a:latin typeface="Stencil" panose="040409050D0802020404" pitchFamily="82" charset="0"/>
                <a:ea typeface="+mj-ea"/>
                <a:cs typeface="+mj-cs"/>
              </a:rPr>
              <a:t>Ë</a:t>
            </a:r>
            <a:r>
              <a:rPr kumimoji="0" lang="en-US" sz="2800" b="1" i="0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SE , </a:t>
            </a:r>
            <a:r>
              <a:rPr kumimoji="0" lang="en-US" sz="2800" b="1" i="0" u="none" strike="noStrike" kern="1200" cap="none" spc="0" normalizeH="0" baseline="0" noProof="0" dirty="0" err="1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Malinje</a:t>
            </a:r>
            <a:r>
              <a:rPr kumimoji="0" lang="en-US" sz="2800" b="1" i="0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dhe</a:t>
            </a:r>
            <a:r>
              <a:rPr kumimoji="0" lang="en-US" sz="2800" b="1" i="0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kronike</a:t>
            </a:r>
            <a:r>
              <a:rPr kumimoji="0" lang="en-US" sz="2800" b="1" i="0" u="none" strike="noStrike" kern="1200" cap="none" spc="0" normalizeH="0" baseline="0" noProof="0" dirty="0" smtClean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- 2019</a:t>
            </a:r>
            <a:endParaRPr kumimoji="0" lang="en-US" sz="2800" b="1" i="0" u="none" strike="noStrike" kern="1200" cap="none" spc="0" normalizeH="0" baseline="0" noProof="0" dirty="0">
              <a:ln/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633907"/>
              </p:ext>
            </p:extLst>
          </p:nvPr>
        </p:nvGraphicFramePr>
        <p:xfrm>
          <a:off x="4056846" y="2376024"/>
          <a:ext cx="3229478" cy="4191000"/>
        </p:xfrm>
        <a:graphic>
          <a:graphicData uri="http://schemas.openxmlformats.org/drawingml/2006/table">
            <a:tbl>
              <a:tblPr/>
              <a:tblGrid>
                <a:gridCol w="7970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32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804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IPTR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2758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Ariel"/>
                        </a:rPr>
                        <a:t>Diarret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Ariel"/>
                        </a:rPr>
                        <a:t>akute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487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Varicella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9676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Dyshim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në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influencë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(ILI)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Parotiti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epidemik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Sy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.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e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verdhzës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akute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SST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Ariel"/>
                        </a:rPr>
                        <a:t>Morbilli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73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TBC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Pertusis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el"/>
                        </a:rPr>
                        <a:t>Herpes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el"/>
                        </a:rPr>
                        <a:t> Zoster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298718" y="1623319"/>
            <a:ext cx="32237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rgbClr val="FF0000"/>
                </a:solidFill>
                <a:latin typeface="Arial Black" pitchFamily="34" charset="0"/>
              </a:rPr>
              <a:t>SËMUNDJET 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Arial Black" pitchFamily="34" charset="0"/>
              </a:rPr>
              <a:t>MASOVIKE KRONIKE</a:t>
            </a:r>
          </a:p>
          <a:p>
            <a:pPr algn="ctr"/>
            <a:r>
              <a:rPr lang="en-US" sz="2400" b="1" dirty="0" smtClean="0">
                <a:ln/>
                <a:latin typeface="Arial Black" pitchFamily="34" charset="0"/>
              </a:rPr>
              <a:t>2659</a:t>
            </a:r>
            <a:endParaRPr lang="en-US" sz="1600" b="1" dirty="0">
              <a:ln/>
              <a:latin typeface="Arial Black" pitchFamily="34" charset="0"/>
            </a:endParaRPr>
          </a:p>
        </p:txBody>
      </p:sp>
      <p:sp>
        <p:nvSpPr>
          <p:cNvPr id="59" name="Text Box 15"/>
          <p:cNvSpPr txBox="1">
            <a:spLocks noChangeArrowheads="1"/>
          </p:cNvSpPr>
          <p:nvPr/>
        </p:nvSpPr>
        <p:spPr bwMode="auto">
          <a:xfrm>
            <a:off x="7556167" y="1565567"/>
            <a:ext cx="32237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rgbClr val="FF0000"/>
                </a:solidFill>
                <a:latin typeface="Arial Black" pitchFamily="34" charset="0"/>
              </a:rPr>
              <a:t>SËMUNDJET 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Arial Black" pitchFamily="34" charset="0"/>
              </a:rPr>
              <a:t>MALINJE</a:t>
            </a:r>
          </a:p>
          <a:p>
            <a:pPr algn="ctr"/>
            <a:r>
              <a:rPr lang="en-US" sz="2400" b="1" dirty="0" smtClean="0">
                <a:ln/>
                <a:latin typeface="Arial Black" pitchFamily="34" charset="0"/>
              </a:rPr>
              <a:t>34</a:t>
            </a:r>
            <a:endParaRPr lang="en-US" sz="2400" b="1" dirty="0">
              <a:ln/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5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76380" y="221381"/>
            <a:ext cx="7886700" cy="685801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MORBIDITETI SIPAS KNS 10  -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QKMF-</a:t>
            </a:r>
            <a:endParaRPr lang="en-US" sz="2400" b="1" i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011553"/>
              </p:ext>
            </p:extLst>
          </p:nvPr>
        </p:nvGraphicFramePr>
        <p:xfrm>
          <a:off x="333487" y="1215615"/>
          <a:ext cx="11306287" cy="514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4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897" y="115503"/>
            <a:ext cx="10678399" cy="530883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                 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Raport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Mortaliteti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–QKMF  (</a:t>
            </a:r>
            <a:r>
              <a:rPr lang="en-US" sz="24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nr.39</a:t>
            </a:r>
            <a:r>
              <a:rPr lang="en-US" sz="2400" b="1" i="1" dirty="0" smtClean="0">
                <a:ln/>
                <a:latin typeface="Stencil" pitchFamily="82" charset="0"/>
              </a:rPr>
              <a:t>)</a:t>
            </a:r>
            <a:endParaRPr lang="en-US" sz="2400" b="1" dirty="0">
              <a:ln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312300"/>
              </p:ext>
            </p:extLst>
          </p:nvPr>
        </p:nvGraphicFramePr>
        <p:xfrm>
          <a:off x="634701" y="1215614"/>
          <a:ext cx="9434457" cy="3894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 noGrp="1"/>
          </p:cNvSpPr>
          <p:nvPr>
            <p:ph type="title"/>
          </p:nvPr>
        </p:nvSpPr>
        <p:spPr>
          <a:xfrm>
            <a:off x="677238" y="579127"/>
            <a:ext cx="10962042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Procedurat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sh</a:t>
            </a:r>
            <a:r>
              <a:rPr kumimoji="0" lang="sq-AL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Ë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ndet</a:t>
            </a:r>
            <a:r>
              <a:rPr kumimoji="0" lang="sq-AL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Ë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sore ,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analiz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Lab.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Dhe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ekzaminime</a:t>
            </a:r>
            <a:r>
              <a:rPr kumimoji="0" lang="sq-AL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radiologjike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 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NR.540580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)</a:t>
            </a:r>
            <a:endParaRPr kumimoji="0" lang="en-US" sz="2400" b="1" i="0" u="none" strike="noStrike" kern="1200" cap="none" spc="0" normalizeH="0" baseline="0" noProof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630411"/>
              </p:ext>
            </p:extLst>
          </p:nvPr>
        </p:nvGraphicFramePr>
        <p:xfrm>
          <a:off x="290456" y="2057399"/>
          <a:ext cx="11704319" cy="4461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817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468480"/>
              </p:ext>
            </p:extLst>
          </p:nvPr>
        </p:nvGraphicFramePr>
        <p:xfrm>
          <a:off x="505609" y="1172584"/>
          <a:ext cx="9918551" cy="4873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8897" y="115503"/>
            <a:ext cx="10678399" cy="530883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          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Raport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Mortaliteti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–QKMF  (F /</a:t>
            </a:r>
            <a:r>
              <a:rPr lang="en-US" sz="2400" b="1" i="1" dirty="0" smtClean="0">
                <a:ln/>
                <a:solidFill>
                  <a:srgbClr val="E60808"/>
                </a:solidFill>
                <a:latin typeface="Stencil" pitchFamily="82" charset="0"/>
              </a:rPr>
              <a:t>22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M</a:t>
            </a:r>
            <a:r>
              <a:rPr lang="en-US" sz="2400" b="1" i="1" dirty="0" smtClean="0">
                <a:ln/>
                <a:solidFill>
                  <a:srgbClr val="0000FF"/>
                </a:solidFill>
                <a:latin typeface="Stencil" pitchFamily="82" charset="0"/>
              </a:rPr>
              <a:t>/17)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51529" y="2043953"/>
            <a:ext cx="8069781" cy="112491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Ju</a:t>
            </a:r>
            <a:r>
              <a:rPr lang="en-US" sz="4000" b="1" i="1" dirty="0">
                <a:ln/>
                <a:solidFill>
                  <a:schemeClr val="bg1"/>
                </a:solidFill>
                <a:latin typeface="Stencil" pitchFamily="82" charset="0"/>
              </a:rPr>
              <a:t> </a:t>
            </a:r>
            <a:r>
              <a:rPr lang="en-US" sz="4000" b="1" i="1" dirty="0" err="1" smtClean="0">
                <a:ln/>
                <a:solidFill>
                  <a:schemeClr val="bg1"/>
                </a:solidFill>
                <a:latin typeface="Stencil" pitchFamily="82" charset="0"/>
              </a:rPr>
              <a:t>fal</a:t>
            </a:r>
            <a:r>
              <a:rPr lang="sq-AL" sz="4000" b="1" i="1" dirty="0" smtClean="0">
                <a:ln/>
                <a:solidFill>
                  <a:schemeClr val="bg1"/>
                </a:solidFill>
                <a:latin typeface="Stencil" pitchFamily="82" charset="0"/>
              </a:rPr>
              <a:t>E</a:t>
            </a:r>
            <a:r>
              <a:rPr lang="en-US" sz="4000" b="1" i="1" dirty="0" err="1" smtClean="0">
                <a:ln/>
                <a:solidFill>
                  <a:schemeClr val="bg1"/>
                </a:solidFill>
                <a:latin typeface="Stencil" pitchFamily="82" charset="0"/>
              </a:rPr>
              <a:t>mnderit</a:t>
            </a:r>
            <a:r>
              <a:rPr lang="en-US" sz="4000" b="1" i="1" dirty="0" smtClean="0">
                <a:ln/>
                <a:solidFill>
                  <a:schemeClr val="bg1"/>
                </a:solidFill>
                <a:latin typeface="Stencil" pitchFamily="82" charset="0"/>
              </a:rPr>
              <a:t> </a:t>
            </a:r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pËr</a:t>
            </a:r>
            <a:r>
              <a:rPr lang="en-US" sz="4000" b="1" i="1" dirty="0">
                <a:ln/>
                <a:solidFill>
                  <a:schemeClr val="bg1"/>
                </a:solidFill>
                <a:latin typeface="Stencil" pitchFamily="82" charset="0"/>
              </a:rPr>
              <a:t> </a:t>
            </a:r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vËmendje</a:t>
            </a:r>
            <a:endParaRPr lang="en-US" sz="4000" b="1" dirty="0">
              <a:ln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7425" y="206062"/>
            <a:ext cx="11784320" cy="7212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i="1" dirty="0" smtClean="0">
                <a:ln/>
                <a:latin typeface="Stencil" pitchFamily="82" charset="0"/>
              </a:rPr>
              <a:t>      </a:t>
            </a:r>
            <a:r>
              <a:rPr lang="en-US" sz="2800" b="1" i="1" dirty="0" err="1" smtClean="0">
                <a:ln/>
                <a:latin typeface="Stencil" pitchFamily="82" charset="0"/>
              </a:rPr>
              <a:t>tremujori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i</a:t>
            </a:r>
            <a:r>
              <a:rPr lang="en-US" sz="2800" b="1" i="1" dirty="0" smtClean="0">
                <a:ln/>
                <a:latin typeface="Stencil" pitchFamily="82" charset="0"/>
              </a:rPr>
              <a:t>  PARË I </a:t>
            </a:r>
            <a:r>
              <a:rPr lang="en-US" sz="2800" b="1" i="1" dirty="0" err="1" smtClean="0">
                <a:ln/>
                <a:latin typeface="Stencil" pitchFamily="82" charset="0"/>
              </a:rPr>
              <a:t>vizitave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mjekËsor</a:t>
            </a:r>
            <a:r>
              <a:rPr lang="sq-AL" sz="2800" b="1" i="1" dirty="0" smtClean="0">
                <a:ln/>
                <a:latin typeface="Stencil" pitchFamily="82" charset="0"/>
              </a:rPr>
              <a:t>E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FF0000"/>
                </a:solidFill>
                <a:latin typeface="Stencil" pitchFamily="82" charset="0"/>
              </a:rPr>
              <a:t>qkmf</a:t>
            </a:r>
            <a:r>
              <a:rPr lang="sq-AL" sz="2800" b="1" i="1" dirty="0" smtClean="0">
                <a:ln/>
                <a:latin typeface="Stencil" pitchFamily="82" charset="0"/>
              </a:rPr>
              <a:t>-</a:t>
            </a:r>
            <a:r>
              <a:rPr lang="en-US" sz="2800" b="1" i="1" dirty="0" smtClean="0">
                <a:ln/>
                <a:latin typeface="Stencil" pitchFamily="82" charset="0"/>
              </a:rPr>
              <a:t>2019</a:t>
            </a:r>
            <a:r>
              <a:rPr lang="en-US" sz="2800" b="1" dirty="0" smtClean="0">
                <a:ln/>
                <a:latin typeface="Stencil" pitchFamily="82" charset="0"/>
              </a:rPr>
              <a:t/>
            </a:r>
            <a:br>
              <a:rPr lang="en-US" sz="2800" b="1" dirty="0" smtClean="0">
                <a:ln/>
                <a:latin typeface="Stencil" pitchFamily="82" charset="0"/>
              </a:rPr>
            </a:br>
            <a:r>
              <a:rPr lang="en-US" sz="2800" b="1" dirty="0" smtClean="0">
                <a:ln/>
                <a:latin typeface="Stencil" pitchFamily="82" charset="0"/>
              </a:rPr>
              <a:t>(</a:t>
            </a:r>
            <a:r>
              <a:rPr lang="en-US" sz="2800" b="1" dirty="0" smtClean="0">
                <a:ln/>
                <a:solidFill>
                  <a:srgbClr val="FF0000"/>
                </a:solidFill>
                <a:latin typeface="Stencil" pitchFamily="82" charset="0"/>
              </a:rPr>
              <a:t>nr. 311499</a:t>
            </a:r>
            <a:r>
              <a:rPr lang="en-US" sz="2800" b="1" dirty="0" smtClean="0">
                <a:ln/>
                <a:latin typeface="Stencil" pitchFamily="82" charset="0"/>
              </a:rPr>
              <a:t>)</a:t>
            </a:r>
            <a:endParaRPr lang="en-US" sz="2800" b="1" dirty="0">
              <a:ln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182106"/>
              </p:ext>
            </p:extLst>
          </p:nvPr>
        </p:nvGraphicFramePr>
        <p:xfrm>
          <a:off x="892885" y="882127"/>
          <a:ext cx="10155219" cy="587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31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9849" y="79786"/>
            <a:ext cx="1181189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n/>
                <a:latin typeface="Stencil" pitchFamily="82" charset="0"/>
              </a:rPr>
              <a:t>      </a:t>
            </a:r>
            <a:r>
              <a:rPr lang="en-US" sz="2800" b="1" i="1" dirty="0" err="1" smtClean="0">
                <a:ln/>
                <a:latin typeface="Stencil" pitchFamily="82" charset="0"/>
              </a:rPr>
              <a:t>tremujori</a:t>
            </a:r>
            <a:r>
              <a:rPr lang="sq-AL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i</a:t>
            </a:r>
            <a:r>
              <a:rPr lang="en-US" sz="2800" b="1" i="1" dirty="0" smtClean="0">
                <a:ln/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latin typeface="Stencil" pitchFamily="82" charset="0"/>
              </a:rPr>
              <a:t>vizitave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latin typeface="Stencil" pitchFamily="82" charset="0"/>
              </a:rPr>
              <a:t>mjekËsor</a:t>
            </a:r>
            <a:r>
              <a:rPr lang="sq-AL" sz="2800" b="1" i="1" dirty="0" smtClean="0">
                <a:ln/>
                <a:latin typeface="Stencil" pitchFamily="82" charset="0"/>
              </a:rPr>
              <a:t>E </a:t>
            </a:r>
            <a:r>
              <a:rPr lang="en-US" sz="2800" b="1" i="1" dirty="0" err="1" smtClean="0">
                <a:ln/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FF0000"/>
                </a:solidFill>
                <a:latin typeface="Stencil" pitchFamily="82" charset="0"/>
              </a:rPr>
              <a:t>amf</a:t>
            </a:r>
            <a:r>
              <a:rPr lang="sq-AL" sz="2800" b="1" i="1" dirty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2800" b="1" i="1" dirty="0" smtClean="0">
                <a:ln/>
                <a:latin typeface="Stencil" pitchFamily="82" charset="0"/>
              </a:rPr>
              <a:t>2019(</a:t>
            </a:r>
            <a:r>
              <a:rPr lang="en-US" sz="28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nr.10244</a:t>
            </a:r>
            <a:r>
              <a:rPr lang="en-US" sz="2800" b="1" dirty="0" smtClean="0">
                <a:ln/>
                <a:latin typeface="Stencil" pitchFamily="82" charset="0"/>
              </a:rPr>
              <a:t>)</a:t>
            </a:r>
            <a:endParaRPr lang="en-US" sz="2800" b="1" dirty="0">
              <a:ln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385410"/>
              </p:ext>
            </p:extLst>
          </p:nvPr>
        </p:nvGraphicFramePr>
        <p:xfrm>
          <a:off x="1000461" y="1484555"/>
          <a:ext cx="101014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96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343188"/>
              </p:ext>
            </p:extLst>
          </p:nvPr>
        </p:nvGraphicFramePr>
        <p:xfrm>
          <a:off x="666974" y="1742739"/>
          <a:ext cx="10854466" cy="4561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66077" y="333487"/>
            <a:ext cx="10680434" cy="771743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e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-2019</a:t>
            </a:r>
            <a:b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</a:br>
            <a:r>
              <a:rPr lang="en-US" sz="1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2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qkmf</a:t>
            </a:r>
            <a:r>
              <a:rPr lang="en-US" sz="2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2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4</a:t>
            </a:r>
            <a:r>
              <a:rPr lang="sq-AL" sz="22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503 </a:t>
            </a:r>
            <a:r>
              <a:rPr lang="en-US" sz="2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pacient</a:t>
            </a:r>
            <a:r>
              <a:rPr lang="en-US" sz="1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endParaRPr lang="en-US" sz="1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sq-AL" sz="2400" dirty="0" smtClean="0">
                <a:solidFill>
                  <a:srgbClr val="002060"/>
                </a:solidFill>
                <a:latin typeface="Stencil" panose="040409050D0802020404" pitchFamily="82" charset="0"/>
              </a:rPr>
              <a:t>           TREMUJOR I VIZITAVE MJEKËSORE SIPAS NJËSIVE</a:t>
            </a:r>
            <a:r>
              <a:rPr lang="en-US" sz="2400" dirty="0" smtClean="0">
                <a:solidFill>
                  <a:srgbClr val="002060"/>
                </a:solidFill>
                <a:latin typeface="Stencil" panose="040409050D0802020404" pitchFamily="82" charset="0"/>
              </a:rPr>
              <a:t>- </a:t>
            </a:r>
            <a:r>
              <a:rPr lang="sq-AL" sz="2400" dirty="0" smtClean="0">
                <a:solidFill>
                  <a:srgbClr val="002060"/>
                </a:solidFill>
                <a:latin typeface="Stencil" panose="040409050D0802020404" pitchFamily="82" charset="0"/>
              </a:rPr>
              <a:t>2019</a:t>
            </a:r>
            <a:endParaRPr lang="sq-AL" sz="2400" dirty="0">
              <a:solidFill>
                <a:srgbClr val="002060"/>
              </a:solidFill>
              <a:latin typeface="Stencil" panose="040409050D0802020404" pitchFamily="8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258978"/>
              </p:ext>
            </p:extLst>
          </p:nvPr>
        </p:nvGraphicFramePr>
        <p:xfrm>
          <a:off x="3447331" y="1346642"/>
          <a:ext cx="4130261" cy="5206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900"/>
                <a:gridCol w="1900361"/>
              </a:tblGrid>
              <a:tr h="477078">
                <a:tc>
                  <a:txBody>
                    <a:bodyPr/>
                    <a:lstStyle/>
                    <a:p>
                      <a:r>
                        <a:rPr lang="sq-AL" sz="2000" dirty="0" smtClean="0">
                          <a:solidFill>
                            <a:schemeClr val="tx1"/>
                          </a:solidFill>
                        </a:rPr>
                        <a:t>         Njësitë</a:t>
                      </a:r>
                      <a:endParaRPr lang="sq-AL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>
                          <a:solidFill>
                            <a:schemeClr val="tx1"/>
                          </a:solidFill>
                        </a:rPr>
                        <a:t>      Nr.i</a:t>
                      </a:r>
                      <a:r>
                        <a:rPr lang="sq-AL" sz="2000" baseline="0" dirty="0" smtClean="0">
                          <a:solidFill>
                            <a:schemeClr val="tx1"/>
                          </a:solidFill>
                        </a:rPr>
                        <a:t> vizitave</a:t>
                      </a:r>
                      <a:endParaRPr lang="sq-AL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Mjek</a:t>
                      </a:r>
                      <a:r>
                        <a:rPr lang="en-US" sz="2000" b="1" dirty="0" smtClean="0"/>
                        <a:t>ë</a:t>
                      </a:r>
                      <a:r>
                        <a:rPr lang="sq-AL" sz="2000" b="1" dirty="0" smtClean="0"/>
                        <a:t>sia familjare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199951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Stomatologjia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33933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Laboratori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27461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Pediatria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22912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Specialistika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8225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Gjinekologjia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5379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Radiologjia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4802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Vaksinimi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4502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DSM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2217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Dermatologjia</a:t>
                      </a:r>
                      <a:endParaRPr lang="sq-A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2117</a:t>
                      </a:r>
                      <a:endParaRPr lang="sq-A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>
                          <a:solidFill>
                            <a:srgbClr val="FF0000"/>
                          </a:solidFill>
                        </a:rPr>
                        <a:t>Totali</a:t>
                      </a:r>
                      <a:endParaRPr lang="sq-AL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1" dirty="0" smtClean="0">
                          <a:solidFill>
                            <a:srgbClr val="FF0000"/>
                          </a:solidFill>
                        </a:rPr>
                        <a:t>311499</a:t>
                      </a:r>
                      <a:endParaRPr lang="sq-AL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q-A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542691"/>
              </p:ext>
            </p:extLst>
          </p:nvPr>
        </p:nvGraphicFramePr>
        <p:xfrm>
          <a:off x="989703" y="2057399"/>
          <a:ext cx="9843247" cy="3827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39849" y="79786"/>
            <a:ext cx="11811896" cy="9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n/>
                <a:latin typeface="Stencil" pitchFamily="82" charset="0"/>
              </a:rPr>
              <a:t>      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tremujor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</a:t>
            </a:r>
            <a:r>
              <a:rPr lang="en-US" sz="31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,pediatri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-2019</a:t>
            </a:r>
          </a:p>
          <a:p>
            <a:pPr algn="ctr"/>
            <a:r>
              <a:rPr lang="en-US" sz="4100" b="1" i="1" dirty="0">
                <a:ln/>
                <a:latin typeface="Stencil" pitchFamily="82" charset="0"/>
              </a:rPr>
              <a:t> </a:t>
            </a:r>
            <a:r>
              <a:rPr lang="en-US" sz="4100" b="1" i="1" dirty="0" smtClean="0">
                <a:ln/>
                <a:latin typeface="Stencil" pitchFamily="82" charset="0"/>
              </a:rPr>
              <a:t>                       </a:t>
            </a:r>
            <a:r>
              <a:rPr lang="en-US" sz="4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3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Nr</a:t>
            </a:r>
            <a:r>
              <a:rPr lang="en-US" sz="3100" b="1" i="1" dirty="0" smtClean="0">
                <a:ln/>
                <a:latin typeface="Stencil" pitchFamily="82" charset="0"/>
              </a:rPr>
              <a:t>.</a:t>
            </a:r>
            <a:r>
              <a:rPr lang="en-US" sz="3100" b="1" i="1" dirty="0" smtClean="0">
                <a:ln/>
                <a:solidFill>
                  <a:srgbClr val="FF0000"/>
                </a:solidFill>
                <a:latin typeface="Stencil" pitchFamily="82" charset="0"/>
              </a:rPr>
              <a:t>23442</a:t>
            </a:r>
            <a:r>
              <a:rPr lang="en-US" sz="41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r>
              <a:rPr lang="en-US" sz="4100" b="1" i="1" dirty="0" smtClean="0">
                <a:ln/>
                <a:latin typeface="Stencil" pitchFamily="82" charset="0"/>
              </a:rPr>
              <a:t> </a:t>
            </a:r>
            <a:endParaRPr lang="en-US" sz="4100" b="1" dirty="0">
              <a:ln/>
            </a:endParaRPr>
          </a:p>
        </p:txBody>
      </p:sp>
    </p:spTree>
    <p:extLst>
      <p:ext uri="{BB962C8B-B14F-4D97-AF65-F5344CB8AC3E}">
        <p14:creationId xmlns:p14="http://schemas.microsoft.com/office/powerpoint/2010/main" val="29574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9794</TotalTime>
  <Words>554</Words>
  <Application>Microsoft Office PowerPoint</Application>
  <PresentationFormat>Widescreen</PresentationFormat>
  <Paragraphs>239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Arial Black</vt:lpstr>
      <vt:lpstr>Ariel</vt:lpstr>
      <vt:lpstr>Calibri</vt:lpstr>
      <vt:lpstr>Calibri Light</vt:lpstr>
      <vt:lpstr>Cambria</vt:lpstr>
      <vt:lpstr>Stencil</vt:lpstr>
      <vt:lpstr>Times New Roman</vt:lpstr>
      <vt:lpstr>Office Theme</vt:lpstr>
      <vt:lpstr> RAPORT  treMUJOR  I shËrbimeve   shËndetËsore -2019 </vt:lpstr>
      <vt:lpstr>TREMUJORI I PARË I VIZITAVE MJEKËSORE DHE                 SHËRBIMEVE SHËNDETËSORE – QKMF -2019</vt:lpstr>
      <vt:lpstr> vizitat mjekËsore , pacient pËr analizA Lab. Dhe pacient PËr ekzaminime radiologjike (nr. 311499)-2019 </vt:lpstr>
      <vt:lpstr>Procedurat shËndetËsore , analizAT Lab. Dhe ekzaminimeT radiologjike  (NR.540580)</vt:lpstr>
      <vt:lpstr>PowerPoint Presentation</vt:lpstr>
      <vt:lpstr>PowerPoint Presentation</vt:lpstr>
      <vt:lpstr>Mesatarja  ditore  e  vizitave  mjekËsorE sipas qendrave -2019 (mesatarja ditore pËr qkmf 4503 pacient)</vt:lpstr>
      <vt:lpstr>           TREMUJOR I VIZITAVE MJEKËSORE SIPAS NJËSIVE- 2019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REFERIMET JASHTË  KUJDESIT PARËSOR shËndetËsor nË pËrqindje (18%)-2109 </vt:lpstr>
      <vt:lpstr> REFERIMET JASHTË  KUJDESIT PARËSOR shËndetËsor nË pËrqindje (18%)-2109 </vt:lpstr>
      <vt:lpstr>REFERIMET E PACIENTËVE NË EMERGJENCË  (1,2%)                                                                                 </vt:lpstr>
      <vt:lpstr>Vizitat  mjekËsore  sipas  grupmoshave </vt:lpstr>
      <vt:lpstr>Vizitat mjekËsore sipas  vendbanimit</vt:lpstr>
      <vt:lpstr>viz. mjEkËsore NË ndËrRimin e natËs dhe shËrbimiN shtËpiak    </vt:lpstr>
      <vt:lpstr>Mesatarja  DITORE  e  pacientËve  nË  ndËrrimin natËs  dhe  shËrbimin  shtËpiak  </vt:lpstr>
      <vt:lpstr>PowerPoint Presentation</vt:lpstr>
      <vt:lpstr>PowerPoint Presentation</vt:lpstr>
      <vt:lpstr>       vizitat stomatologjike  tË  poliklinikËs stomatologjike         (NR.33933) </vt:lpstr>
      <vt:lpstr> vizitat mjekËsore  stomatologjike </vt:lpstr>
      <vt:lpstr>PowerPoint Presentation</vt:lpstr>
      <vt:lpstr>PowerPoint Presentation</vt:lpstr>
      <vt:lpstr>PowerPoint Presentation</vt:lpstr>
      <vt:lpstr>PowerPoint Presentation</vt:lpstr>
      <vt:lpstr>  pacientËT  pËr  analiza  laboratorike -2019 (NR.27461)</vt:lpstr>
      <vt:lpstr> mesatarja ditore e  pacientËve  pËr  analiza  laboratorike -2019</vt:lpstr>
      <vt:lpstr>Analizat  laboratorike  (nr.268876)</vt:lpstr>
      <vt:lpstr>                    Vlerat  patologjike tË analizave laboratorike                                                                                                                    16%</vt:lpstr>
      <vt:lpstr>PowerPoint Presentation</vt:lpstr>
      <vt:lpstr>ekzaminimet  diagnostike  -Radiologjike (nr.7534)</vt:lpstr>
      <vt:lpstr>PowerPoint Presentation</vt:lpstr>
      <vt:lpstr>RAPORT I imunizimit  me vaksinË TË OBLIGUAR  SIPAS  KALENDARIT - primovaksina   (NR.18514) </vt:lpstr>
      <vt:lpstr>PowerPoint Presentation</vt:lpstr>
      <vt:lpstr>MORBIDITETI SIPAS KNS 10  -QKMF-</vt:lpstr>
      <vt:lpstr>                      Raport  Mortaliteti –QKMF  (nr.39)</vt:lpstr>
      <vt:lpstr>               Raport   Mortaliteti –QKMF  (F /22 M/17)</vt:lpstr>
      <vt:lpstr>Ju falEmnderit pËr vËmendje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Teuta</dc:creator>
  <cp:lastModifiedBy>Admin</cp:lastModifiedBy>
  <cp:revision>692</cp:revision>
  <dcterms:created xsi:type="dcterms:W3CDTF">2016-03-03T20:10:49Z</dcterms:created>
  <dcterms:modified xsi:type="dcterms:W3CDTF">2019-05-10T19:40:49Z</dcterms:modified>
</cp:coreProperties>
</file>