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1.xml" ContentType="application/vnd.openxmlformats-officedocument.themeOverrid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26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27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28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29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0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1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2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33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34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35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charts/chart36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charts/chart37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charts/chart38.xml" ContentType="application/vnd.openxmlformats-officedocument.drawingml.chart+xml"/>
  <Override PartName="/ppt/charts/style38.xml" ContentType="application/vnd.ms-office.chartstyle+xml"/>
  <Override PartName="/ppt/charts/colors38.xml" ContentType="application/vnd.ms-office.chartcolorstyl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style39.xml" ContentType="application/vnd.ms-office.chartstyle+xml"/>
  <Override PartName="/ppt/charts/colors39.xml" ContentType="application/vnd.ms-office.chartcolorstyle+xml"/>
  <Override PartName="/ppt/charts/chart41.xml" ContentType="application/vnd.openxmlformats-officedocument.drawingml.chart+xml"/>
  <Override PartName="/ppt/charts/style40.xml" ContentType="application/vnd.ms-office.chartstyle+xml"/>
  <Override PartName="/ppt/charts/colors40.xml" ContentType="application/vnd.ms-office.chartcolorstyle+xml"/>
  <Override PartName="/ppt/charts/chart42.xml" ContentType="application/vnd.openxmlformats-officedocument.drawingml.chart+xml"/>
  <Override PartName="/ppt/charts/style41.xml" ContentType="application/vnd.ms-office.chartstyle+xml"/>
  <Override PartName="/ppt/charts/colors41.xml" ContentType="application/vnd.ms-office.chartcolorstyle+xml"/>
  <Override PartName="/ppt/charts/chart43.xml" ContentType="application/vnd.openxmlformats-officedocument.drawingml.chart+xml"/>
  <Override PartName="/ppt/charts/style42.xml" ContentType="application/vnd.ms-office.chartstyle+xml"/>
  <Override PartName="/ppt/charts/colors42.xml" ContentType="application/vnd.ms-office.chartcolorstyle+xml"/>
  <Override PartName="/ppt/charts/chart44.xml" ContentType="application/vnd.openxmlformats-officedocument.drawingml.chart+xml"/>
  <Override PartName="/ppt/charts/style43.xml" ContentType="application/vnd.ms-office.chartstyle+xml"/>
  <Override PartName="/ppt/charts/colors43.xml" ContentType="application/vnd.ms-office.chartcolorstyle+xml"/>
  <Override PartName="/ppt/charts/chart45.xml" ContentType="application/vnd.openxmlformats-officedocument.drawingml.chart+xml"/>
  <Override PartName="/ppt/charts/style44.xml" ContentType="application/vnd.ms-office.chartstyle+xml"/>
  <Override PartName="/ppt/charts/colors44.xml" ContentType="application/vnd.ms-office.chartcolorstyle+xml"/>
  <Override PartName="/ppt/charts/chart46.xml" ContentType="application/vnd.openxmlformats-officedocument.drawingml.chart+xml"/>
  <Override PartName="/ppt/charts/style45.xml" ContentType="application/vnd.ms-office.chartstyle+xml"/>
  <Override PartName="/ppt/charts/colors45.xml" ContentType="application/vnd.ms-office.chartcolorstyle+xml"/>
  <Override PartName="/ppt/charts/chart47.xml" ContentType="application/vnd.openxmlformats-officedocument.drawingml.chart+xml"/>
  <Override PartName="/ppt/charts/style46.xml" ContentType="application/vnd.ms-office.chartstyle+xml"/>
  <Override PartName="/ppt/charts/colors46.xml" ContentType="application/vnd.ms-office.chartcolorstyle+xml"/>
  <Override PartName="/ppt/charts/chart48.xml" ContentType="application/vnd.openxmlformats-officedocument.drawingml.chart+xml"/>
  <Override PartName="/ppt/charts/style47.xml" ContentType="application/vnd.ms-office.chartstyle+xml"/>
  <Override PartName="/ppt/charts/colors47.xml" ContentType="application/vnd.ms-office.chartcolorstyle+xml"/>
  <Override PartName="/ppt/charts/chart49.xml" ContentType="application/vnd.openxmlformats-officedocument.drawingml.chart+xml"/>
  <Override PartName="/ppt/charts/style48.xml" ContentType="application/vnd.ms-office.chartstyle+xml"/>
  <Override PartName="/ppt/charts/colors48.xml" ContentType="application/vnd.ms-office.chartcolorstyle+xml"/>
  <Override PartName="/ppt/charts/chart50.xml" ContentType="application/vnd.openxmlformats-officedocument.drawingml.chart+xml"/>
  <Override PartName="/ppt/charts/style49.xml" ContentType="application/vnd.ms-office.chartstyle+xml"/>
  <Override PartName="/ppt/charts/colors49.xml" ContentType="application/vnd.ms-office.chartcolorstyle+xml"/>
  <Override PartName="/ppt/charts/chart51.xml" ContentType="application/vnd.openxmlformats-officedocument.drawingml.chart+xml"/>
  <Override PartName="/ppt/charts/style50.xml" ContentType="application/vnd.ms-office.chartstyle+xml"/>
  <Override PartName="/ppt/charts/colors50.xml" ContentType="application/vnd.ms-office.chartcolorstyle+xml"/>
  <Override PartName="/ppt/charts/chart52.xml" ContentType="application/vnd.openxmlformats-officedocument.drawingml.chart+xml"/>
  <Override PartName="/ppt/charts/style51.xml" ContentType="application/vnd.ms-office.chartstyle+xml"/>
  <Override PartName="/ppt/charts/colors51.xml" ContentType="application/vnd.ms-office.chartcolorstyle+xml"/>
  <Override PartName="/ppt/charts/chart53.xml" ContentType="application/vnd.openxmlformats-officedocument.drawingml.chart+xml"/>
  <Override PartName="/ppt/charts/style52.xml" ContentType="application/vnd.ms-office.chartstyle+xml"/>
  <Override PartName="/ppt/charts/colors52.xml" ContentType="application/vnd.ms-office.chartcolorstyle+xml"/>
  <Override PartName="/ppt/charts/chart54.xml" ContentType="application/vnd.openxmlformats-officedocument.drawingml.chart+xml"/>
  <Override PartName="/ppt/charts/style53.xml" ContentType="application/vnd.ms-office.chartstyle+xml"/>
  <Override PartName="/ppt/charts/colors53.xml" ContentType="application/vnd.ms-office.chartcolorstyle+xml"/>
  <Override PartName="/ppt/charts/chart55.xml" ContentType="application/vnd.openxmlformats-officedocument.drawingml.chart+xml"/>
  <Override PartName="/ppt/charts/style54.xml" ContentType="application/vnd.ms-office.chartstyle+xml"/>
  <Override PartName="/ppt/charts/colors5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20" r:id="rId1"/>
  </p:sldMasterIdLst>
  <p:sldIdLst>
    <p:sldId id="258" r:id="rId2"/>
    <p:sldId id="344" r:id="rId3"/>
    <p:sldId id="345" r:id="rId4"/>
    <p:sldId id="327" r:id="rId5"/>
    <p:sldId id="260" r:id="rId6"/>
    <p:sldId id="328" r:id="rId7"/>
    <p:sldId id="329" r:id="rId8"/>
    <p:sldId id="261" r:id="rId9"/>
    <p:sldId id="262" r:id="rId10"/>
    <p:sldId id="263" r:id="rId11"/>
    <p:sldId id="330" r:id="rId12"/>
    <p:sldId id="331" r:id="rId13"/>
    <p:sldId id="265" r:id="rId14"/>
    <p:sldId id="332" r:id="rId15"/>
    <p:sldId id="266" r:id="rId16"/>
    <p:sldId id="268" r:id="rId17"/>
    <p:sldId id="269" r:id="rId18"/>
    <p:sldId id="270" r:id="rId19"/>
    <p:sldId id="333" r:id="rId20"/>
    <p:sldId id="272" r:id="rId21"/>
    <p:sldId id="273" r:id="rId22"/>
    <p:sldId id="274" r:id="rId23"/>
    <p:sldId id="275" r:id="rId24"/>
    <p:sldId id="276" r:id="rId25"/>
    <p:sldId id="278" r:id="rId26"/>
    <p:sldId id="279" r:id="rId27"/>
    <p:sldId id="280" r:id="rId28"/>
    <p:sldId id="281" r:id="rId29"/>
    <p:sldId id="298" r:id="rId30"/>
    <p:sldId id="299" r:id="rId31"/>
    <p:sldId id="283" r:id="rId32"/>
    <p:sldId id="285" r:id="rId33"/>
    <p:sldId id="334" r:id="rId34"/>
    <p:sldId id="286" r:id="rId35"/>
    <p:sldId id="288" r:id="rId36"/>
    <p:sldId id="287" r:id="rId37"/>
    <p:sldId id="289" r:id="rId38"/>
    <p:sldId id="335" r:id="rId39"/>
    <p:sldId id="291" r:id="rId40"/>
    <p:sldId id="292" r:id="rId41"/>
    <p:sldId id="337" r:id="rId42"/>
    <p:sldId id="336" r:id="rId43"/>
    <p:sldId id="293" r:id="rId44"/>
    <p:sldId id="321" r:id="rId45"/>
    <p:sldId id="295" r:id="rId46"/>
    <p:sldId id="297" r:id="rId47"/>
    <p:sldId id="301" r:id="rId48"/>
    <p:sldId id="302" r:id="rId49"/>
    <p:sldId id="303" r:id="rId50"/>
    <p:sldId id="300" r:id="rId51"/>
    <p:sldId id="304" r:id="rId52"/>
    <p:sldId id="338" r:id="rId53"/>
    <p:sldId id="305" r:id="rId54"/>
    <p:sldId id="339" r:id="rId55"/>
    <p:sldId id="340" r:id="rId56"/>
    <p:sldId id="307" r:id="rId57"/>
    <p:sldId id="318" r:id="rId58"/>
    <p:sldId id="308" r:id="rId59"/>
    <p:sldId id="309" r:id="rId60"/>
    <p:sldId id="310" r:id="rId61"/>
    <p:sldId id="341" r:id="rId62"/>
    <p:sldId id="311" r:id="rId63"/>
    <p:sldId id="313" r:id="rId64"/>
    <p:sldId id="314" r:id="rId65"/>
    <p:sldId id="312" r:id="rId66"/>
    <p:sldId id="315" r:id="rId67"/>
    <p:sldId id="316" r:id="rId68"/>
    <p:sldId id="342" r:id="rId69"/>
    <p:sldId id="317" r:id="rId70"/>
    <p:sldId id="320" r:id="rId71"/>
  </p:sldIdLst>
  <p:sldSz cx="12192000" cy="6858000"/>
  <p:notesSz cx="6858000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>
        <p:scale>
          <a:sx n="80" d="100"/>
          <a:sy n="80" d="100"/>
        </p:scale>
        <p:origin x="336" y="-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egaditja%20e%20rapo.per%20gjashtemu.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6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7.xlsx"/><Relationship Id="rId2" Type="http://schemas.microsoft.com/office/2011/relationships/chartColorStyle" Target="colors38.xml"/><Relationship Id="rId1" Type="http://schemas.microsoft.com/office/2011/relationships/chartStyle" Target="style38.xm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F:\RAPORT%20VJET.%20VIZ.%20MJEKE.%202016\Raporti%20i%20pergjithshem%202016.xls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9.xml"/><Relationship Id="rId1" Type="http://schemas.microsoft.com/office/2011/relationships/chartStyle" Target="style3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41.xml"/><Relationship Id="rId1" Type="http://schemas.microsoft.com/office/2011/relationships/chartStyle" Target="style4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42.xml"/><Relationship Id="rId1" Type="http://schemas.microsoft.com/office/2011/relationships/chartStyle" Target="style4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43.xml"/><Relationship Id="rId1" Type="http://schemas.microsoft.com/office/2011/relationships/chartStyle" Target="style4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3.xlsx"/><Relationship Id="rId2" Type="http://schemas.microsoft.com/office/2011/relationships/chartColorStyle" Target="colors44.xml"/><Relationship Id="rId1" Type="http://schemas.microsoft.com/office/2011/relationships/chartStyle" Target="style4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4.xlsx"/><Relationship Id="rId2" Type="http://schemas.microsoft.com/office/2011/relationships/chartColorStyle" Target="colors45.xml"/><Relationship Id="rId1" Type="http://schemas.microsoft.com/office/2011/relationships/chartStyle" Target="style45.xml"/></Relationships>
</file>

<file path=ppt/charts/_rels/chart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5.xlsx"/><Relationship Id="rId2" Type="http://schemas.microsoft.com/office/2011/relationships/chartColorStyle" Target="colors46.xml"/><Relationship Id="rId1" Type="http://schemas.microsoft.com/office/2011/relationships/chartStyle" Target="style46.xml"/></Relationships>
</file>

<file path=ppt/charts/_rels/chart4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6.xlsx"/><Relationship Id="rId2" Type="http://schemas.microsoft.com/office/2011/relationships/chartColorStyle" Target="colors47.xml"/><Relationship Id="rId1" Type="http://schemas.microsoft.com/office/2011/relationships/chartStyle" Target="style47.xml"/></Relationships>
</file>

<file path=ppt/charts/_rels/chart4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7.xlsx"/><Relationship Id="rId2" Type="http://schemas.microsoft.com/office/2011/relationships/chartColorStyle" Target="colors48.xml"/><Relationship Id="rId1" Type="http://schemas.microsoft.com/office/2011/relationships/chartStyle" Target="style48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8.xlsx"/><Relationship Id="rId2" Type="http://schemas.microsoft.com/office/2011/relationships/chartColorStyle" Target="colors49.xml"/><Relationship Id="rId1" Type="http://schemas.microsoft.com/office/2011/relationships/chartStyle" Target="style49.xml"/></Relationships>
</file>

<file path=ppt/charts/_rels/chart5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9.xlsx"/><Relationship Id="rId2" Type="http://schemas.microsoft.com/office/2011/relationships/chartColorStyle" Target="colors50.xml"/><Relationship Id="rId1" Type="http://schemas.microsoft.com/office/2011/relationships/chartStyle" Target="style50.xml"/></Relationships>
</file>

<file path=ppt/charts/_rels/chart5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0.xlsx"/><Relationship Id="rId2" Type="http://schemas.microsoft.com/office/2011/relationships/chartColorStyle" Target="colors51.xml"/><Relationship Id="rId1" Type="http://schemas.microsoft.com/office/2011/relationships/chartStyle" Target="style51.xml"/></Relationships>
</file>

<file path=ppt/charts/_rels/chart5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1.xlsx"/><Relationship Id="rId2" Type="http://schemas.microsoft.com/office/2011/relationships/chartColorStyle" Target="colors52.xml"/><Relationship Id="rId1" Type="http://schemas.microsoft.com/office/2011/relationships/chartStyle" Target="style52.xml"/></Relationships>
</file>

<file path=ppt/charts/_rels/chart5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2.xlsx"/><Relationship Id="rId2" Type="http://schemas.microsoft.com/office/2011/relationships/chartColorStyle" Target="colors53.xml"/><Relationship Id="rId1" Type="http://schemas.microsoft.com/office/2011/relationships/chartStyle" Target="style53.xml"/></Relationships>
</file>

<file path=ppt/charts/_rels/chart5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3.xlsx"/><Relationship Id="rId2" Type="http://schemas.microsoft.com/office/2011/relationships/chartColorStyle" Target="colors54.xml"/><Relationship Id="rId1" Type="http://schemas.microsoft.com/office/2011/relationships/chartStyle" Target="style5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-9.3810097999397289E-4"/>
                  <c:y val="0.1537841119071973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6793954434598602E-3"/>
                  <c:y val="0.2004815884643279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1962403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Viz.Shër!$B$51:$E$51</c:f>
              <c:strCache>
                <c:ptCount val="2"/>
                <c:pt idx="0">
                  <c:v>Vizitat mjekësore</c:v>
                </c:pt>
                <c:pt idx="1">
                  <c:v>Shërbimet shëndetësore</c:v>
                </c:pt>
              </c:strCache>
            </c:strRef>
          </c:cat>
          <c:val>
            <c:numRef>
              <c:f>Viz.Shër!$B$52:$E$52</c:f>
              <c:numCache>
                <c:formatCode>General</c:formatCode>
                <c:ptCount val="2"/>
                <c:pt idx="0">
                  <c:v>1168796</c:v>
                </c:pt>
                <c:pt idx="1">
                  <c:v>1948593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470336"/>
        <c:axId val="-679467072"/>
        <c:axId val="0"/>
      </c:bar3DChart>
      <c:catAx>
        <c:axId val="-679470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467072"/>
        <c:crosses val="autoZero"/>
        <c:auto val="1"/>
        <c:lblAlgn val="ctr"/>
        <c:lblOffset val="100"/>
        <c:noMultiLvlLbl val="0"/>
      </c:catAx>
      <c:valAx>
        <c:axId val="-6794670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470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1"/>
          <c:order val="1"/>
          <c:spPr>
            <a:solidFill>
              <a:srgbClr val="00B0F0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4492753623188406"/>
                  <c:y val="-1.0701565525540403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806569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138015</a:t>
                    </a:r>
                    <a:endParaRPr lang="en-US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'Mesataret Ditore'!$C$50:$C$52</c:f>
              <c:strCache>
                <c:ptCount val="3"/>
                <c:pt idx="0">
                  <c:v>Mjekësia familjare</c:v>
                </c:pt>
                <c:pt idx="1">
                  <c:v>Specialistika</c:v>
                </c:pt>
                <c:pt idx="2">
                  <c:v>Stomatologjia</c:v>
                </c:pt>
              </c:strCache>
            </c:strRef>
          </c:cat>
          <c:val>
            <c:numRef>
              <c:f>'Mesataret Ditore'!$E$50:$E$52</c:f>
              <c:numCache>
                <c:formatCode>General</c:formatCode>
                <c:ptCount val="3"/>
                <c:pt idx="0">
                  <c:v>613740</c:v>
                </c:pt>
                <c:pt idx="1">
                  <c:v>134465</c:v>
                </c:pt>
                <c:pt idx="2">
                  <c:v>83179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-678731792"/>
        <c:axId val="-67873124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'Mesataret Ditore'!$C$50:$C$52</c15:sqref>
                        </c15:formulaRef>
                      </c:ext>
                    </c:extLst>
                    <c:strCache>
                      <c:ptCount val="3"/>
                      <c:pt idx="0">
                        <c:v>Mjekësia familjare</c:v>
                      </c:pt>
                      <c:pt idx="1">
                        <c:v>Specialistika</c:v>
                      </c:pt>
                      <c:pt idx="2">
                        <c:v>Stomatologjia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'Mesataret Ditore'!$D$50:$D$52</c15:sqref>
                        </c15:formulaRef>
                      </c:ext>
                    </c:extLst>
                    <c:numCache>
                      <c:formatCode>General</c:formatCode>
                      <c:ptCount val="3"/>
                    </c:numCache>
                  </c:numRef>
                </c:val>
              </c15:ser>
            </c15:filteredBarSeries>
          </c:ext>
        </c:extLst>
      </c:barChart>
      <c:catAx>
        <c:axId val="-678731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31248"/>
        <c:crosses val="autoZero"/>
        <c:auto val="1"/>
        <c:lblAlgn val="ctr"/>
        <c:lblOffset val="100"/>
        <c:noMultiLvlLbl val="0"/>
      </c:catAx>
      <c:valAx>
        <c:axId val="-678731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6787317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viz.qkmf!$E$99</c:f>
              <c:strCache>
                <c:ptCount val="1"/>
                <c:pt idx="0">
                  <c:v>Mjek.familjar</c:v>
                </c:pt>
              </c:strCache>
            </c:strRef>
          </c:tx>
          <c:spPr>
            <a:gradFill>
              <a:gsLst>
                <a:gs pos="100000">
                  <a:schemeClr val="accent2">
                    <a:alpha val="0"/>
                  </a:schemeClr>
                </a:gs>
                <a:gs pos="50000">
                  <a:schemeClr val="accent2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4.589371980676328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viz.qkmf!$F$99:$G$99</c:f>
              <c:numCache>
                <c:formatCode>General</c:formatCode>
                <c:ptCount val="2"/>
                <c:pt idx="1">
                  <c:v>25</c:v>
                </c:pt>
              </c:numCache>
            </c:numRef>
          </c:val>
        </c:ser>
        <c:ser>
          <c:idx val="1"/>
          <c:order val="1"/>
          <c:tx>
            <c:strRef>
              <c:f>viz.qkmf!$E$100</c:f>
              <c:strCache>
                <c:ptCount val="1"/>
                <c:pt idx="0">
                  <c:v>Specialist</c:v>
                </c:pt>
              </c:strCache>
            </c:strRef>
          </c:tx>
          <c:spPr>
            <a:gradFill>
              <a:gsLst>
                <a:gs pos="100000">
                  <a:schemeClr val="accent4">
                    <a:alpha val="0"/>
                  </a:schemeClr>
                </a:gs>
                <a:gs pos="50000">
                  <a:schemeClr val="accent4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4492753623188318E-2"/>
                  <c:y val="-3.206775501153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viz.qkmf!$F$100:$G$100</c:f>
              <c:numCache>
                <c:formatCode>General</c:formatCode>
                <c:ptCount val="2"/>
                <c:pt idx="1">
                  <c:v>20</c:v>
                </c:pt>
              </c:numCache>
            </c:numRef>
          </c:val>
        </c:ser>
        <c:ser>
          <c:idx val="2"/>
          <c:order val="2"/>
          <c:tx>
            <c:strRef>
              <c:f>viz.qkmf!$E$101</c:f>
              <c:strCache>
                <c:ptCount val="1"/>
                <c:pt idx="0">
                  <c:v>Stomatolog</c:v>
                </c:pt>
              </c:strCache>
            </c:strRef>
          </c:tx>
          <c:spPr>
            <a:gradFill>
              <a:gsLst>
                <a:gs pos="100000">
                  <a:schemeClr val="accent6">
                    <a:alpha val="0"/>
                  </a:schemeClr>
                </a:gs>
                <a:gs pos="50000">
                  <a:schemeClr val="accent6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4492753623188406E-2"/>
                  <c:y val="-3.4983005467127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viz.qkmf!$F$101:$G$101</c:f>
              <c:numCache>
                <c:formatCode>General</c:formatCode>
                <c:ptCount val="2"/>
                <c:pt idx="1">
                  <c:v>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678729072"/>
        <c:axId val="-678728528"/>
        <c:axId val="0"/>
      </c:bar3DChart>
      <c:catAx>
        <c:axId val="-678729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678728528"/>
        <c:crosses val="autoZero"/>
        <c:auto val="1"/>
        <c:lblAlgn val="ctr"/>
        <c:lblOffset val="100"/>
        <c:noMultiLvlLbl val="0"/>
      </c:catAx>
      <c:valAx>
        <c:axId val="-6787285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29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l"/>
      <c:layout>
        <c:manualLayout>
          <c:xMode val="edge"/>
          <c:yMode val="edge"/>
          <c:x val="7.246376811594203E-3"/>
          <c:y val="0.40653081879642539"/>
          <c:w val="0.21415411388793792"/>
          <c:h val="0.248229854817069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diagnostike'!$B$59:$B$79</c:f>
              <c:strCache>
                <c:ptCount val="21"/>
                <c:pt idx="0">
                  <c:v>Radiologji</c:v>
                </c:pt>
                <c:pt idx="1">
                  <c:v>QMF -10</c:v>
                </c:pt>
                <c:pt idx="2">
                  <c:v>QMF -7</c:v>
                </c:pt>
                <c:pt idx="3">
                  <c:v>QMF 5</c:v>
                </c:pt>
                <c:pt idx="4">
                  <c:v>QMF Mati 1</c:v>
                </c:pt>
                <c:pt idx="5">
                  <c:v>QMF 2</c:v>
                </c:pt>
                <c:pt idx="6">
                  <c:v>Laboratoriumi</c:v>
                </c:pt>
                <c:pt idx="7">
                  <c:v>QMF Mat</c:v>
                </c:pt>
                <c:pt idx="8">
                  <c:v>QKMF</c:v>
                </c:pt>
                <c:pt idx="9">
                  <c:v>QMF 1</c:v>
                </c:pt>
                <c:pt idx="10">
                  <c:v>QMF 6</c:v>
                </c:pt>
                <c:pt idx="11">
                  <c:v>QMF -9</c:v>
                </c:pt>
                <c:pt idx="12">
                  <c:v>QMF -8</c:v>
                </c:pt>
                <c:pt idx="13">
                  <c:v>QMF-11</c:v>
                </c:pt>
                <c:pt idx="14">
                  <c:v>QMF Hajvali</c:v>
                </c:pt>
                <c:pt idx="15">
                  <c:v>QMF 4</c:v>
                </c:pt>
                <c:pt idx="16">
                  <c:v>QMF Besi </c:v>
                </c:pt>
                <c:pt idx="17">
                  <c:v>Fshatërat</c:v>
                </c:pt>
                <c:pt idx="18">
                  <c:v>QMF 3</c:v>
                </c:pt>
                <c:pt idx="19">
                  <c:v>Stomatologji</c:v>
                </c:pt>
                <c:pt idx="20">
                  <c:v>AMF Studentëve</c:v>
                </c:pt>
              </c:strCache>
            </c:strRef>
          </c:cat>
          <c:val>
            <c:numRef>
              <c:f>'Sherbimet diagnostike'!$C$59:$C$79</c:f>
              <c:numCache>
                <c:formatCode>0%</c:formatCode>
                <c:ptCount val="21"/>
                <c:pt idx="0">
                  <c:v>0.33</c:v>
                </c:pt>
                <c:pt idx="1">
                  <c:v>0.3</c:v>
                </c:pt>
                <c:pt idx="2">
                  <c:v>0.27</c:v>
                </c:pt>
                <c:pt idx="3">
                  <c:v>0.26</c:v>
                </c:pt>
                <c:pt idx="4">
                  <c:v>0.26</c:v>
                </c:pt>
                <c:pt idx="5">
                  <c:v>0.24</c:v>
                </c:pt>
                <c:pt idx="6">
                  <c:v>0.24</c:v>
                </c:pt>
                <c:pt idx="7">
                  <c:v>0.24</c:v>
                </c:pt>
                <c:pt idx="8">
                  <c:v>0.23</c:v>
                </c:pt>
                <c:pt idx="9">
                  <c:v>0.23</c:v>
                </c:pt>
                <c:pt idx="10">
                  <c:v>0.23</c:v>
                </c:pt>
                <c:pt idx="11">
                  <c:v>0.23</c:v>
                </c:pt>
                <c:pt idx="12">
                  <c:v>0.22</c:v>
                </c:pt>
                <c:pt idx="13">
                  <c:v>0.22</c:v>
                </c:pt>
                <c:pt idx="14">
                  <c:v>0.22</c:v>
                </c:pt>
                <c:pt idx="15">
                  <c:v>0.2</c:v>
                </c:pt>
                <c:pt idx="16">
                  <c:v>0.19</c:v>
                </c:pt>
                <c:pt idx="17">
                  <c:v>0.19</c:v>
                </c:pt>
                <c:pt idx="18">
                  <c:v>0.18</c:v>
                </c:pt>
                <c:pt idx="19">
                  <c:v>0.12</c:v>
                </c:pt>
                <c:pt idx="20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705024"/>
        <c:axId val="-679711552"/>
        <c:axId val="0"/>
      </c:bar3DChart>
      <c:catAx>
        <c:axId val="-679705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11552"/>
        <c:crosses val="autoZero"/>
        <c:auto val="1"/>
        <c:lblAlgn val="ctr"/>
        <c:lblOffset val="100"/>
        <c:noMultiLvlLbl val="0"/>
      </c:catAx>
      <c:valAx>
        <c:axId val="-679711552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crossAx val="-67970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8442038495188104E-2"/>
          <c:y val="6.9444444444444448E-2"/>
          <c:w val="0.89655796150481193"/>
          <c:h val="0.60448162729658794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diagnostike'!$E$60:$E$66</c:f>
              <c:strCache>
                <c:ptCount val="7"/>
                <c:pt idx="0">
                  <c:v>M.Punës</c:v>
                </c:pt>
                <c:pt idx="1">
                  <c:v>QMG</c:v>
                </c:pt>
                <c:pt idx="2">
                  <c:v>M.Familjare</c:v>
                </c:pt>
                <c:pt idx="3">
                  <c:v>Specialistika</c:v>
                </c:pt>
                <c:pt idx="4">
                  <c:v>DSM</c:v>
                </c:pt>
                <c:pt idx="5">
                  <c:v>Pediatria</c:v>
                </c:pt>
                <c:pt idx="6">
                  <c:v>Vaksinimi</c:v>
                </c:pt>
              </c:strCache>
            </c:strRef>
          </c:cat>
          <c:val>
            <c:numRef>
              <c:f>'Sherbimet diagnostike'!$F$60:$F$66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diagnostike'!$E$60:$E$66</c:f>
              <c:strCache>
                <c:ptCount val="7"/>
                <c:pt idx="0">
                  <c:v>M.Punës</c:v>
                </c:pt>
                <c:pt idx="1">
                  <c:v>QMG</c:v>
                </c:pt>
                <c:pt idx="2">
                  <c:v>M.Familjare</c:v>
                </c:pt>
                <c:pt idx="3">
                  <c:v>Specialistika</c:v>
                </c:pt>
                <c:pt idx="4">
                  <c:v>DSM</c:v>
                </c:pt>
                <c:pt idx="5">
                  <c:v>Pediatria</c:v>
                </c:pt>
                <c:pt idx="6">
                  <c:v>Vaksinimi</c:v>
                </c:pt>
              </c:strCache>
            </c:strRef>
          </c:cat>
          <c:val>
            <c:numRef>
              <c:f>'Sherbimet diagnostike'!$G$60:$G$66</c:f>
              <c:numCache>
                <c:formatCode>0%</c:formatCode>
                <c:ptCount val="7"/>
                <c:pt idx="0">
                  <c:v>0.66</c:v>
                </c:pt>
                <c:pt idx="1">
                  <c:v>0.25</c:v>
                </c:pt>
                <c:pt idx="2">
                  <c:v>0.22</c:v>
                </c:pt>
                <c:pt idx="3">
                  <c:v>0.22</c:v>
                </c:pt>
                <c:pt idx="4">
                  <c:v>0.06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713184"/>
        <c:axId val="-679711008"/>
        <c:axId val="0"/>
      </c:bar3DChart>
      <c:catAx>
        <c:axId val="-67971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11008"/>
        <c:crosses val="autoZero"/>
        <c:auto val="1"/>
        <c:lblAlgn val="ctr"/>
        <c:lblOffset val="100"/>
        <c:noMultiLvlLbl val="0"/>
      </c:catAx>
      <c:valAx>
        <c:axId val="-6797110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713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456331545513334E-2"/>
          <c:y val="3.2105067452815661E-2"/>
          <c:w val="0.96225864429989727"/>
          <c:h val="0.7155702452900694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'Refer. ndaras'!$M$3</c:f>
              <c:strCache>
                <c:ptCount val="1"/>
                <c:pt idx="0">
                  <c:v>Nr.i referimeve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elete val="1"/>
          </c:dLbls>
          <c:cat>
            <c:strRef>
              <c:f>'Refer. ndaras'!$L$4:$L$21</c:f>
              <c:strCache>
                <c:ptCount val="18"/>
                <c:pt idx="0">
                  <c:v>QMF-Hajvali</c:v>
                </c:pt>
                <c:pt idx="1">
                  <c:v>QMF-2</c:v>
                </c:pt>
                <c:pt idx="2">
                  <c:v>QMF-Mat</c:v>
                </c:pt>
                <c:pt idx="3">
                  <c:v>Fshatërat</c:v>
                </c:pt>
                <c:pt idx="4">
                  <c:v>QMF-9</c:v>
                </c:pt>
                <c:pt idx="5">
                  <c:v>QMF-7</c:v>
                </c:pt>
                <c:pt idx="6">
                  <c:v>QMF-3</c:v>
                </c:pt>
                <c:pt idx="7">
                  <c:v>QMF-10</c:v>
                </c:pt>
                <c:pt idx="8">
                  <c:v>QMF-5</c:v>
                </c:pt>
                <c:pt idx="9">
                  <c:v>AMF-Studentëve</c:v>
                </c:pt>
                <c:pt idx="10">
                  <c:v>QMF-Besi</c:v>
                </c:pt>
                <c:pt idx="11">
                  <c:v>QMF-8</c:v>
                </c:pt>
                <c:pt idx="12">
                  <c:v>QMF-11</c:v>
                </c:pt>
                <c:pt idx="13">
                  <c:v>QMF-1</c:v>
                </c:pt>
                <c:pt idx="14">
                  <c:v>QMF-6</c:v>
                </c:pt>
                <c:pt idx="15">
                  <c:v>QMF-Mat1</c:v>
                </c:pt>
                <c:pt idx="16">
                  <c:v>QMF-4</c:v>
                </c:pt>
                <c:pt idx="17">
                  <c:v>QKMF</c:v>
                </c:pt>
              </c:strCache>
            </c:strRef>
          </c:cat>
          <c:val>
            <c:numRef>
              <c:f>'Refer. ndaras'!$M$4:$M$21</c:f>
              <c:numCache>
                <c:formatCode>General</c:formatCode>
                <c:ptCount val="18"/>
                <c:pt idx="0">
                  <c:v>5264</c:v>
                </c:pt>
                <c:pt idx="1">
                  <c:v>6378</c:v>
                </c:pt>
                <c:pt idx="2">
                  <c:v>2431</c:v>
                </c:pt>
                <c:pt idx="3">
                  <c:v>5924</c:v>
                </c:pt>
                <c:pt idx="4">
                  <c:v>2777</c:v>
                </c:pt>
                <c:pt idx="5">
                  <c:v>2500</c:v>
                </c:pt>
                <c:pt idx="6">
                  <c:v>2553</c:v>
                </c:pt>
                <c:pt idx="7">
                  <c:v>2701</c:v>
                </c:pt>
                <c:pt idx="8">
                  <c:v>12524</c:v>
                </c:pt>
                <c:pt idx="9">
                  <c:v>307</c:v>
                </c:pt>
                <c:pt idx="10">
                  <c:v>1885</c:v>
                </c:pt>
                <c:pt idx="11">
                  <c:v>1362</c:v>
                </c:pt>
                <c:pt idx="12">
                  <c:v>1558</c:v>
                </c:pt>
                <c:pt idx="13">
                  <c:v>2991</c:v>
                </c:pt>
                <c:pt idx="14">
                  <c:v>4806</c:v>
                </c:pt>
                <c:pt idx="15">
                  <c:v>1242</c:v>
                </c:pt>
                <c:pt idx="16">
                  <c:v>3654</c:v>
                </c:pt>
                <c:pt idx="17">
                  <c:v>2818</c:v>
                </c:pt>
              </c:numCache>
            </c:numRef>
          </c:val>
        </c:ser>
        <c:ser>
          <c:idx val="1"/>
          <c:order val="1"/>
          <c:tx>
            <c:strRef>
              <c:f>'Refer. ndaras'!$N$3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-5.5353627860956487E-18"/>
                  <c:y val="-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4.086099493994726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0951490334415712E-17"/>
                  <c:y val="-4.961692242707874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1428217655174498E-3"/>
                  <c:y val="-5.2535564922789268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669827993136834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1428217655174919E-3"/>
                  <c:y val="-5.5454207418499782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42821765517408E-3"/>
                  <c:y val="-4.66982799313682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1428217655174498E-3"/>
                  <c:y val="-4.669827993136823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077294685990338E-3"/>
                  <c:y val="-3.794235244423669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8.464063237560504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3805961337662846E-17"/>
                  <c:y val="-5.3786270346779901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5.94479830148619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2856435310348996E-3"/>
                  <c:y val="-5.66171266808209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7.643312101910827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5.94479830148620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1428217655174498E-3"/>
                  <c:y val="-6.227883934890314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3.4284652965523498E-3"/>
                  <c:y val="-5.9447983014861996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2.234299362863863E-3"/>
                  <c:y val="-4.246284501061570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'Refer. ndaras'!$L$4:$L$21</c:f>
              <c:strCache>
                <c:ptCount val="18"/>
                <c:pt idx="0">
                  <c:v>QMF-Hajvali</c:v>
                </c:pt>
                <c:pt idx="1">
                  <c:v>QMF-2</c:v>
                </c:pt>
                <c:pt idx="2">
                  <c:v>QMF-Mat</c:v>
                </c:pt>
                <c:pt idx="3">
                  <c:v>Fshatërat</c:v>
                </c:pt>
                <c:pt idx="4">
                  <c:v>QMF-9</c:v>
                </c:pt>
                <c:pt idx="5">
                  <c:v>QMF-7</c:v>
                </c:pt>
                <c:pt idx="6">
                  <c:v>QMF-3</c:v>
                </c:pt>
                <c:pt idx="7">
                  <c:v>QMF-10</c:v>
                </c:pt>
                <c:pt idx="8">
                  <c:v>QMF-5</c:v>
                </c:pt>
                <c:pt idx="9">
                  <c:v>AMF-Studentëve</c:v>
                </c:pt>
                <c:pt idx="10">
                  <c:v>QMF-Besi</c:v>
                </c:pt>
                <c:pt idx="11">
                  <c:v>QMF-8</c:v>
                </c:pt>
                <c:pt idx="12">
                  <c:v>QMF-11</c:v>
                </c:pt>
                <c:pt idx="13">
                  <c:v>QMF-1</c:v>
                </c:pt>
                <c:pt idx="14">
                  <c:v>QMF-6</c:v>
                </c:pt>
                <c:pt idx="15">
                  <c:v>QMF-Mat1</c:v>
                </c:pt>
                <c:pt idx="16">
                  <c:v>QMF-4</c:v>
                </c:pt>
                <c:pt idx="17">
                  <c:v>QKMF</c:v>
                </c:pt>
              </c:strCache>
            </c:strRef>
          </c:cat>
          <c:val>
            <c:numRef>
              <c:f>'Refer. ndaras'!$N$4:$N$21</c:f>
              <c:numCache>
                <c:formatCode>0%</c:formatCode>
                <c:ptCount val="18"/>
                <c:pt idx="0">
                  <c:v>0.17</c:v>
                </c:pt>
                <c:pt idx="1">
                  <c:v>0.16</c:v>
                </c:pt>
                <c:pt idx="2">
                  <c:v>0.15</c:v>
                </c:pt>
                <c:pt idx="3">
                  <c:v>0.15</c:v>
                </c:pt>
                <c:pt idx="4">
                  <c:v>0.13</c:v>
                </c:pt>
                <c:pt idx="5">
                  <c:v>0.1</c:v>
                </c:pt>
                <c:pt idx="6">
                  <c:v>0.1</c:v>
                </c:pt>
                <c:pt idx="7">
                  <c:v>0.1</c:v>
                </c:pt>
                <c:pt idx="8">
                  <c:v>0.09</c:v>
                </c:pt>
                <c:pt idx="9">
                  <c:v>0.09</c:v>
                </c:pt>
                <c:pt idx="10">
                  <c:v>7.0000000000000007E-2</c:v>
                </c:pt>
                <c:pt idx="11">
                  <c:v>7.0000000000000007E-2</c:v>
                </c:pt>
                <c:pt idx="12">
                  <c:v>7.0000000000000007E-2</c:v>
                </c:pt>
                <c:pt idx="13">
                  <c:v>7.0000000000000007E-2</c:v>
                </c:pt>
                <c:pt idx="14">
                  <c:v>0.05</c:v>
                </c:pt>
                <c:pt idx="15">
                  <c:v>0.05</c:v>
                </c:pt>
                <c:pt idx="16">
                  <c:v>0.04</c:v>
                </c:pt>
                <c:pt idx="17">
                  <c:v>0.01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679707200"/>
        <c:axId val="-679714272"/>
      </c:barChart>
      <c:catAx>
        <c:axId val="-679707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14272"/>
        <c:crosses val="autoZero"/>
        <c:auto val="1"/>
        <c:lblAlgn val="ctr"/>
        <c:lblOffset val="100"/>
        <c:noMultiLvlLbl val="0"/>
      </c:catAx>
      <c:valAx>
        <c:axId val="-6797142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707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50328083989502E-2"/>
          <c:y val="4.6296296296296294E-2"/>
          <c:w val="0.89765507436570424"/>
          <c:h val="0.60264836687080781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'Refer. ndaras'!$M$23</c:f>
              <c:strCache>
                <c:ptCount val="1"/>
                <c:pt idx="0">
                  <c:v>Laborator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'Refer. ndaras'!$L$24:$L$40</c:f>
              <c:strCache>
                <c:ptCount val="17"/>
                <c:pt idx="0">
                  <c:v>QKMF</c:v>
                </c:pt>
                <c:pt idx="1">
                  <c:v>QMF-1</c:v>
                </c:pt>
                <c:pt idx="2">
                  <c:v>QMF-10</c:v>
                </c:pt>
                <c:pt idx="3">
                  <c:v>QMF-11</c:v>
                </c:pt>
                <c:pt idx="4">
                  <c:v>QMF-2</c:v>
                </c:pt>
                <c:pt idx="5">
                  <c:v>QMF-3</c:v>
                </c:pt>
                <c:pt idx="6">
                  <c:v>QMF-4</c:v>
                </c:pt>
                <c:pt idx="7">
                  <c:v>QMF-5</c:v>
                </c:pt>
                <c:pt idx="8">
                  <c:v>QMF-6</c:v>
                </c:pt>
                <c:pt idx="9">
                  <c:v>QMF-7</c:v>
                </c:pt>
                <c:pt idx="10">
                  <c:v>QMF-8</c:v>
                </c:pt>
                <c:pt idx="11">
                  <c:v>QMF-9</c:v>
                </c:pt>
                <c:pt idx="12">
                  <c:v>QMF-Besi</c:v>
                </c:pt>
                <c:pt idx="13">
                  <c:v>QMF-Hajvali</c:v>
                </c:pt>
                <c:pt idx="14">
                  <c:v>QMF-Mat</c:v>
                </c:pt>
                <c:pt idx="15">
                  <c:v>QMF-Mat1</c:v>
                </c:pt>
                <c:pt idx="16">
                  <c:v>Fshatërat</c:v>
                </c:pt>
              </c:strCache>
            </c:strRef>
          </c:cat>
          <c:val>
            <c:numRef>
              <c:f>'Refer. ndaras'!$M$24:$M$40</c:f>
              <c:numCache>
                <c:formatCode>0%</c:formatCode>
                <c:ptCount val="17"/>
                <c:pt idx="0">
                  <c:v>0.02</c:v>
                </c:pt>
                <c:pt idx="1">
                  <c:v>0.01</c:v>
                </c:pt>
                <c:pt idx="2">
                  <c:v>0.01</c:v>
                </c:pt>
                <c:pt idx="3">
                  <c:v>0.02</c:v>
                </c:pt>
                <c:pt idx="4">
                  <c:v>0.01</c:v>
                </c:pt>
                <c:pt idx="5">
                  <c:v>0.02</c:v>
                </c:pt>
                <c:pt idx="6">
                  <c:v>0.01</c:v>
                </c:pt>
                <c:pt idx="7">
                  <c:v>0.03</c:v>
                </c:pt>
                <c:pt idx="8">
                  <c:v>0.03</c:v>
                </c:pt>
                <c:pt idx="9">
                  <c:v>0.02</c:v>
                </c:pt>
                <c:pt idx="10">
                  <c:v>0.03</c:v>
                </c:pt>
                <c:pt idx="11">
                  <c:v>0.01</c:v>
                </c:pt>
                <c:pt idx="12">
                  <c:v>0.01</c:v>
                </c:pt>
                <c:pt idx="13">
                  <c:v>0.01</c:v>
                </c:pt>
                <c:pt idx="14">
                  <c:v>0.02</c:v>
                </c:pt>
                <c:pt idx="15">
                  <c:v>0.03</c:v>
                </c:pt>
                <c:pt idx="16">
                  <c:v>0.03</c:v>
                </c:pt>
              </c:numCache>
            </c:numRef>
          </c:val>
        </c:ser>
        <c:ser>
          <c:idx val="1"/>
          <c:order val="1"/>
          <c:tx>
            <c:strRef>
              <c:f>'Refer. ndaras'!$N$23</c:f>
              <c:strCache>
                <c:ptCount val="1"/>
                <c:pt idx="0">
                  <c:v>Rtg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1496396287116613E-3"/>
                  <c:y val="-5.591974327994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7481981435583062E-3"/>
                  <c:y val="-0.1202274480518794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2992792574232806E-3"/>
                  <c:y val="-6.43077047719355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2992792574233227E-3"/>
                  <c:y val="-5.3123756115946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2992792574233227E-3"/>
                  <c:y val="-5.5919743279943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2992792574233227E-3"/>
                  <c:y val="-5.0327768951949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49639628711577E-3"/>
                  <c:y val="-0.128615409543871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0693513316809905E-2"/>
                  <c:y val="-4.7531781787952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8.4305932196198992E-17"/>
                  <c:y val="-5.0327768951949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1496396287116613E-3"/>
                  <c:y val="-0.109043499395890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4.5985585148466453E-3"/>
                  <c:y val="-5.591974327994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4.5985585148466453E-3"/>
                  <c:y val="-4.473579462395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4.5985585148465612E-3"/>
                  <c:y val="-5.03277689519495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4.5985585148466453E-3"/>
                  <c:y val="-0.111839486559887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5.7481981435583062E-3"/>
                  <c:y val="-5.5919743279943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0693513316810071E-2"/>
                  <c:y val="-5.31237561159467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2.5292071831656382E-2"/>
                  <c:y val="-4.1939807459957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'Refer. ndaras'!$L$24:$L$40</c:f>
              <c:strCache>
                <c:ptCount val="17"/>
                <c:pt idx="0">
                  <c:v>QKMF</c:v>
                </c:pt>
                <c:pt idx="1">
                  <c:v>QMF-1</c:v>
                </c:pt>
                <c:pt idx="2">
                  <c:v>QMF-10</c:v>
                </c:pt>
                <c:pt idx="3">
                  <c:v>QMF-11</c:v>
                </c:pt>
                <c:pt idx="4">
                  <c:v>QMF-2</c:v>
                </c:pt>
                <c:pt idx="5">
                  <c:v>QMF-3</c:v>
                </c:pt>
                <c:pt idx="6">
                  <c:v>QMF-4</c:v>
                </c:pt>
                <c:pt idx="7">
                  <c:v>QMF-5</c:v>
                </c:pt>
                <c:pt idx="8">
                  <c:v>QMF-6</c:v>
                </c:pt>
                <c:pt idx="9">
                  <c:v>QMF-7</c:v>
                </c:pt>
                <c:pt idx="10">
                  <c:v>QMF-8</c:v>
                </c:pt>
                <c:pt idx="11">
                  <c:v>QMF-9</c:v>
                </c:pt>
                <c:pt idx="12">
                  <c:v>QMF-Besi</c:v>
                </c:pt>
                <c:pt idx="13">
                  <c:v>QMF-Hajvali</c:v>
                </c:pt>
                <c:pt idx="14">
                  <c:v>QMF-Mat</c:v>
                </c:pt>
                <c:pt idx="15">
                  <c:v>QMF-Mat1</c:v>
                </c:pt>
                <c:pt idx="16">
                  <c:v>Fshatërat</c:v>
                </c:pt>
              </c:strCache>
            </c:strRef>
          </c:cat>
          <c:val>
            <c:numRef>
              <c:f>'Refer. ndaras'!$N$24:$N$40</c:f>
              <c:numCache>
                <c:formatCode>0%</c:formatCode>
                <c:ptCount val="17"/>
                <c:pt idx="0">
                  <c:v>0</c:v>
                </c:pt>
                <c:pt idx="1">
                  <c:v>0.01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0.01</c:v>
                </c:pt>
                <c:pt idx="7">
                  <c:v>0.01</c:v>
                </c:pt>
                <c:pt idx="8">
                  <c:v>0</c:v>
                </c:pt>
                <c:pt idx="9">
                  <c:v>0.01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0.01</c:v>
                </c:pt>
                <c:pt idx="14">
                  <c:v>0</c:v>
                </c:pt>
                <c:pt idx="15">
                  <c:v>0.01</c:v>
                </c:pt>
                <c:pt idx="16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709376"/>
        <c:axId val="-679709920"/>
        <c:axId val="0"/>
      </c:bar3DChart>
      <c:catAx>
        <c:axId val="-679709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09920"/>
        <c:crosses val="autoZero"/>
        <c:auto val="1"/>
        <c:lblAlgn val="ctr"/>
        <c:lblOffset val="100"/>
        <c:noMultiLvlLbl val="0"/>
      </c:catAx>
      <c:valAx>
        <c:axId val="-67970992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6797093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088714159758268"/>
          <c:y val="0.91559584661085858"/>
          <c:w val="0.23408328460188971"/>
          <c:h val="6.68922984148783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5555555555555552E-2"/>
          <c:y val="7.407407407407407E-2"/>
          <c:w val="0.93888888888888888"/>
          <c:h val="0.79081802274715662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'Referimet jashte KPSH'!$D$59:$N$59</c:f>
              <c:strCache>
                <c:ptCount val="11"/>
                <c:pt idx="0">
                  <c:v> 1 vjet</c:v>
                </c:pt>
                <c:pt idx="1">
                  <c:v> 1-5</c:v>
                </c:pt>
                <c:pt idx="2">
                  <c:v> 6-9</c:v>
                </c:pt>
                <c:pt idx="3">
                  <c:v> 10-14</c:v>
                </c:pt>
                <c:pt idx="4">
                  <c:v> 15-19</c:v>
                </c:pt>
                <c:pt idx="5">
                  <c:v>20-24</c:v>
                </c:pt>
                <c:pt idx="6">
                  <c:v> 25-34</c:v>
                </c:pt>
                <c:pt idx="7">
                  <c:v>35-44</c:v>
                </c:pt>
                <c:pt idx="8">
                  <c:v> 45-54</c:v>
                </c:pt>
                <c:pt idx="9">
                  <c:v> 55-64</c:v>
                </c:pt>
                <c:pt idx="10">
                  <c:v> 65+</c:v>
                </c:pt>
              </c:strCache>
            </c:strRef>
          </c:cat>
          <c:val>
            <c:numRef>
              <c:f>'Referimet jashte KPSH'!$D$60:$N$60</c:f>
              <c:numCache>
                <c:formatCode>0%</c:formatCode>
                <c:ptCount val="11"/>
                <c:pt idx="0">
                  <c:v>0.06</c:v>
                </c:pt>
                <c:pt idx="1">
                  <c:v>0.08</c:v>
                </c:pt>
                <c:pt idx="2">
                  <c:v>7.0000000000000007E-2</c:v>
                </c:pt>
                <c:pt idx="3">
                  <c:v>0.06</c:v>
                </c:pt>
                <c:pt idx="4">
                  <c:v>7.0000000000000007E-2</c:v>
                </c:pt>
                <c:pt idx="5">
                  <c:v>0.08</c:v>
                </c:pt>
                <c:pt idx="6">
                  <c:v>0.1</c:v>
                </c:pt>
                <c:pt idx="7">
                  <c:v>0.11</c:v>
                </c:pt>
                <c:pt idx="8">
                  <c:v>0.11</c:v>
                </c:pt>
                <c:pt idx="9">
                  <c:v>0.12</c:v>
                </c:pt>
                <c:pt idx="10">
                  <c:v>0.14000000000000001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708832"/>
        <c:axId val="-679705568"/>
        <c:axId val="0"/>
      </c:bar3DChart>
      <c:catAx>
        <c:axId val="-67970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05568"/>
        <c:crosses val="autoZero"/>
        <c:auto val="1"/>
        <c:lblAlgn val="ctr"/>
        <c:lblOffset val="100"/>
        <c:noMultiLvlLbl val="0"/>
      </c:catAx>
      <c:valAx>
        <c:axId val="-67970556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6797088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ADC788BE-A235-4F2C-8FB5-CA5026FE7A7F}" type="CATEGORYNAME">
                      <a:rPr lang="en-US" sz="1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95%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B3C4EA57-93AA-4ACC-8B92-0A99AB7AC4CA}" type="CATEGORYNAME">
                      <a:rPr lang="en-US" sz="1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/>
                      <a:t>[CATEGORY NAME]</a:t>
                    </a:fld>
                    <a:r>
                      <a:rPr lang="en-US" sz="16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
5%</a:t>
                    </a:r>
                  </a:p>
                </c:rich>
              </c:tx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'Referimet jashte KPSH'!$E$26:$E$27</c:f>
              <c:strCache>
                <c:ptCount val="2"/>
                <c:pt idx="0">
                  <c:v>QYTET</c:v>
                </c:pt>
                <c:pt idx="1">
                  <c:v>FSHAT</c:v>
                </c:pt>
              </c:strCache>
            </c:strRef>
          </c:cat>
          <c:val>
            <c:numRef>
              <c:f>'Referimet jashte KPSH'!$F$26:$F$27</c:f>
              <c:numCache>
                <c:formatCode>0%</c:formatCode>
                <c:ptCount val="2"/>
                <c:pt idx="0">
                  <c:v>0.96</c:v>
                </c:pt>
                <c:pt idx="1">
                  <c:v>0.04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8606261173875"/>
          <c:y val="0.92276122884501277"/>
          <c:w val="0.26414013465708092"/>
          <c:h val="5.97269161807241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-1.2077294685990366E-3"/>
                  <c:y val="1.193724780745599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077294685990338E-3"/>
                  <c:y val="9.0186053117454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2.62677824613946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141451144382595E-17"/>
                  <c:y val="6.099962816034922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28290228876519E-17"/>
                  <c:y val="6.09996281603497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3.1813203203244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207729468599078E-3"/>
                  <c:y val="2.62677824613946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2.65596467109667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2.65596467109667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2.6559646710965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856580457753038E-17"/>
                  <c:y val="9.01860531174549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1.2077294685991224E-3"/>
                  <c:y val="2.62677824613946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8.856580457753038E-17"/>
                  <c:y val="3.18132032032446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2077294685990338E-3"/>
                  <c:y val="2.6267782461383929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8.856580457753038E-17"/>
                  <c:y val="-2.6559646710966754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4154589371980675E-3"/>
                  <c:y val="-2.655964671096568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4154589371980675E-3"/>
                  <c:y val="2.6267782461394631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3.6231884057971015E-3"/>
                  <c:y val="-7.012555678276429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'Mesataret Ditore'!$B$62:$B$79</c:f>
              <c:strCache>
                <c:ptCount val="18"/>
                <c:pt idx="0">
                  <c:v>QMF 5</c:v>
                </c:pt>
                <c:pt idx="1">
                  <c:v>QMF 6</c:v>
                </c:pt>
                <c:pt idx="2">
                  <c:v>QKMF</c:v>
                </c:pt>
                <c:pt idx="3">
                  <c:v>QMF 4</c:v>
                </c:pt>
                <c:pt idx="4">
                  <c:v>QMF 1</c:v>
                </c:pt>
                <c:pt idx="5">
                  <c:v>Fshatërat</c:v>
                </c:pt>
                <c:pt idx="6">
                  <c:v>QMF 2</c:v>
                </c:pt>
                <c:pt idx="7">
                  <c:v>QMF Hajvali</c:v>
                </c:pt>
                <c:pt idx="8">
                  <c:v>QMF -10</c:v>
                </c:pt>
                <c:pt idx="9">
                  <c:v>QMF 3</c:v>
                </c:pt>
                <c:pt idx="10">
                  <c:v>QMF Besi </c:v>
                </c:pt>
                <c:pt idx="11">
                  <c:v>QMF Mati 1</c:v>
                </c:pt>
                <c:pt idx="12">
                  <c:v>QMF -7</c:v>
                </c:pt>
                <c:pt idx="13">
                  <c:v>QMF -9</c:v>
                </c:pt>
                <c:pt idx="14">
                  <c:v>QMF -8</c:v>
                </c:pt>
                <c:pt idx="15">
                  <c:v>QMF-11</c:v>
                </c:pt>
                <c:pt idx="16">
                  <c:v>QMF Mat</c:v>
                </c:pt>
                <c:pt idx="17">
                  <c:v>AMF Studentëve</c:v>
                </c:pt>
              </c:strCache>
            </c:strRef>
          </c:cat>
          <c:val>
            <c:numRef>
              <c:f>'Mesataret Ditore'!$C$62:$C$79</c:f>
              <c:numCache>
                <c:formatCode>General</c:formatCode>
                <c:ptCount val="18"/>
                <c:pt idx="0">
                  <c:v>320</c:v>
                </c:pt>
                <c:pt idx="1">
                  <c:v>254</c:v>
                </c:pt>
                <c:pt idx="2">
                  <c:v>233</c:v>
                </c:pt>
                <c:pt idx="3">
                  <c:v>217</c:v>
                </c:pt>
                <c:pt idx="4">
                  <c:v>188</c:v>
                </c:pt>
                <c:pt idx="5">
                  <c:v>165</c:v>
                </c:pt>
                <c:pt idx="6">
                  <c:v>160</c:v>
                </c:pt>
                <c:pt idx="7">
                  <c:v>120</c:v>
                </c:pt>
                <c:pt idx="8">
                  <c:v>110</c:v>
                </c:pt>
                <c:pt idx="9">
                  <c:v>105</c:v>
                </c:pt>
                <c:pt idx="10">
                  <c:v>99</c:v>
                </c:pt>
                <c:pt idx="11">
                  <c:v>97</c:v>
                </c:pt>
                <c:pt idx="12">
                  <c:v>96</c:v>
                </c:pt>
                <c:pt idx="13">
                  <c:v>87</c:v>
                </c:pt>
                <c:pt idx="14">
                  <c:v>75</c:v>
                </c:pt>
                <c:pt idx="15">
                  <c:v>68</c:v>
                </c:pt>
                <c:pt idx="16">
                  <c:v>67</c:v>
                </c:pt>
                <c:pt idx="17">
                  <c:v>16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679702848"/>
        <c:axId val="-679702304"/>
      </c:barChart>
      <c:catAx>
        <c:axId val="-679702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02304"/>
        <c:crosses val="autoZero"/>
        <c:auto val="1"/>
        <c:lblAlgn val="ctr"/>
        <c:lblOffset val="100"/>
        <c:noMultiLvlLbl val="0"/>
      </c:catAx>
      <c:valAx>
        <c:axId val="-6797023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702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689128532846437E-2"/>
          <c:y val="0"/>
          <c:w val="0.9750884400319525"/>
          <c:h val="0.74146710735870203"/>
        </c:manualLayout>
      </c:layout>
      <c:bar3DChart>
        <c:barDir val="col"/>
        <c:grouping val="stack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716448"/>
        <c:axId val="-679715904"/>
        <c:axId val="0"/>
      </c:bar3DChart>
      <c:catAx>
        <c:axId val="-67971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715904"/>
        <c:crosses val="autoZero"/>
        <c:auto val="1"/>
        <c:lblAlgn val="ctr"/>
        <c:lblOffset val="100"/>
        <c:noMultiLvlLbl val="0"/>
      </c:catAx>
      <c:valAx>
        <c:axId val="-67971590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716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9169790226437279E-2"/>
          <c:y val="5.0303897049195301E-2"/>
          <c:w val="0.85166093552684108"/>
          <c:h val="0.81335157228220323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Viz.Shër!$G$54</c:f>
              <c:strCache>
                <c:ptCount val="1"/>
                <c:pt idx="0">
                  <c:v>Gjashtëmujori i parë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2"/>
              <c:layout>
                <c:manualLayout>
                  <c:x val="1.3496753871282488E-3"/>
                  <c:y val="2.6179245607131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Viz.Shër!$H$53:$L$53</c:f>
              <c:strCache>
                <c:ptCount val="4"/>
                <c:pt idx="0">
                  <c:v>Vizitat mjekësore</c:v>
                </c:pt>
                <c:pt idx="1">
                  <c:v>Viz.Laboratorike</c:v>
                </c:pt>
                <c:pt idx="2">
                  <c:v>Viz.Stomatologjike</c:v>
                </c:pt>
                <c:pt idx="3">
                  <c:v>Viz. Radiologjike</c:v>
                </c:pt>
              </c:strCache>
            </c:strRef>
          </c:cat>
          <c:val>
            <c:numRef>
              <c:f>Viz.Shër!$H$54:$L$54</c:f>
              <c:numCache>
                <c:formatCode>General</c:formatCode>
                <c:ptCount val="5"/>
                <c:pt idx="0">
                  <c:v>456826</c:v>
                </c:pt>
                <c:pt idx="1">
                  <c:v>49747</c:v>
                </c:pt>
                <c:pt idx="2">
                  <c:v>77325</c:v>
                </c:pt>
                <c:pt idx="3">
                  <c:v>8744</c:v>
                </c:pt>
              </c:numCache>
            </c:numRef>
          </c:val>
        </c:ser>
        <c:ser>
          <c:idx val="1"/>
          <c:order val="1"/>
          <c:tx>
            <c:strRef>
              <c:f>Viz.Shër!$G$55</c:f>
              <c:strCache>
                <c:ptCount val="1"/>
                <c:pt idx="0">
                  <c:v>Gjashtëmujori i dytë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Viz.Shër!$H$53:$L$53</c:f>
              <c:strCache>
                <c:ptCount val="4"/>
                <c:pt idx="0">
                  <c:v>Vizitat mjekësore</c:v>
                </c:pt>
                <c:pt idx="1">
                  <c:v>Viz.Laboratorike</c:v>
                </c:pt>
                <c:pt idx="2">
                  <c:v>Viz.Stomatologjike</c:v>
                </c:pt>
                <c:pt idx="3">
                  <c:v>Viz. Radiologjike</c:v>
                </c:pt>
              </c:strCache>
            </c:strRef>
          </c:cat>
          <c:val>
            <c:numRef>
              <c:f>Viz.Shër!$H$55:$L$55</c:f>
              <c:numCache>
                <c:formatCode>General</c:formatCode>
                <c:ptCount val="5"/>
                <c:pt idx="0">
                  <c:v>456502</c:v>
                </c:pt>
                <c:pt idx="1">
                  <c:v>50329</c:v>
                </c:pt>
                <c:pt idx="2">
                  <c:v>60690</c:v>
                </c:pt>
                <c:pt idx="3">
                  <c:v>8633</c:v>
                </c:pt>
              </c:numCache>
            </c:numRef>
          </c:val>
        </c:ser>
        <c:ser>
          <c:idx val="2"/>
          <c:order val="2"/>
          <c:tx>
            <c:strRef>
              <c:f>Viz.Shër!$G$56</c:f>
              <c:strCache>
                <c:ptCount val="1"/>
                <c:pt idx="0">
                  <c:v>Përqindja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9452040251362967E-3"/>
                  <c:y val="-6.508576783213293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4A58A9C7-ADBD-4D10-8E45-B3A489E5B592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1.1920103395164567E-2"/>
                  <c:y val="-5.77927072272791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400" dirty="0" smtClean="0">
                        <a:solidFill>
                          <a:srgbClr val="FF0000"/>
                        </a:solidFill>
                      </a:rPr>
                      <a:t>+</a:t>
                    </a:r>
                    <a:fld id="{45C5B991-649C-4F41-B3E4-1ACC2A6A0195}" type="VALUE">
                      <a:rPr lang="en-US" sz="1400" smtClean="0">
                        <a:solidFill>
                          <a:srgbClr val="FF0000"/>
                        </a:solidFill>
                      </a:rPr>
                      <a:pPr>
                        <a:defRPr sz="1400" b="1">
                          <a:solidFill>
                            <a:srgbClr val="FF0000"/>
                          </a:solidFill>
                        </a:defRPr>
                      </a:pPr>
                      <a:t>[VALUE]</a:t>
                    </a:fld>
                    <a:endParaRPr lang="en-US" sz="1400" dirty="0" smtClean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1.4569015260756693E-2"/>
                  <c:y val="-5.788866855102719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FB8E2D24-DA37-44B6-9587-2586F500B922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1.192010339516447E-2"/>
                  <c:y val="-6.09354405800286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</a:t>
                    </a:r>
                    <a:fld id="{66E29717-EE85-4596-A2CF-B306AD219A30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Viz.Shër!$H$53:$L$53</c:f>
              <c:strCache>
                <c:ptCount val="4"/>
                <c:pt idx="0">
                  <c:v>Vizitat mjekësore</c:v>
                </c:pt>
                <c:pt idx="1">
                  <c:v>Viz.Laboratorike</c:v>
                </c:pt>
                <c:pt idx="2">
                  <c:v>Viz.Stomatologjike</c:v>
                </c:pt>
                <c:pt idx="3">
                  <c:v>Viz. Radiologjike</c:v>
                </c:pt>
              </c:strCache>
            </c:strRef>
          </c:cat>
          <c:val>
            <c:numRef>
              <c:f>Viz.Shër!$H$56:$L$56</c:f>
              <c:numCache>
                <c:formatCode>0%</c:formatCode>
                <c:ptCount val="5"/>
                <c:pt idx="0" formatCode="0.00%">
                  <c:v>1E-4</c:v>
                </c:pt>
                <c:pt idx="1">
                  <c:v>0.01</c:v>
                </c:pt>
                <c:pt idx="2">
                  <c:v>0.22</c:v>
                </c:pt>
                <c:pt idx="3">
                  <c:v>0.02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471968"/>
        <c:axId val="-679465984"/>
        <c:axId val="0"/>
      </c:bar3DChart>
      <c:catAx>
        <c:axId val="-679471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465984"/>
        <c:crosses val="autoZero"/>
        <c:auto val="1"/>
        <c:lblAlgn val="ctr"/>
        <c:lblOffset val="100"/>
        <c:noMultiLvlLbl val="0"/>
      </c:catAx>
      <c:valAx>
        <c:axId val="-67946598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679471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6033213809006989"/>
          <c:y val="0.91924974558254047"/>
          <c:w val="0.48993126699436002"/>
          <c:h val="8.0750220064987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0"/>
                  <c:y val="-0.331394304074651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023079092616071E-3"/>
                  <c:y val="-0.321144995701208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0534618638923608E-3"/>
                  <c:y val="-0.3006463789543230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0534618638924111E-3"/>
                  <c:y val="-0.293813506705361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4.0534618638924111E-3"/>
                  <c:y val="-0.2733148899584755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5.4046158185231648E-3"/>
                  <c:y val="-0.2630655815850326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4.0534618638924111E-3"/>
                  <c:y val="-0.239150528713666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4.0534618638923114E-3"/>
                  <c:y val="-0.2152354758422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6.7557697731540182E-3"/>
                  <c:y val="-0.222068348091261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4.0534618638924111E-3"/>
                  <c:y val="-0.208402603593337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2.7023079092616071E-3"/>
                  <c:y val="-0.20498616746885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4.0534618638924111E-3"/>
                  <c:y val="-0.194736859095413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5.4046158185231154E-3"/>
                  <c:y val="-0.19473685909541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4.0534618638924111E-3"/>
                  <c:y val="-0.1879039868464519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6.7557697731539185E-3"/>
                  <c:y val="-0.177654678473009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2.7023079092616071E-3"/>
                  <c:y val="-0.174238242348528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5.4046158185232143E-3"/>
                  <c:y val="-0.160572497850604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'Mesataret Ditore'!$B$82:$B$98</c:f>
              <c:strCache>
                <c:ptCount val="17"/>
                <c:pt idx="0">
                  <c:v>QMF 6</c:v>
                </c:pt>
                <c:pt idx="1">
                  <c:v>QMF 4</c:v>
                </c:pt>
                <c:pt idx="2">
                  <c:v>QMF 5</c:v>
                </c:pt>
                <c:pt idx="3">
                  <c:v>QMF 2</c:v>
                </c:pt>
                <c:pt idx="4">
                  <c:v>QKMF</c:v>
                </c:pt>
                <c:pt idx="5">
                  <c:v>QMF 1</c:v>
                </c:pt>
                <c:pt idx="6">
                  <c:v>QMF 10</c:v>
                </c:pt>
                <c:pt idx="7">
                  <c:v>QMF 3</c:v>
                </c:pt>
                <c:pt idx="8">
                  <c:v>QMF Besi </c:v>
                </c:pt>
                <c:pt idx="9">
                  <c:v>QMF 7</c:v>
                </c:pt>
                <c:pt idx="10">
                  <c:v>QMF Hajvali</c:v>
                </c:pt>
                <c:pt idx="11">
                  <c:v>QMF Mati 1</c:v>
                </c:pt>
                <c:pt idx="12">
                  <c:v>QMF 9</c:v>
                </c:pt>
                <c:pt idx="13">
                  <c:v>QMF Mat</c:v>
                </c:pt>
                <c:pt idx="14">
                  <c:v>QMF 8</c:v>
                </c:pt>
                <c:pt idx="15">
                  <c:v>AMF-Studentëve</c:v>
                </c:pt>
                <c:pt idx="16">
                  <c:v>QMF11</c:v>
                </c:pt>
              </c:strCache>
            </c:strRef>
          </c:cat>
          <c:val>
            <c:numRef>
              <c:f>'Mesataret Ditore'!$C$82:$C$98</c:f>
              <c:numCache>
                <c:formatCode>General</c:formatCode>
                <c:ptCount val="17"/>
                <c:pt idx="0">
                  <c:v>34</c:v>
                </c:pt>
                <c:pt idx="1">
                  <c:v>33</c:v>
                </c:pt>
                <c:pt idx="2">
                  <c:v>31</c:v>
                </c:pt>
                <c:pt idx="3">
                  <c:v>31</c:v>
                </c:pt>
                <c:pt idx="4">
                  <c:v>27</c:v>
                </c:pt>
                <c:pt idx="5">
                  <c:v>26</c:v>
                </c:pt>
                <c:pt idx="6">
                  <c:v>22</c:v>
                </c:pt>
                <c:pt idx="7">
                  <c:v>20</c:v>
                </c:pt>
                <c:pt idx="8">
                  <c:v>20</c:v>
                </c:pt>
                <c:pt idx="9">
                  <c:v>19</c:v>
                </c:pt>
                <c:pt idx="10">
                  <c:v>18</c:v>
                </c:pt>
                <c:pt idx="11">
                  <c:v>18</c:v>
                </c:pt>
                <c:pt idx="12">
                  <c:v>17</c:v>
                </c:pt>
                <c:pt idx="13">
                  <c:v>17</c:v>
                </c:pt>
                <c:pt idx="14">
                  <c:v>15</c:v>
                </c:pt>
                <c:pt idx="15">
                  <c:v>14</c:v>
                </c:pt>
                <c:pt idx="16">
                  <c:v>13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8421136"/>
        <c:axId val="-668422224"/>
        <c:axId val="0"/>
      </c:bar3DChart>
      <c:catAx>
        <c:axId val="-66842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22224"/>
        <c:crosses val="autoZero"/>
        <c:auto val="1"/>
        <c:lblAlgn val="ctr"/>
        <c:lblOffset val="100"/>
        <c:noMultiLvlLbl val="0"/>
      </c:catAx>
      <c:valAx>
        <c:axId val="-668422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21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32367149758454E-2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077294685990338E-3"/>
                  <c:y val="-4.9616922427078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8.4541062801932361E-3"/>
                  <c:y val="-5.2535564922789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3285024154589372E-2"/>
                  <c:y val="-6.4210134905631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'Viz.mjek. NN-ShShte.'!$A$36:$A$39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Shërbimi shtëpiak</c:v>
                </c:pt>
              </c:strCache>
            </c:strRef>
          </c:cat>
          <c:val>
            <c:numRef>
              <c:f>'Viz.mjek. NN-ShShte.'!$B$36:$B$39</c:f>
              <c:numCache>
                <c:formatCode>General</c:formatCode>
                <c:ptCount val="4"/>
                <c:pt idx="0">
                  <c:v>23933</c:v>
                </c:pt>
                <c:pt idx="1">
                  <c:v>27854</c:v>
                </c:pt>
                <c:pt idx="2">
                  <c:v>26939</c:v>
                </c:pt>
                <c:pt idx="3">
                  <c:v>4867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668418960"/>
        <c:axId val="-668418416"/>
        <c:axId val="0"/>
      </c:bar3DChart>
      <c:catAx>
        <c:axId val="-66841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18416"/>
        <c:crosses val="autoZero"/>
        <c:auto val="1"/>
        <c:lblAlgn val="ctr"/>
        <c:lblOffset val="100"/>
        <c:noMultiLvlLbl val="0"/>
      </c:catAx>
      <c:valAx>
        <c:axId val="-6684184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1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8416784"/>
        <c:axId val="-668426576"/>
        <c:axId val="0"/>
      </c:bar3DChart>
      <c:catAx>
        <c:axId val="-668416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668426576"/>
        <c:crosses val="autoZero"/>
        <c:auto val="1"/>
        <c:lblAlgn val="ctr"/>
        <c:lblOffset val="100"/>
        <c:noMultiLvlLbl val="0"/>
      </c:catAx>
      <c:valAx>
        <c:axId val="-66842657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668416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8419504"/>
        <c:axId val="-668428752"/>
        <c:axId val="0"/>
      </c:bar3DChart>
      <c:catAx>
        <c:axId val="-66841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28752"/>
        <c:crosses val="autoZero"/>
        <c:auto val="1"/>
        <c:lblAlgn val="ctr"/>
        <c:lblOffset val="100"/>
        <c:noMultiLvlLbl val="0"/>
      </c:catAx>
      <c:valAx>
        <c:axId val="-6684287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19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585289071940211E-3"/>
                  <c:y val="-5.612245398989894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5852890719402353E-3"/>
                  <c:y val="-4.676871165824912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062597113048842E-2"/>
                  <c:y val="-7.171202454264864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8466350513857821E-3"/>
                  <c:y val="-5.92403681004488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'Viz.mjek. NN-ShShte.'!$A$44:$A$47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Sh.Shtëpiak</c:v>
                </c:pt>
              </c:strCache>
            </c:strRef>
          </c:cat>
          <c:val>
            <c:numRef>
              <c:f>'Viz.mjek. NN-ShShte.'!$B$44:$B$47</c:f>
              <c:numCache>
                <c:formatCode>General</c:formatCode>
                <c:ptCount val="4"/>
                <c:pt idx="0">
                  <c:v>65</c:v>
                </c:pt>
                <c:pt idx="1">
                  <c:v>76</c:v>
                </c:pt>
                <c:pt idx="2">
                  <c:v>73</c:v>
                </c:pt>
                <c:pt idx="3">
                  <c:v>20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668428208"/>
        <c:axId val="-668417328"/>
        <c:axId val="0"/>
      </c:bar3DChart>
      <c:catAx>
        <c:axId val="-668428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17328"/>
        <c:crosses val="autoZero"/>
        <c:auto val="1"/>
        <c:lblAlgn val="ctr"/>
        <c:lblOffset val="100"/>
        <c:noMultiLvlLbl val="0"/>
      </c:catAx>
      <c:valAx>
        <c:axId val="-668417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282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26936917758922E-2"/>
          <c:y val="7.407407407407407E-2"/>
          <c:w val="0.93106417246550444"/>
          <c:h val="0.4821887845085276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angle"/>
            </a:sp3d>
          </c:spPr>
          <c:invertIfNegative val="0"/>
          <c:dLbls>
            <c:dLbl>
              <c:idx val="0"/>
              <c:layout>
                <c:manualLayout>
                  <c:x val="-1.1598132207565654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shërb.EKG'!$G$63:$G$82</c:f>
              <c:strCache>
                <c:ptCount val="20"/>
                <c:pt idx="0">
                  <c:v>I.M.</c:v>
                </c:pt>
                <c:pt idx="1">
                  <c:v>Infuzione</c:v>
                </c:pt>
                <c:pt idx="2">
                  <c:v>Inhalime</c:v>
                </c:pt>
                <c:pt idx="3">
                  <c:v>I.V.</c:v>
                </c:pt>
                <c:pt idx="4">
                  <c:v>S.C.</c:v>
                </c:pt>
                <c:pt idx="5">
                  <c:v>ORS</c:v>
                </c:pt>
                <c:pt idx="6">
                  <c:v>I. D.</c:v>
                </c:pt>
                <c:pt idx="7">
                  <c:v>Per oral</c:v>
                </c:pt>
                <c:pt idx="8">
                  <c:v>EKG</c:v>
                </c:pt>
                <c:pt idx="9">
                  <c:v>EHO</c:v>
                </c:pt>
                <c:pt idx="10">
                  <c:v>Qepja e plagës </c:v>
                </c:pt>
                <c:pt idx="11">
                  <c:v>Qepja e plagës me strip</c:v>
                </c:pt>
                <c:pt idx="12">
                  <c:v>Pastrimi dhe përpunimi i plagës</c:v>
                </c:pt>
                <c:pt idx="13">
                  <c:v>Heqja e penjve</c:v>
                </c:pt>
                <c:pt idx="14">
                  <c:v>Heqja e trupave të huaj</c:v>
                </c:pt>
                <c:pt idx="15">
                  <c:v>Matja e tensionit arterial</c:v>
                </c:pt>
                <c:pt idx="16">
                  <c:v>Matja e temperaturës</c:v>
                </c:pt>
                <c:pt idx="17">
                  <c:v>Oksigjenterapija</c:v>
                </c:pt>
                <c:pt idx="18">
                  <c:v>Saturim(SPO2)</c:v>
                </c:pt>
                <c:pt idx="19">
                  <c:v>Gliko - Testi</c:v>
                </c:pt>
              </c:strCache>
            </c:strRef>
          </c:cat>
          <c:val>
            <c:numRef>
              <c:f>'Shërbimet shën. dhe shërb.EKG'!$H$63:$H$82</c:f>
              <c:numCache>
                <c:formatCode>General</c:formatCode>
                <c:ptCount val="20"/>
                <c:pt idx="0">
                  <c:v>226410</c:v>
                </c:pt>
                <c:pt idx="1">
                  <c:v>75214</c:v>
                </c:pt>
                <c:pt idx="2">
                  <c:v>42412</c:v>
                </c:pt>
                <c:pt idx="3">
                  <c:v>3476</c:v>
                </c:pt>
                <c:pt idx="4">
                  <c:v>17652</c:v>
                </c:pt>
                <c:pt idx="5">
                  <c:v>1953</c:v>
                </c:pt>
                <c:pt idx="6">
                  <c:v>973</c:v>
                </c:pt>
                <c:pt idx="7">
                  <c:v>9669</c:v>
                </c:pt>
                <c:pt idx="8">
                  <c:v>12722</c:v>
                </c:pt>
                <c:pt idx="9">
                  <c:v>9203</c:v>
                </c:pt>
                <c:pt idx="10">
                  <c:v>167</c:v>
                </c:pt>
                <c:pt idx="11">
                  <c:v>620</c:v>
                </c:pt>
                <c:pt idx="12">
                  <c:v>71386</c:v>
                </c:pt>
                <c:pt idx="13">
                  <c:v>3846</c:v>
                </c:pt>
                <c:pt idx="14">
                  <c:v>379</c:v>
                </c:pt>
                <c:pt idx="15">
                  <c:v>126716</c:v>
                </c:pt>
                <c:pt idx="16">
                  <c:v>9114</c:v>
                </c:pt>
                <c:pt idx="17">
                  <c:v>1279</c:v>
                </c:pt>
                <c:pt idx="18">
                  <c:v>47859</c:v>
                </c:pt>
                <c:pt idx="19">
                  <c:v>7322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668416240"/>
        <c:axId val="-668415696"/>
      </c:barChart>
      <c:catAx>
        <c:axId val="-668416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15696"/>
        <c:crosses val="autoZero"/>
        <c:auto val="1"/>
        <c:lblAlgn val="ctr"/>
        <c:lblOffset val="100"/>
        <c:noMultiLvlLbl val="0"/>
      </c:catAx>
      <c:valAx>
        <c:axId val="-668415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1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751226748830316E-2"/>
          <c:y val="3.113941967445152E-2"/>
          <c:w val="0.9002487732511697"/>
          <c:h val="0.514454196410162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prst="relaxedInset"/>
            </a:sp3d>
          </c:spPr>
          <c:invertIfNegative val="0"/>
          <c:dLbls>
            <c:dLbl>
              <c:idx val="20"/>
              <c:layout>
                <c:manualLayout>
                  <c:x val="-7.246376811594203E-3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shërb.EKG'!$G$83:$G$103</c:f>
              <c:strCache>
                <c:ptCount val="21"/>
                <c:pt idx="0">
                  <c:v>Shpërlarja e veshëve</c:v>
                </c:pt>
                <c:pt idx="1">
                  <c:v>Tamponada e hundës</c:v>
                </c:pt>
                <c:pt idx="2">
                  <c:v>Vizita me otoskop</c:v>
                </c:pt>
                <c:pt idx="3">
                  <c:v>Heqja e kateterit</c:v>
                </c:pt>
                <c:pt idx="4">
                  <c:v>Tonet e bebe (RZF)</c:v>
                </c:pt>
                <c:pt idx="5">
                  <c:v>Ekzaminimi manual i gjirit</c:v>
                </c:pt>
                <c:pt idx="6">
                  <c:v>Shprazja e gjirit</c:v>
                </c:pt>
                <c:pt idx="7">
                  <c:v>Përpunimi i granulomës</c:v>
                </c:pt>
                <c:pt idx="8">
                  <c:v>Përpunimi i kërthizës</c:v>
                </c:pt>
                <c:pt idx="9">
                  <c:v>Keshilla per dhenjen e gjirit</c:v>
                </c:pt>
                <c:pt idx="10">
                  <c:v>EHO kukave</c:v>
                </c:pt>
                <c:pt idx="11">
                  <c:v>Ekzaminim i shputave</c:v>
                </c:pt>
                <c:pt idx="12">
                  <c:v>CRP</c:v>
                </c:pt>
                <c:pt idx="13">
                  <c:v>PPD</c:v>
                </c:pt>
                <c:pt idx="14">
                  <c:v>Këshilla profillaks për TBC</c:v>
                </c:pt>
                <c:pt idx="15">
                  <c:v>Testi HIV</c:v>
                </c:pt>
                <c:pt idx="16">
                  <c:v>Dhënja e terapisë</c:v>
                </c:pt>
                <c:pt idx="17">
                  <c:v>Spirometria</c:v>
                </c:pt>
                <c:pt idx="18">
                  <c:v>Matja e peshës dhe gjatësisë</c:v>
                </c:pt>
                <c:pt idx="19">
                  <c:v>Marja e gjakut për analiza</c:v>
                </c:pt>
                <c:pt idx="20">
                  <c:v>Keshilla per diabet dhe shpute diabetike</c:v>
                </c:pt>
              </c:strCache>
            </c:strRef>
          </c:cat>
          <c:val>
            <c:numRef>
              <c:f>'Shërbimet shën. dhe shërb.EKG'!$H$83:$H$103</c:f>
              <c:numCache>
                <c:formatCode>General</c:formatCode>
                <c:ptCount val="21"/>
                <c:pt idx="0">
                  <c:v>1926</c:v>
                </c:pt>
                <c:pt idx="1">
                  <c:v>17</c:v>
                </c:pt>
                <c:pt idx="2">
                  <c:v>3424</c:v>
                </c:pt>
                <c:pt idx="3">
                  <c:v>80</c:v>
                </c:pt>
                <c:pt idx="4">
                  <c:v>1166</c:v>
                </c:pt>
                <c:pt idx="5">
                  <c:v>27</c:v>
                </c:pt>
                <c:pt idx="6">
                  <c:v>829</c:v>
                </c:pt>
                <c:pt idx="7">
                  <c:v>570</c:v>
                </c:pt>
                <c:pt idx="8">
                  <c:v>1126</c:v>
                </c:pt>
                <c:pt idx="9">
                  <c:v>3277</c:v>
                </c:pt>
                <c:pt idx="10">
                  <c:v>950</c:v>
                </c:pt>
                <c:pt idx="11">
                  <c:v>95</c:v>
                </c:pt>
                <c:pt idx="12">
                  <c:v>79</c:v>
                </c:pt>
                <c:pt idx="13">
                  <c:v>1122</c:v>
                </c:pt>
                <c:pt idx="14">
                  <c:v>1960</c:v>
                </c:pt>
                <c:pt idx="15">
                  <c:v>335</c:v>
                </c:pt>
                <c:pt idx="16">
                  <c:v>1460</c:v>
                </c:pt>
                <c:pt idx="17">
                  <c:v>92</c:v>
                </c:pt>
                <c:pt idx="18">
                  <c:v>1483</c:v>
                </c:pt>
                <c:pt idx="19">
                  <c:v>8438</c:v>
                </c:pt>
                <c:pt idx="20">
                  <c:v>13632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-668430384"/>
        <c:axId val="-668424400"/>
      </c:barChart>
      <c:catAx>
        <c:axId val="-6684303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spc="120" normalizeH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8424400"/>
        <c:crosses val="autoZero"/>
        <c:auto val="1"/>
        <c:lblAlgn val="ctr"/>
        <c:lblOffset val="100"/>
        <c:noMultiLvlLbl val="0"/>
      </c:catAx>
      <c:valAx>
        <c:axId val="-6684244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8430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4541062801932361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shërb.EKG'!$G$104:$G$113</c:f>
              <c:strCache>
                <c:ptCount val="10"/>
                <c:pt idx="0">
                  <c:v>Keshilla individuale me gra</c:v>
                </c:pt>
                <c:pt idx="1">
                  <c:v>Marrja e materialit për Papa-Test</c:v>
                </c:pt>
                <c:pt idx="2">
                  <c:v>Strisho Cervikale</c:v>
                </c:pt>
                <c:pt idx="3">
                  <c:v>Strisho Vaginale</c:v>
                </c:pt>
                <c:pt idx="4">
                  <c:v>Gravi- testi</c:v>
                </c:pt>
                <c:pt idx="5">
                  <c:v>Keshilla per kontracepcion</c:v>
                </c:pt>
                <c:pt idx="6">
                  <c:v>CTG</c:v>
                </c:pt>
                <c:pt idx="7">
                  <c:v>Heqja e spirales</c:v>
                </c:pt>
                <c:pt idx="8">
                  <c:v>Kolposkopi</c:v>
                </c:pt>
                <c:pt idx="9">
                  <c:v>Aplikimi i spirales</c:v>
                </c:pt>
              </c:strCache>
            </c:strRef>
          </c:cat>
          <c:val>
            <c:numRef>
              <c:f>'Shërbimet shën. dhe shërb.EKG'!$H$104:$H$113</c:f>
              <c:numCache>
                <c:formatCode>General</c:formatCode>
                <c:ptCount val="10"/>
                <c:pt idx="0">
                  <c:v>20625</c:v>
                </c:pt>
                <c:pt idx="1">
                  <c:v>1799</c:v>
                </c:pt>
                <c:pt idx="2">
                  <c:v>845</c:v>
                </c:pt>
                <c:pt idx="3">
                  <c:v>845</c:v>
                </c:pt>
                <c:pt idx="4">
                  <c:v>706</c:v>
                </c:pt>
                <c:pt idx="5">
                  <c:v>105</c:v>
                </c:pt>
                <c:pt idx="6">
                  <c:v>38</c:v>
                </c:pt>
                <c:pt idx="7">
                  <c:v>29</c:v>
                </c:pt>
                <c:pt idx="8">
                  <c:v>19</c:v>
                </c:pt>
                <c:pt idx="9">
                  <c:v>10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664509232"/>
        <c:axId val="-664511408"/>
        <c:axId val="0"/>
      </c:bar3DChart>
      <c:catAx>
        <c:axId val="-66450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11408"/>
        <c:crosses val="autoZero"/>
        <c:auto val="1"/>
        <c:lblAlgn val="ctr"/>
        <c:lblOffset val="100"/>
        <c:noMultiLvlLbl val="0"/>
      </c:catAx>
      <c:valAx>
        <c:axId val="-6645114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4509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'Shërbimet shën. dhe shërb.EKG'!$A$62:$A$78</c:f>
              <c:strCache>
                <c:ptCount val="17"/>
                <c:pt idx="0">
                  <c:v>QKMF</c:v>
                </c:pt>
                <c:pt idx="1">
                  <c:v>QMF 6</c:v>
                </c:pt>
                <c:pt idx="2">
                  <c:v>QMF 4</c:v>
                </c:pt>
                <c:pt idx="3">
                  <c:v>QMF 1</c:v>
                </c:pt>
                <c:pt idx="4">
                  <c:v>QMF 5</c:v>
                </c:pt>
                <c:pt idx="5">
                  <c:v>QMF 10</c:v>
                </c:pt>
                <c:pt idx="6">
                  <c:v>QMF 2</c:v>
                </c:pt>
                <c:pt idx="7">
                  <c:v>QMF Mati 1</c:v>
                </c:pt>
                <c:pt idx="8">
                  <c:v>QMF 3</c:v>
                </c:pt>
                <c:pt idx="9">
                  <c:v>QMF Besi </c:v>
                </c:pt>
                <c:pt idx="10">
                  <c:v>QMF Hajvali</c:v>
                </c:pt>
                <c:pt idx="11">
                  <c:v>Fshatërat</c:v>
                </c:pt>
                <c:pt idx="12">
                  <c:v>QMF11</c:v>
                </c:pt>
                <c:pt idx="13">
                  <c:v>QMF 8</c:v>
                </c:pt>
                <c:pt idx="14">
                  <c:v>QMF 9</c:v>
                </c:pt>
                <c:pt idx="15">
                  <c:v>QMF Mat</c:v>
                </c:pt>
                <c:pt idx="16">
                  <c:v>QMF 7</c:v>
                </c:pt>
              </c:strCache>
            </c:strRef>
          </c:cat>
          <c:val>
            <c:numRef>
              <c:f>'Shërbimet shën. dhe shërb.EKG'!$B$62:$B$78</c:f>
              <c:numCache>
                <c:formatCode>General</c:formatCode>
                <c:ptCount val="17"/>
                <c:pt idx="0">
                  <c:v>7932</c:v>
                </c:pt>
                <c:pt idx="1">
                  <c:v>1242</c:v>
                </c:pt>
                <c:pt idx="2">
                  <c:v>878</c:v>
                </c:pt>
                <c:pt idx="3">
                  <c:v>483</c:v>
                </c:pt>
                <c:pt idx="4">
                  <c:v>382</c:v>
                </c:pt>
                <c:pt idx="5">
                  <c:v>337</c:v>
                </c:pt>
                <c:pt idx="6">
                  <c:v>301</c:v>
                </c:pt>
                <c:pt idx="7">
                  <c:v>250</c:v>
                </c:pt>
                <c:pt idx="8">
                  <c:v>179</c:v>
                </c:pt>
                <c:pt idx="9">
                  <c:v>175</c:v>
                </c:pt>
                <c:pt idx="10">
                  <c:v>149</c:v>
                </c:pt>
                <c:pt idx="11">
                  <c:v>115</c:v>
                </c:pt>
                <c:pt idx="12">
                  <c:v>89</c:v>
                </c:pt>
                <c:pt idx="13">
                  <c:v>74</c:v>
                </c:pt>
                <c:pt idx="14">
                  <c:v>71</c:v>
                </c:pt>
                <c:pt idx="15">
                  <c:v>54</c:v>
                </c:pt>
                <c:pt idx="16">
                  <c:v>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4514672"/>
        <c:axId val="-664518480"/>
        <c:axId val="0"/>
      </c:bar3DChart>
      <c:catAx>
        <c:axId val="-664514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18480"/>
        <c:crosses val="autoZero"/>
        <c:auto val="1"/>
        <c:lblAlgn val="ctr"/>
        <c:lblOffset val="100"/>
        <c:noMultiLvlLbl val="0"/>
      </c:catAx>
      <c:valAx>
        <c:axId val="-6645184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451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2.54777070063694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641553021925385E-2"/>
                  <c:y val="-2.5477707006369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3075505945798344E-2"/>
                  <c:y val="-2.5477707006369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specialistik-viz.'!$F$45:$F$52</c:f>
              <c:strCache>
                <c:ptCount val="8"/>
                <c:pt idx="0">
                  <c:v>Mjekësia e punës</c:v>
                </c:pt>
                <c:pt idx="1">
                  <c:v>Pediatri</c:v>
                </c:pt>
                <c:pt idx="2">
                  <c:v>Internisti</c:v>
                </c:pt>
                <c:pt idx="3">
                  <c:v>ORL</c:v>
                </c:pt>
                <c:pt idx="4">
                  <c:v>Oftalmologu</c:v>
                </c:pt>
                <c:pt idx="5">
                  <c:v>Dermatologu</c:v>
                </c:pt>
                <c:pt idx="6">
                  <c:v>Reumatologu</c:v>
                </c:pt>
                <c:pt idx="7">
                  <c:v>Gjinekologu</c:v>
                </c:pt>
              </c:strCache>
            </c:strRef>
          </c:cat>
          <c:val>
            <c:numRef>
              <c:f>'Shërbimi specialistik-viz.'!$G$45:$G$52</c:f>
              <c:numCache>
                <c:formatCode>General</c:formatCode>
                <c:ptCount val="8"/>
                <c:pt idx="0">
                  <c:v>40498</c:v>
                </c:pt>
                <c:pt idx="1">
                  <c:v>38321</c:v>
                </c:pt>
                <c:pt idx="2">
                  <c:v>10466</c:v>
                </c:pt>
                <c:pt idx="3">
                  <c:v>5460</c:v>
                </c:pt>
                <c:pt idx="4">
                  <c:v>4030</c:v>
                </c:pt>
                <c:pt idx="5">
                  <c:v>3673</c:v>
                </c:pt>
                <c:pt idx="6">
                  <c:v>3527</c:v>
                </c:pt>
                <c:pt idx="7">
                  <c:v>12599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4507600"/>
        <c:axId val="-664515216"/>
        <c:axId val="0"/>
      </c:bar3DChart>
      <c:catAx>
        <c:axId val="-66450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15216"/>
        <c:crosses val="autoZero"/>
        <c:auto val="1"/>
        <c:lblAlgn val="ctr"/>
        <c:lblOffset val="100"/>
        <c:noMultiLvlLbl val="0"/>
      </c:catAx>
      <c:valAx>
        <c:axId val="-6645152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450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69908559101795E-4"/>
          <c:y val="3.5548911656397165E-4"/>
          <c:w val="0.95771771931738781"/>
          <c:h val="0.6365035479892164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Viz.Shër!$K$47</c:f>
              <c:strCache>
                <c:ptCount val="1"/>
                <c:pt idx="0">
                  <c:v>Gjashtëmujori i parë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dLbl>
              <c:idx val="1"/>
              <c:layout>
                <c:manualLayout>
                  <c:x val="-1.3453452944467505E-2"/>
                  <c:y val="0.1358811494662552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245711133934346E-2"/>
                  <c:y val="0.1239324547989606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9882585310050046E-2"/>
                  <c:y val="0.10912534251762009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Viz.Shër!$L$46:$Q$46</c:f>
              <c:strCache>
                <c:ptCount val="5"/>
                <c:pt idx="0">
                  <c:v>Shërb.mjekësore</c:v>
                </c:pt>
                <c:pt idx="2">
                  <c:v>Shërbimet laborat.</c:v>
                </c:pt>
                <c:pt idx="3">
                  <c:v>Shërb.stomato.</c:v>
                </c:pt>
                <c:pt idx="4">
                  <c:v>Shërb.radiologjike</c:v>
                </c:pt>
              </c:strCache>
            </c:strRef>
          </c:cat>
          <c:val>
            <c:numRef>
              <c:f>Viz.Shër!$L$47:$Q$47</c:f>
              <c:numCache>
                <c:formatCode>General</c:formatCode>
                <c:ptCount val="6"/>
                <c:pt idx="1">
                  <c:v>330657</c:v>
                </c:pt>
                <c:pt idx="2">
                  <c:v>477054</c:v>
                </c:pt>
                <c:pt idx="3">
                  <c:v>118915</c:v>
                </c:pt>
                <c:pt idx="4">
                  <c:v>14312</c:v>
                </c:pt>
              </c:numCache>
            </c:numRef>
          </c:val>
        </c:ser>
        <c:ser>
          <c:idx val="1"/>
          <c:order val="1"/>
          <c:tx>
            <c:strRef>
              <c:f>Viz.Shër!$K$48</c:f>
              <c:strCache>
                <c:ptCount val="1"/>
                <c:pt idx="0">
                  <c:v>Gjashtëmujori i dytë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82550" h="44450" prst="angle"/>
              <a:bevelB w="82550" h="44450" prst="angle"/>
              <a:contourClr>
                <a:srgbClr val="000000"/>
              </a:contourClr>
            </a:sp3d>
          </c:spPr>
          <c:invertIfNegative val="0"/>
          <c:dLbls>
            <c:dLbl>
              <c:idx val="3"/>
              <c:layout>
                <c:manualLayout>
                  <c:x val="2.3860192050122096E-2"/>
                  <c:y val="2.0777766247558789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1.9219218492096436E-3"/>
                  <c:y val="-9.766457617887103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Viz.Shër!$L$46:$Q$46</c:f>
              <c:strCache>
                <c:ptCount val="5"/>
                <c:pt idx="0">
                  <c:v>Shërb.mjekësore</c:v>
                </c:pt>
                <c:pt idx="2">
                  <c:v>Shërbimet laborat.</c:v>
                </c:pt>
                <c:pt idx="3">
                  <c:v>Shërb.stomato.</c:v>
                </c:pt>
                <c:pt idx="4">
                  <c:v>Shërb.radiologjike</c:v>
                </c:pt>
              </c:strCache>
            </c:strRef>
          </c:cat>
          <c:val>
            <c:numRef>
              <c:f>Viz.Shër!$L$48:$Q$48</c:f>
              <c:numCache>
                <c:formatCode>General</c:formatCode>
                <c:ptCount val="6"/>
                <c:pt idx="1">
                  <c:v>409000</c:v>
                </c:pt>
                <c:pt idx="2">
                  <c:v>499923</c:v>
                </c:pt>
                <c:pt idx="3">
                  <c:v>97582</c:v>
                </c:pt>
                <c:pt idx="4">
                  <c:v>14960</c:v>
                </c:pt>
              </c:numCache>
            </c:numRef>
          </c:val>
        </c:ser>
        <c:ser>
          <c:idx val="2"/>
          <c:order val="2"/>
          <c:tx>
            <c:strRef>
              <c:f>Viz.Shër!$K$49</c:f>
              <c:strCache>
                <c:ptCount val="1"/>
                <c:pt idx="0">
                  <c:v>Përqindja</c:v>
                </c:pt>
              </c:strCache>
            </c:strRef>
          </c:tx>
          <c:spPr>
            <a:solidFill>
              <a:schemeClr val="accent3">
                <a:alpha val="7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3.6231795565874513E-3"/>
                  <c:y val="-2.8442167693635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C17280F6-8529-44AE-A6F6-9DB9D7D8B71D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8.7486360200549477E-17"/>
                  <c:y val="-2.8442167693635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+</a:t>
                    </a:r>
                    <a:fld id="{772DFE31-A5EE-413F-B5ED-F84904565E9E}" type="VALUE">
                      <a:rPr lang="en-US" smtClean="0"/>
                      <a:pPr/>
                      <a:t>[VALUE]</a:t>
                    </a:fld>
                    <a:endParaRPr lang="en-US" dirty="0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FF0000"/>
                        </a:solidFill>
                      </a:rPr>
                      <a:t>-</a:t>
                    </a:r>
                    <a:fld id="{D97286A6-E4DA-45B5-A563-7B3226F2623B}" type="VALUE">
                      <a:rPr lang="en-US" smtClean="0">
                        <a:solidFill>
                          <a:srgbClr val="FF0000"/>
                        </a:solidFill>
                      </a:rPr>
                      <a:pPr/>
                      <a:t>[VALUE]</a:t>
                    </a:fld>
                    <a:endParaRPr lang="en-US" smtClean="0">
                      <a:solidFill>
                        <a:srgbClr val="FF0000"/>
                      </a:solidFill>
                    </a:endParaRP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+</a:t>
                    </a:r>
                    <a:fld id="{D7D7F672-58E1-404A-B254-59BEC9DC8746}" type="VALUE">
                      <a:rPr lang="en-US" smtClean="0"/>
                      <a:pPr/>
                      <a:t>[VALUE]</a:t>
                    </a:fld>
                    <a:endParaRPr lang="en-US" smtClean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Viz.Shër!$L$46:$Q$46</c:f>
              <c:strCache>
                <c:ptCount val="5"/>
                <c:pt idx="0">
                  <c:v>Shërb.mjekësore</c:v>
                </c:pt>
                <c:pt idx="2">
                  <c:v>Shërbimet laborat.</c:v>
                </c:pt>
                <c:pt idx="3">
                  <c:v>Shërb.stomato.</c:v>
                </c:pt>
                <c:pt idx="4">
                  <c:v>Shërb.radiologjike</c:v>
                </c:pt>
              </c:strCache>
            </c:strRef>
          </c:cat>
          <c:val>
            <c:numRef>
              <c:f>Viz.Shër!$L$49:$Q$49</c:f>
              <c:numCache>
                <c:formatCode>0%</c:formatCode>
                <c:ptCount val="6"/>
                <c:pt idx="1">
                  <c:v>0.19</c:v>
                </c:pt>
                <c:pt idx="2">
                  <c:v>0.05</c:v>
                </c:pt>
                <c:pt idx="3">
                  <c:v>0.08</c:v>
                </c:pt>
                <c:pt idx="4">
                  <c:v>0.04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0"/>
        <c:overlap val="25"/>
        <c:axId val="-679471424"/>
        <c:axId val="-679469248"/>
      </c:barChart>
      <c:catAx>
        <c:axId val="-679471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cap="none" spc="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469248"/>
        <c:crosses val="autoZero"/>
        <c:auto val="1"/>
        <c:lblAlgn val="ctr"/>
        <c:lblOffset val="100"/>
        <c:noMultiLvlLbl val="0"/>
      </c:catAx>
      <c:valAx>
        <c:axId val="-679469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4714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8629769617105549"/>
          <c:y val="0.89149822419046176"/>
          <c:w val="0.40018467805450503"/>
          <c:h val="0.108363413181657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'Shërbimi specialistik-viz.'!$B$45</c:f>
              <c:strCache>
                <c:ptCount val="1"/>
                <c:pt idx="0">
                  <c:v>Mjekësia e punës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1560505272364054E-2"/>
                  <c:y val="-2.04304974699736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specialistik-viz.'!$C$45:$D$45</c:f>
              <c:numCache>
                <c:formatCode>General</c:formatCode>
                <c:ptCount val="2"/>
                <c:pt idx="1">
                  <c:v>32</c:v>
                </c:pt>
              </c:numCache>
            </c:numRef>
          </c:val>
        </c:ser>
        <c:ser>
          <c:idx val="1"/>
          <c:order val="1"/>
          <c:tx>
            <c:strRef>
              <c:f>'Shërbimi specialistik-viz.'!$B$46</c:f>
              <c:strCache>
                <c:ptCount val="1"/>
                <c:pt idx="0">
                  <c:v>Pediatri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9.2484042178913109E-3"/>
                  <c:y val="-3.50237099485262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specialistik-viz.'!$C$46:$D$46</c:f>
              <c:numCache>
                <c:formatCode>General</c:formatCode>
                <c:ptCount val="2"/>
                <c:pt idx="1">
                  <c:v>25</c:v>
                </c:pt>
              </c:numCache>
            </c:numRef>
          </c:val>
        </c:ser>
        <c:ser>
          <c:idx val="2"/>
          <c:order val="2"/>
          <c:tx>
            <c:strRef>
              <c:f>'Shërbimi specialistik-viz.'!$B$47</c:f>
              <c:strCache>
                <c:ptCount val="1"/>
                <c:pt idx="0">
                  <c:v>Internisti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3872606326837051E-2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specialistik-viz.'!$C$47:$D$47</c:f>
              <c:numCache>
                <c:formatCode>General</c:formatCode>
                <c:ptCount val="2"/>
                <c:pt idx="1">
                  <c:v>22</c:v>
                </c:pt>
              </c:numCache>
            </c:numRef>
          </c:val>
        </c:ser>
        <c:ser>
          <c:idx val="3"/>
          <c:order val="3"/>
          <c:tx>
            <c:strRef>
              <c:f>'Shërbimi specialistik-viz.'!$B$48</c:f>
              <c:strCache>
                <c:ptCount val="1"/>
                <c:pt idx="0">
                  <c:v>ORL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716555799600553E-2"/>
                  <c:y val="-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specialistik-viz.'!$C$48:$D$48</c:f>
              <c:numCache>
                <c:formatCode>General</c:formatCode>
                <c:ptCount val="2"/>
                <c:pt idx="1">
                  <c:v>21</c:v>
                </c:pt>
              </c:numCache>
            </c:numRef>
          </c:val>
        </c:ser>
        <c:ser>
          <c:idx val="4"/>
          <c:order val="4"/>
          <c:tx>
            <c:strRef>
              <c:f>'Shërbimi specialistik-viz.'!$B$49</c:f>
              <c:strCache>
                <c:ptCount val="1"/>
                <c:pt idx="0">
                  <c:v>Oftalmologu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3872606326836966E-2"/>
                  <c:y val="-4.669827993136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specialistik-viz.'!$C$49:$D$49</c:f>
              <c:numCache>
                <c:formatCode>General</c:formatCode>
                <c:ptCount val="2"/>
                <c:pt idx="1">
                  <c:v>16</c:v>
                </c:pt>
              </c:numCache>
            </c:numRef>
          </c:val>
        </c:ser>
        <c:ser>
          <c:idx val="5"/>
          <c:order val="5"/>
          <c:tx>
            <c:strRef>
              <c:f>'Shërbimi specialistik-viz.'!$B$50</c:f>
              <c:strCache>
                <c:ptCount val="1"/>
                <c:pt idx="0">
                  <c:v>Dermatologu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716555799600553E-2"/>
                  <c:y val="-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specialistik-viz.'!$C$50:$D$50</c:f>
              <c:numCache>
                <c:formatCode>General</c:formatCode>
                <c:ptCount val="2"/>
                <c:pt idx="1">
                  <c:v>15</c:v>
                </c:pt>
              </c:numCache>
            </c:numRef>
          </c:val>
        </c:ser>
        <c:ser>
          <c:idx val="6"/>
          <c:order val="6"/>
          <c:tx>
            <c:strRef>
              <c:f>'Shërbimi specialistik-viz.'!$B$51</c:f>
              <c:strCache>
                <c:ptCount val="1"/>
                <c:pt idx="0">
                  <c:v>Reumatologu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716555799600553E-2"/>
                  <c:y val="-4.6698279931368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specialistik-viz.'!$C$51:$D$51</c:f>
              <c:numCache>
                <c:formatCode>General</c:formatCode>
                <c:ptCount val="2"/>
                <c:pt idx="1">
                  <c:v>14</c:v>
                </c:pt>
              </c:numCache>
            </c:numRef>
          </c:val>
        </c:ser>
        <c:ser>
          <c:idx val="7"/>
          <c:order val="7"/>
          <c:tx>
            <c:strRef>
              <c:f>'Shërbimi specialistik-viz.'!$B$52</c:f>
              <c:strCache>
                <c:ptCount val="1"/>
                <c:pt idx="0">
                  <c:v>Gjinekologu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1.2716555799600553E-2"/>
                  <c:y val="-4.9616922427078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'Shërbimi specialistik-viz.'!$C$52:$D$52</c:f>
              <c:numCache>
                <c:formatCode>General</c:formatCode>
                <c:ptCount val="2"/>
                <c:pt idx="1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4514128"/>
        <c:axId val="-664517936"/>
        <c:axId val="0"/>
      </c:bar3DChart>
      <c:catAx>
        <c:axId val="-66451412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664517936"/>
        <c:crosses val="autoZero"/>
        <c:auto val="1"/>
        <c:lblAlgn val="ctr"/>
        <c:lblOffset val="100"/>
        <c:noMultiLvlLbl val="0"/>
      </c:catAx>
      <c:valAx>
        <c:axId val="-6645179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451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specialistik-viz.'!$B$65:$B$68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QMF5</c:v>
                </c:pt>
                <c:pt idx="3">
                  <c:v>QMF6</c:v>
                </c:pt>
              </c:strCache>
            </c:strRef>
          </c:cat>
          <c:val>
            <c:numRef>
              <c:f>'Shërbimi specialistik-viz.'!$C$65:$C$68</c:f>
              <c:numCache>
                <c:formatCode>General</c:formatCode>
                <c:ptCount val="4"/>
                <c:pt idx="0">
                  <c:v>12599</c:v>
                </c:pt>
                <c:pt idx="1">
                  <c:v>1365</c:v>
                </c:pt>
                <c:pt idx="2">
                  <c:v>4672</c:v>
                </c:pt>
                <c:pt idx="3">
                  <c:v>2619</c:v>
                </c:pt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specialistik-viz.'!$B$65:$B$68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QMF5</c:v>
                </c:pt>
                <c:pt idx="3">
                  <c:v>QMF6</c:v>
                </c:pt>
              </c:strCache>
            </c:strRef>
          </c:cat>
          <c:val>
            <c:numRef>
              <c:f>'Shërbimi specialistik-viz.'!$D$65:$D$68</c:f>
              <c:numCache>
                <c:formatCode>General</c:formatCode>
                <c:ptCount val="4"/>
                <c:pt idx="0">
                  <c:v>12</c:v>
                </c:pt>
                <c:pt idx="1">
                  <c:v>6</c:v>
                </c:pt>
                <c:pt idx="2">
                  <c:v>18</c:v>
                </c:pt>
                <c:pt idx="3">
                  <c:v>10</c:v>
                </c:pt>
              </c:numCache>
            </c:numRef>
          </c:val>
        </c:ser>
        <c:ser>
          <c:idx val="2"/>
          <c:order val="2"/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specialistik-viz.'!$B$65:$B$68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QMF5</c:v>
                </c:pt>
                <c:pt idx="3">
                  <c:v>QMF6</c:v>
                </c:pt>
              </c:strCache>
            </c:strRef>
          </c:cat>
          <c:val>
            <c:numRef>
              <c:f>'Shërbimi specialistik-viz.'!$E$65:$E$68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4509776"/>
        <c:axId val="-664508144"/>
        <c:axId val="0"/>
      </c:bar3DChart>
      <c:catAx>
        <c:axId val="-664509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08144"/>
        <c:crosses val="autoZero"/>
        <c:auto val="1"/>
        <c:lblAlgn val="ctr"/>
        <c:lblOffset val="100"/>
        <c:noMultiLvlLbl val="0"/>
      </c:catAx>
      <c:valAx>
        <c:axId val="-664508144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664509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0"/>
                  <c:y val="-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specialistik-viz.'!$B$58:$B$61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QMF 6</c:v>
                </c:pt>
              </c:strCache>
            </c:strRef>
          </c:cat>
          <c:val>
            <c:numRef>
              <c:f>'Shërbimi specialistik-viz.'!$C$58:$C$61</c:f>
              <c:numCache>
                <c:formatCode>General</c:formatCode>
                <c:ptCount val="4"/>
                <c:pt idx="0">
                  <c:v>38321</c:v>
                </c:pt>
                <c:pt idx="1">
                  <c:v>4909</c:v>
                </c:pt>
                <c:pt idx="2">
                  <c:v>17943</c:v>
                </c:pt>
                <c:pt idx="3">
                  <c:v>22556</c:v>
                </c:pt>
              </c:numCache>
            </c:numRef>
          </c:val>
        </c:ser>
        <c:ser>
          <c:idx val="1"/>
          <c:order val="1"/>
          <c:spPr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1"/>
              <c:layout>
                <c:manualLayout>
                  <c:x val="-1.2077294685990338E-3"/>
                  <c:y val="-0.107989772341289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specialistik-viz.'!$B$58:$B$61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QMF 6</c:v>
                </c:pt>
              </c:strCache>
            </c:strRef>
          </c:cat>
          <c:val>
            <c:numRef>
              <c:f>'Shërbimi specialistik-viz.'!$D$58:$D$61</c:f>
              <c:numCache>
                <c:formatCode>General</c:formatCode>
                <c:ptCount val="4"/>
                <c:pt idx="0">
                  <c:v>25</c:v>
                </c:pt>
                <c:pt idx="1">
                  <c:v>10</c:v>
                </c:pt>
                <c:pt idx="2">
                  <c:v>24</c:v>
                </c:pt>
                <c:pt idx="3">
                  <c:v>30</c:v>
                </c:pt>
              </c:numCache>
            </c:numRef>
          </c:val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specialistik-viz.'!$B$58:$B$61</c:f>
              <c:strCache>
                <c:ptCount val="4"/>
                <c:pt idx="0">
                  <c:v>QKMF</c:v>
                </c:pt>
                <c:pt idx="1">
                  <c:v>QMF 4</c:v>
                </c:pt>
                <c:pt idx="2">
                  <c:v>QMF 5</c:v>
                </c:pt>
                <c:pt idx="3">
                  <c:v>QMF 6</c:v>
                </c:pt>
              </c:strCache>
            </c:strRef>
          </c:cat>
          <c:val>
            <c:numRef>
              <c:f>'Shërbimi specialistik-viz.'!$E$58:$E$61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4512496"/>
        <c:axId val="-664503248"/>
        <c:axId val="0"/>
      </c:bar3DChart>
      <c:catAx>
        <c:axId val="-664512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none" spc="0" normalizeH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03248"/>
        <c:crosses val="autoZero"/>
        <c:auto val="1"/>
        <c:lblAlgn val="ctr"/>
        <c:lblOffset val="100"/>
        <c:noMultiLvlLbl val="0"/>
      </c:catAx>
      <c:valAx>
        <c:axId val="-664503248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1"/>
        <c:majorTickMark val="none"/>
        <c:minorTickMark val="none"/>
        <c:tickLblPos val="nextTo"/>
        <c:crossAx val="-6645124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077294685990448E-3"/>
                  <c:y val="0.140094839794104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3673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4154589371980675E-3"/>
                  <c:y val="0.137176197298394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2940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0.1926304047168939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3886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077294685991224E-3"/>
                  <c:y val="0.1167456998284205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1262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specialistik-viz.'!$B$31:$B$34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 5</c:v>
                </c:pt>
                <c:pt idx="3">
                  <c:v>QMF11</c:v>
                </c:pt>
              </c:strCache>
            </c:strRef>
          </c:cat>
          <c:val>
            <c:numRef>
              <c:f>'Shërbimi specialistik-viz.'!$C$31:$C$34</c:f>
              <c:numCache>
                <c:formatCode>General</c:formatCode>
                <c:ptCount val="4"/>
                <c:pt idx="0">
                  <c:v>2030</c:v>
                </c:pt>
                <c:pt idx="1">
                  <c:v>1412</c:v>
                </c:pt>
                <c:pt idx="2">
                  <c:v>1975</c:v>
                </c:pt>
                <c:pt idx="3">
                  <c:v>618</c:v>
                </c:pt>
              </c:numCache>
            </c:numRef>
          </c:val>
        </c:ser>
        <c:ser>
          <c:idx val="1"/>
          <c:order val="1"/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8.4541062801932361E-3"/>
                  <c:y val="-4.37796374356577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246376811594203E-3"/>
                  <c:y val="-4.37796374356577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135E-3"/>
                  <c:y val="-4.377963743565772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6231884057971015E-3"/>
                  <c:y val="-3.21050674528156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specialistik-viz.'!$B$31:$B$34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 5</c:v>
                </c:pt>
                <c:pt idx="3">
                  <c:v>QMF11</c:v>
                </c:pt>
              </c:strCache>
            </c:strRef>
          </c:cat>
          <c:val>
            <c:numRef>
              <c:f>'Shërbimi specialistik-viz.'!$D$31:$D$34</c:f>
              <c:numCache>
                <c:formatCode>General</c:formatCode>
                <c:ptCount val="4"/>
                <c:pt idx="0">
                  <c:v>17</c:v>
                </c:pt>
                <c:pt idx="1">
                  <c:v>14</c:v>
                </c:pt>
                <c:pt idx="2">
                  <c:v>20</c:v>
                </c:pt>
                <c:pt idx="3">
                  <c:v>7</c:v>
                </c:pt>
              </c:numCache>
            </c:numRef>
          </c:val>
        </c:ser>
        <c:ser>
          <c:idx val="2"/>
          <c:order val="2"/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'Shërbimi specialistik-viz.'!$B$31:$B$34</c:f>
              <c:strCache>
                <c:ptCount val="4"/>
                <c:pt idx="0">
                  <c:v>QKMF</c:v>
                </c:pt>
                <c:pt idx="1">
                  <c:v>QMF1</c:v>
                </c:pt>
                <c:pt idx="2">
                  <c:v>QMF 5</c:v>
                </c:pt>
                <c:pt idx="3">
                  <c:v>QMF11</c:v>
                </c:pt>
              </c:strCache>
            </c:strRef>
          </c:cat>
          <c:val>
            <c:numRef>
              <c:f>'Shërbimi specialistik-viz.'!$E$31:$E$34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9"/>
        <c:shape val="box"/>
        <c:axId val="-664504880"/>
        <c:axId val="-664515760"/>
        <c:axId val="0"/>
      </c:bar3DChart>
      <c:catAx>
        <c:axId val="-66450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cap="all" spc="120" normalizeH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4515760"/>
        <c:crosses val="autoZero"/>
        <c:auto val="1"/>
        <c:lblAlgn val="ctr"/>
        <c:lblOffset val="100"/>
        <c:noMultiLvlLbl val="0"/>
      </c:catAx>
      <c:valAx>
        <c:axId val="-6645157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450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1111111111111109E-2"/>
          <c:y val="4.6296296296296294E-2"/>
          <c:w val="0.93888888888888888"/>
          <c:h val="0.73577136191309422"/>
        </c:manualLayout>
      </c:layout>
      <c:bar3DChart>
        <c:barDir val="col"/>
        <c:grouping val="standard"/>
        <c:varyColors val="0"/>
        <c:ser>
          <c:idx val="1"/>
          <c:order val="1"/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4115866282689415E-2"/>
                  <c:y val="-6.7812794859398576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138015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0614126527011206E-2"/>
                  <c:y val="-6.2161728621115367E-2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200698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Stomatologjia!$I$5:$I$6</c:f>
              <c:strCache>
                <c:ptCount val="2"/>
                <c:pt idx="0">
                  <c:v>Vizitat stomatologjike</c:v>
                </c:pt>
                <c:pt idx="1">
                  <c:v>Shërbimet stomatologjike</c:v>
                </c:pt>
              </c:strCache>
            </c:strRef>
          </c:cat>
          <c:val>
            <c:numRef>
              <c:f>Stomatologjia!$K$5:$K$6</c:f>
              <c:numCache>
                <c:formatCode>General</c:formatCode>
                <c:ptCount val="2"/>
                <c:pt idx="0">
                  <c:v>45332</c:v>
                </c:pt>
                <c:pt idx="1">
                  <c:v>118915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1536"/>
        <c:axId val="-660589360"/>
        <c:axId val="-668407584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spPr>
                  <a:gradFill rotWithShape="1">
                    <a:gsLst>
                      <a:gs pos="0">
                        <a:schemeClr val="accent1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1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1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>
                    <a:outerShdw blurRad="57150" dist="19050" dir="5400000" algn="ctr" rotWithShape="0">
                      <a:srgbClr val="000000">
                        <a:alpha val="63000"/>
                      </a:srgbClr>
                    </a:outerShdw>
                  </a:effectLst>
                  <a:sp3d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Stomatologjia!$I$5:$I$6</c15:sqref>
                        </c15:formulaRef>
                      </c:ext>
                    </c:extLst>
                    <c:strCache>
                      <c:ptCount val="2"/>
                      <c:pt idx="0">
                        <c:v>Vizitat stomatologjike</c:v>
                      </c:pt>
                      <c:pt idx="1">
                        <c:v>Shërbimet stomatologjike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Stomatologjia!$J$5:$J$6</c15:sqref>
                        </c15:formulaRef>
                      </c:ext>
                    </c:extLst>
                    <c:numCache>
                      <c:formatCode>General</c:formatCode>
                      <c:ptCount val="2"/>
                    </c:numCache>
                  </c:numRef>
                </c:val>
              </c15:ser>
            </c15:filteredBarSeries>
          </c:ext>
        </c:extLst>
      </c:bar3DChart>
      <c:catAx>
        <c:axId val="-6605915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89360"/>
        <c:crosses val="autoZero"/>
        <c:auto val="1"/>
        <c:lblAlgn val="ctr"/>
        <c:lblOffset val="100"/>
        <c:noMultiLvlLbl val="0"/>
      </c:catAx>
      <c:valAx>
        <c:axId val="-6605893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1536"/>
        <c:crosses val="autoZero"/>
        <c:crossBetween val="between"/>
      </c:valAx>
      <c:serAx>
        <c:axId val="-668407584"/>
        <c:scaling>
          <c:orientation val="minMax"/>
        </c:scaling>
        <c:delete val="1"/>
        <c:axPos val="b"/>
        <c:majorTickMark val="none"/>
        <c:minorTickMark val="none"/>
        <c:tickLblPos val="nextTo"/>
        <c:crossAx val="-66058936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5618305836264031E-2"/>
                  <c:y val="2.51558922527576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Stomatologjia!$A$92:$A$107</c:f>
              <c:strCache>
                <c:ptCount val="16"/>
                <c:pt idx="0">
                  <c:v>Poliklinika stomatologjike</c:v>
                </c:pt>
                <c:pt idx="1">
                  <c:v>QMF 5</c:v>
                </c:pt>
                <c:pt idx="2">
                  <c:v>QMF 6</c:v>
                </c:pt>
                <c:pt idx="3">
                  <c:v>QMF 4</c:v>
                </c:pt>
                <c:pt idx="4">
                  <c:v>QMF 2</c:v>
                </c:pt>
                <c:pt idx="5">
                  <c:v>QMF Hajvali</c:v>
                </c:pt>
                <c:pt idx="6">
                  <c:v>QMF 7</c:v>
                </c:pt>
                <c:pt idx="7">
                  <c:v>QMF 10</c:v>
                </c:pt>
                <c:pt idx="8">
                  <c:v>QMF 1</c:v>
                </c:pt>
                <c:pt idx="9">
                  <c:v>QMF Besi </c:v>
                </c:pt>
                <c:pt idx="10">
                  <c:v>QMF 9</c:v>
                </c:pt>
                <c:pt idx="11">
                  <c:v>QMF Mati 1</c:v>
                </c:pt>
                <c:pt idx="12">
                  <c:v>QMF Mat</c:v>
                </c:pt>
                <c:pt idx="13">
                  <c:v>QMF 8</c:v>
                </c:pt>
                <c:pt idx="14">
                  <c:v>QMF11</c:v>
                </c:pt>
                <c:pt idx="15">
                  <c:v>QMF 3</c:v>
                </c:pt>
              </c:strCache>
            </c:strRef>
          </c:cat>
          <c:val>
            <c:numRef>
              <c:f>Stomatologjia!$B$92:$B$107</c:f>
              <c:numCache>
                <c:formatCode>General</c:formatCode>
                <c:ptCount val="16"/>
                <c:pt idx="0">
                  <c:v>24828</c:v>
                </c:pt>
                <c:pt idx="1">
                  <c:v>21775</c:v>
                </c:pt>
                <c:pt idx="2">
                  <c:v>5411</c:v>
                </c:pt>
                <c:pt idx="3">
                  <c:v>4182</c:v>
                </c:pt>
                <c:pt idx="4">
                  <c:v>4018</c:v>
                </c:pt>
                <c:pt idx="5">
                  <c:v>3260</c:v>
                </c:pt>
                <c:pt idx="6">
                  <c:v>3007</c:v>
                </c:pt>
                <c:pt idx="7">
                  <c:v>2913</c:v>
                </c:pt>
                <c:pt idx="8">
                  <c:v>2903</c:v>
                </c:pt>
                <c:pt idx="9">
                  <c:v>2761</c:v>
                </c:pt>
                <c:pt idx="10">
                  <c:v>1719</c:v>
                </c:pt>
                <c:pt idx="11">
                  <c:v>1670</c:v>
                </c:pt>
                <c:pt idx="12">
                  <c:v>1376</c:v>
                </c:pt>
                <c:pt idx="13">
                  <c:v>1243</c:v>
                </c:pt>
                <c:pt idx="14">
                  <c:v>1102</c:v>
                </c:pt>
                <c:pt idx="15">
                  <c:v>456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3712"/>
        <c:axId val="-660586640"/>
        <c:axId val="0"/>
      </c:bar3DChart>
      <c:catAx>
        <c:axId val="-660593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86640"/>
        <c:crosses val="autoZero"/>
        <c:auto val="1"/>
        <c:lblAlgn val="ctr"/>
        <c:lblOffset val="100"/>
        <c:noMultiLvlLbl val="0"/>
      </c:catAx>
      <c:valAx>
        <c:axId val="-6605866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3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Stomatologjia!$G$113:$G$119</c:f>
              <c:strCache>
                <c:ptCount val="7"/>
                <c:pt idx="0">
                  <c:v>Shërbimi polivalent(Triazha)</c:v>
                </c:pt>
                <c:pt idx="1">
                  <c:v>Pedodonci</c:v>
                </c:pt>
                <c:pt idx="2">
                  <c:v>Ortopedia e nofullave</c:v>
                </c:pt>
                <c:pt idx="3">
                  <c:v>Sëmundjet e dhëmbit </c:v>
                </c:pt>
                <c:pt idx="4">
                  <c:v>Protetika stomatologjike </c:v>
                </c:pt>
                <c:pt idx="5">
                  <c:v>Sëmundjet e gojës</c:v>
                </c:pt>
                <c:pt idx="6">
                  <c:v>Kirurgji orale </c:v>
                </c:pt>
              </c:strCache>
            </c:strRef>
          </c:cat>
          <c:val>
            <c:numRef>
              <c:f>Stomatologjia!$H$113:$H$119</c:f>
              <c:numCache>
                <c:formatCode>General</c:formatCode>
                <c:ptCount val="7"/>
                <c:pt idx="1">
                  <c:v>4705</c:v>
                </c:pt>
                <c:pt idx="5">
                  <c:v>1134</c:v>
                </c:pt>
                <c:pt idx="6">
                  <c:v>1101</c:v>
                </c:pt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Stomatologjia!$G$113:$G$119</c:f>
              <c:strCache>
                <c:ptCount val="7"/>
                <c:pt idx="0">
                  <c:v>Shërbimi polivalent(Triazha)</c:v>
                </c:pt>
                <c:pt idx="1">
                  <c:v>Pedodonci</c:v>
                </c:pt>
                <c:pt idx="2">
                  <c:v>Ortopedia e nofullave</c:v>
                </c:pt>
                <c:pt idx="3">
                  <c:v>Sëmundjet e dhëmbit </c:v>
                </c:pt>
                <c:pt idx="4">
                  <c:v>Protetika stomatologjike </c:v>
                </c:pt>
                <c:pt idx="5">
                  <c:v>Sëmundjet e gojës</c:v>
                </c:pt>
                <c:pt idx="6">
                  <c:v>Kirurgji orale </c:v>
                </c:pt>
              </c:strCache>
            </c:strRef>
          </c:cat>
          <c:val>
            <c:numRef>
              <c:f>Stomatologjia!$I$113:$I$119</c:f>
              <c:numCache>
                <c:formatCode>General</c:formatCode>
                <c:ptCount val="7"/>
                <c:pt idx="2">
                  <c:v>3494</c:v>
                </c:pt>
                <c:pt idx="3">
                  <c:v>3133</c:v>
                </c:pt>
                <c:pt idx="4">
                  <c:v>1904</c:v>
                </c:pt>
              </c:numCache>
            </c:numRef>
          </c:val>
        </c:ser>
        <c:ser>
          <c:idx val="2"/>
          <c:order val="2"/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Stomatologjia!$G$113:$G$119</c:f>
              <c:strCache>
                <c:ptCount val="7"/>
                <c:pt idx="0">
                  <c:v>Shërbimi polivalent(Triazha)</c:v>
                </c:pt>
                <c:pt idx="1">
                  <c:v>Pedodonci</c:v>
                </c:pt>
                <c:pt idx="2">
                  <c:v>Ortopedia e nofullave</c:v>
                </c:pt>
                <c:pt idx="3">
                  <c:v>Sëmundjet e dhëmbit </c:v>
                </c:pt>
                <c:pt idx="4">
                  <c:v>Protetika stomatologjike </c:v>
                </c:pt>
                <c:pt idx="5">
                  <c:v>Sëmundjet e gojës</c:v>
                </c:pt>
                <c:pt idx="6">
                  <c:v>Kirurgji orale </c:v>
                </c:pt>
              </c:strCache>
            </c:strRef>
          </c:cat>
          <c:val>
            <c:numRef>
              <c:f>Stomatologjia!$J$113:$J$119</c:f>
              <c:numCache>
                <c:formatCode>General</c:formatCode>
                <c:ptCount val="7"/>
                <c:pt idx="0">
                  <c:v>9037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5344"/>
        <c:axId val="-660583376"/>
        <c:axId val="0"/>
      </c:bar3DChart>
      <c:catAx>
        <c:axId val="-660595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83376"/>
        <c:crosses val="autoZero"/>
        <c:auto val="1"/>
        <c:lblAlgn val="ctr"/>
        <c:lblOffset val="100"/>
        <c:noMultiLvlLbl val="0"/>
      </c:catAx>
      <c:valAx>
        <c:axId val="-660583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5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Stomatologjia!$E$92:$E$107</c:f>
              <c:strCache>
                <c:ptCount val="16"/>
                <c:pt idx="0">
                  <c:v>Poliklinika stomatologjike</c:v>
                </c:pt>
                <c:pt idx="1">
                  <c:v>QMF 5</c:v>
                </c:pt>
                <c:pt idx="2">
                  <c:v>QMF 6</c:v>
                </c:pt>
                <c:pt idx="3">
                  <c:v>QMF 4</c:v>
                </c:pt>
                <c:pt idx="4">
                  <c:v>QMF 2</c:v>
                </c:pt>
                <c:pt idx="5">
                  <c:v>QMF Hajvali</c:v>
                </c:pt>
                <c:pt idx="6">
                  <c:v>QMF 7</c:v>
                </c:pt>
                <c:pt idx="7">
                  <c:v>QMF 10</c:v>
                </c:pt>
                <c:pt idx="8">
                  <c:v>QMF 1</c:v>
                </c:pt>
                <c:pt idx="9">
                  <c:v>QMF Besi </c:v>
                </c:pt>
                <c:pt idx="10">
                  <c:v>QMF Mati 1</c:v>
                </c:pt>
                <c:pt idx="11">
                  <c:v>QMF 9</c:v>
                </c:pt>
                <c:pt idx="12">
                  <c:v>QMF Mat</c:v>
                </c:pt>
                <c:pt idx="13">
                  <c:v>QMF 8</c:v>
                </c:pt>
                <c:pt idx="14">
                  <c:v>QMF11</c:v>
                </c:pt>
                <c:pt idx="15">
                  <c:v>QMF 3</c:v>
                </c:pt>
              </c:strCache>
            </c:strRef>
          </c:cat>
          <c:val>
            <c:numRef>
              <c:f>Stomatologjia!$F$92:$F$107</c:f>
              <c:numCache>
                <c:formatCode>General</c:formatCode>
                <c:ptCount val="16"/>
                <c:pt idx="0">
                  <c:v>98</c:v>
                </c:pt>
                <c:pt idx="1">
                  <c:v>87</c:v>
                </c:pt>
                <c:pt idx="2">
                  <c:v>21</c:v>
                </c:pt>
                <c:pt idx="3">
                  <c:v>16</c:v>
                </c:pt>
                <c:pt idx="4">
                  <c:v>16</c:v>
                </c:pt>
                <c:pt idx="5">
                  <c:v>13</c:v>
                </c:pt>
                <c:pt idx="6">
                  <c:v>12</c:v>
                </c:pt>
                <c:pt idx="7">
                  <c:v>11</c:v>
                </c:pt>
                <c:pt idx="8">
                  <c:v>11</c:v>
                </c:pt>
                <c:pt idx="9">
                  <c:v>11</c:v>
                </c:pt>
                <c:pt idx="10">
                  <c:v>10</c:v>
                </c:pt>
                <c:pt idx="11">
                  <c:v>7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4256"/>
        <c:axId val="-660597520"/>
        <c:axId val="0"/>
      </c:bar3DChart>
      <c:catAx>
        <c:axId val="-66059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97520"/>
        <c:crosses val="autoZero"/>
        <c:auto val="1"/>
        <c:lblAlgn val="ctr"/>
        <c:lblOffset val="100"/>
        <c:noMultiLvlLbl val="0"/>
      </c:catAx>
      <c:valAx>
        <c:axId val="-6605975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Stomatologjia!$E$92:$E$107</c:f>
              <c:strCache>
                <c:ptCount val="16"/>
                <c:pt idx="0">
                  <c:v>QMF 2</c:v>
                </c:pt>
                <c:pt idx="1">
                  <c:v>QMF Besi </c:v>
                </c:pt>
                <c:pt idx="2">
                  <c:v>Poliklinika stomatologjike</c:v>
                </c:pt>
                <c:pt idx="3">
                  <c:v>QMF 5</c:v>
                </c:pt>
                <c:pt idx="4">
                  <c:v>QMF 4</c:v>
                </c:pt>
                <c:pt idx="5">
                  <c:v>QMF 6</c:v>
                </c:pt>
                <c:pt idx="6">
                  <c:v>QMF 9</c:v>
                </c:pt>
                <c:pt idx="7">
                  <c:v>QMF 10</c:v>
                </c:pt>
                <c:pt idx="8">
                  <c:v>QMF 8</c:v>
                </c:pt>
                <c:pt idx="9">
                  <c:v>QMF 7</c:v>
                </c:pt>
                <c:pt idx="10">
                  <c:v>QMF 1</c:v>
                </c:pt>
                <c:pt idx="11">
                  <c:v>QMF Hajvali</c:v>
                </c:pt>
                <c:pt idx="12">
                  <c:v>QMF Mat</c:v>
                </c:pt>
                <c:pt idx="13">
                  <c:v>QMF Mati 1</c:v>
                </c:pt>
                <c:pt idx="14">
                  <c:v>QMF11</c:v>
                </c:pt>
                <c:pt idx="15">
                  <c:v>QMF 3</c:v>
                </c:pt>
              </c:strCache>
            </c:strRef>
          </c:cat>
          <c:val>
            <c:numRef>
              <c:f>Stomatologjia!$F$92:$F$107</c:f>
              <c:numCache>
                <c:formatCode>General</c:formatCode>
                <c:ptCount val="16"/>
                <c:pt idx="0">
                  <c:v>16</c:v>
                </c:pt>
                <c:pt idx="1">
                  <c:v>11</c:v>
                </c:pt>
                <c:pt idx="2">
                  <c:v>9</c:v>
                </c:pt>
                <c:pt idx="3">
                  <c:v>9</c:v>
                </c:pt>
                <c:pt idx="4">
                  <c:v>8</c:v>
                </c:pt>
                <c:pt idx="5">
                  <c:v>7</c:v>
                </c:pt>
                <c:pt idx="6">
                  <c:v>7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  <c:pt idx="11">
                  <c:v>6</c:v>
                </c:pt>
                <c:pt idx="12">
                  <c:v>6</c:v>
                </c:pt>
                <c:pt idx="13">
                  <c:v>5</c:v>
                </c:pt>
                <c:pt idx="14">
                  <c:v>4</c:v>
                </c:pt>
                <c:pt idx="15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8608"/>
        <c:axId val="-660592624"/>
        <c:axId val="0"/>
      </c:bar3DChart>
      <c:catAx>
        <c:axId val="-66059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92624"/>
        <c:crosses val="autoZero"/>
        <c:auto val="1"/>
        <c:lblAlgn val="ctr"/>
        <c:lblOffset val="100"/>
        <c:noMultiLvlLbl val="0"/>
      </c:catAx>
      <c:valAx>
        <c:axId val="-6605926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86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7996128663371598"/>
          <c:y val="2.4711916892956716E-2"/>
          <c:w val="0.48052917436809267"/>
          <c:h val="0.95057616621408669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0070C0"/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6">
                  <a:lumMod val="50000"/>
                </a:schemeClr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>
                <a:bevelT w="190500" h="38100"/>
              </a:sp3d>
            </c:spPr>
          </c:dPt>
          <c:dLbls>
            <c:dLbl>
              <c:idx val="0"/>
              <c:layout>
                <c:manualLayout>
                  <c:x val="1.6573297233994991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10871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51A-4B14-A883-95FBFB0E22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29272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51A-4B14-A883-95FBFB0E22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500064663820431E-2"/>
                  <c:y val="3.6126805920175583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977017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51A-4B14-A883-95FBFB0E226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sq-AL" sz="2000" b="1" i="0" u="none" strike="noStrike" kern="1200" baseline="0">
                    <a:solidFill>
                      <a:schemeClr val="accent5">
                        <a:lumMod val="5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'Totali i të gjitha shërbimeve'!$B$41:$B$43</c:f>
              <c:strCache>
                <c:ptCount val="3"/>
                <c:pt idx="0">
                  <c:v>Eho </c:v>
                </c:pt>
                <c:pt idx="1">
                  <c:v>Ekzaminime radiologjike</c:v>
                </c:pt>
                <c:pt idx="2">
                  <c:v>Analiza laboratorike</c:v>
                </c:pt>
              </c:strCache>
            </c:strRef>
          </c:cat>
          <c:val>
            <c:numRef>
              <c:f>'Totali i të gjitha shërbimeve'!$C$41:$C$43</c:f>
              <c:numCache>
                <c:formatCode>General</c:formatCode>
                <c:ptCount val="3"/>
                <c:pt idx="0">
                  <c:v>11263</c:v>
                </c:pt>
                <c:pt idx="1">
                  <c:v>28059</c:v>
                </c:pt>
                <c:pt idx="2">
                  <c:v>760444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51A-4B14-A883-95FBFB0E226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-660588816"/>
        <c:axId val="-660596976"/>
      </c:barChart>
      <c:catAx>
        <c:axId val="-66058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sq-AL" sz="16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96976"/>
        <c:crosses val="autoZero"/>
        <c:auto val="1"/>
        <c:lblAlgn val="ctr"/>
        <c:lblOffset val="100"/>
        <c:noMultiLvlLbl val="0"/>
      </c:catAx>
      <c:valAx>
        <c:axId val="-6605969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-66058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Viz.Shër!$F$82:$F$102</c:f>
              <c:strCache>
                <c:ptCount val="21"/>
                <c:pt idx="0">
                  <c:v>QKMF</c:v>
                </c:pt>
                <c:pt idx="1">
                  <c:v>QMF-5</c:v>
                </c:pt>
                <c:pt idx="2">
                  <c:v>QMF-6</c:v>
                </c:pt>
                <c:pt idx="3">
                  <c:v>QMF-4</c:v>
                </c:pt>
                <c:pt idx="4">
                  <c:v>Stomatologjia</c:v>
                </c:pt>
                <c:pt idx="5">
                  <c:v>Laboratoriumi</c:v>
                </c:pt>
                <c:pt idx="6">
                  <c:v>QMF-1</c:v>
                </c:pt>
                <c:pt idx="7">
                  <c:v>QMF-2</c:v>
                </c:pt>
                <c:pt idx="8">
                  <c:v>Fshatërat</c:v>
                </c:pt>
                <c:pt idx="9">
                  <c:v>QMF-Hajvali</c:v>
                </c:pt>
                <c:pt idx="10">
                  <c:v>QMF-10</c:v>
                </c:pt>
                <c:pt idx="11">
                  <c:v>QMF-3</c:v>
                </c:pt>
                <c:pt idx="12">
                  <c:v>QMF- Besi</c:v>
                </c:pt>
                <c:pt idx="13">
                  <c:v>QMF-7</c:v>
                </c:pt>
                <c:pt idx="14">
                  <c:v>QMF-Mat1</c:v>
                </c:pt>
                <c:pt idx="15">
                  <c:v>QMF-11</c:v>
                </c:pt>
                <c:pt idx="16">
                  <c:v>QMF-9</c:v>
                </c:pt>
                <c:pt idx="17">
                  <c:v>QMF-8</c:v>
                </c:pt>
                <c:pt idx="18">
                  <c:v>Radiologji</c:v>
                </c:pt>
                <c:pt idx="19">
                  <c:v>QMF-Mat</c:v>
                </c:pt>
                <c:pt idx="20">
                  <c:v>AMF-Studentëve</c:v>
                </c:pt>
              </c:strCache>
            </c:strRef>
          </c:cat>
          <c:val>
            <c:numRef>
              <c:f>Viz.Shër!$G$82:$G$102</c:f>
              <c:numCache>
                <c:formatCode>General</c:formatCode>
                <c:ptCount val="21"/>
                <c:pt idx="0">
                  <c:v>231173</c:v>
                </c:pt>
                <c:pt idx="1">
                  <c:v>134141</c:v>
                </c:pt>
                <c:pt idx="2">
                  <c:v>89727</c:v>
                </c:pt>
                <c:pt idx="3">
                  <c:v>83907</c:v>
                </c:pt>
                <c:pt idx="4">
                  <c:v>138015</c:v>
                </c:pt>
                <c:pt idx="5">
                  <c:v>100076</c:v>
                </c:pt>
                <c:pt idx="6">
                  <c:v>53563</c:v>
                </c:pt>
                <c:pt idx="7">
                  <c:v>40884</c:v>
                </c:pt>
                <c:pt idx="8">
                  <c:v>39678</c:v>
                </c:pt>
                <c:pt idx="9">
                  <c:v>30717</c:v>
                </c:pt>
                <c:pt idx="10">
                  <c:v>28110</c:v>
                </c:pt>
                <c:pt idx="11">
                  <c:v>26027</c:v>
                </c:pt>
                <c:pt idx="12">
                  <c:v>25028</c:v>
                </c:pt>
                <c:pt idx="13">
                  <c:v>24311</c:v>
                </c:pt>
                <c:pt idx="14">
                  <c:v>24022</c:v>
                </c:pt>
                <c:pt idx="15">
                  <c:v>22346</c:v>
                </c:pt>
                <c:pt idx="16">
                  <c:v>21938</c:v>
                </c:pt>
                <c:pt idx="17">
                  <c:v>18769</c:v>
                </c:pt>
                <c:pt idx="18">
                  <c:v>17377</c:v>
                </c:pt>
                <c:pt idx="19">
                  <c:v>16678</c:v>
                </c:pt>
                <c:pt idx="20">
                  <c:v>3292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468160"/>
        <c:axId val="-957181952"/>
        <c:axId val="-957128528"/>
      </c:bar3DChart>
      <c:catAx>
        <c:axId val="-67946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957181952"/>
        <c:crosses val="autoZero"/>
        <c:auto val="1"/>
        <c:lblAlgn val="ctr"/>
        <c:lblOffset val="100"/>
        <c:noMultiLvlLbl val="0"/>
      </c:catAx>
      <c:valAx>
        <c:axId val="-9571819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468160"/>
        <c:crosses val="autoZero"/>
        <c:crossBetween val="between"/>
      </c:valAx>
      <c:serAx>
        <c:axId val="-957128528"/>
        <c:scaling>
          <c:orientation val="minMax"/>
        </c:scaling>
        <c:delete val="1"/>
        <c:axPos val="b"/>
        <c:majorTickMark val="out"/>
        <c:minorTickMark val="none"/>
        <c:tickLblPos val="nextTo"/>
        <c:crossAx val="-957181952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Mesatarja</a:t>
            </a:r>
            <a:r>
              <a:rPr lang="en-US" sz="16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ditore</a:t>
            </a:r>
            <a:r>
              <a:rPr lang="en-US" sz="16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në</a:t>
            </a:r>
            <a:r>
              <a:rPr lang="en-US" sz="1600" baseline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vizitat</a:t>
            </a:r>
            <a:r>
              <a:rPr lang="en-US" sz="1600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aseline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diagnostike</a:t>
            </a:r>
            <a:endParaRPr lang="en-US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4581233595800525"/>
          <c:y val="2.7777777777777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7777777777777779E-3"/>
                  <c:y val="0.1274813330905118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3333333333333333E-2"/>
                  <c:y val="-3.6423238025860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'Sherbimet diagnostike'!$G$48:$H$48</c:f>
              <c:strCache>
                <c:ptCount val="2"/>
                <c:pt idx="0">
                  <c:v>Laboratori</c:v>
                </c:pt>
                <c:pt idx="1">
                  <c:v>Radiologjia</c:v>
                </c:pt>
              </c:strCache>
            </c:strRef>
          </c:cat>
          <c:val>
            <c:numRef>
              <c:f>'Sherbimet diagnostike'!$G$49:$H$49</c:f>
              <c:numCache>
                <c:formatCode>General</c:formatCode>
                <c:ptCount val="2"/>
                <c:pt idx="0">
                  <c:v>389</c:v>
                </c:pt>
                <c:pt idx="1">
                  <c:v>70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86096"/>
        <c:axId val="-660585552"/>
        <c:axId val="0"/>
      </c:bar3DChart>
      <c:catAx>
        <c:axId val="-660586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60585552"/>
        <c:crosses val="autoZero"/>
        <c:auto val="1"/>
        <c:lblAlgn val="ctr"/>
        <c:lblOffset val="100"/>
        <c:noMultiLvlLbl val="0"/>
      </c:catAx>
      <c:valAx>
        <c:axId val="-6605855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8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rgbClr val="00206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Laboratoriumi!$B$78:$B$95</c:f>
              <c:strCache>
                <c:ptCount val="18"/>
                <c:pt idx="0">
                  <c:v>QKMF</c:v>
                </c:pt>
                <c:pt idx="1">
                  <c:v>QMF 5</c:v>
                </c:pt>
                <c:pt idx="2">
                  <c:v>QMF 6</c:v>
                </c:pt>
                <c:pt idx="3">
                  <c:v>QMF 1</c:v>
                </c:pt>
                <c:pt idx="4">
                  <c:v>QMF 4</c:v>
                </c:pt>
                <c:pt idx="5">
                  <c:v>QMF 3</c:v>
                </c:pt>
                <c:pt idx="6">
                  <c:v>QMF 2</c:v>
                </c:pt>
                <c:pt idx="7">
                  <c:v>QMF- Hajvali</c:v>
                </c:pt>
                <c:pt idx="8">
                  <c:v>QMF- Besi </c:v>
                </c:pt>
                <c:pt idx="9">
                  <c:v>QMF -7</c:v>
                </c:pt>
                <c:pt idx="10">
                  <c:v>QMF Mati 1</c:v>
                </c:pt>
                <c:pt idx="11">
                  <c:v>DSM</c:v>
                </c:pt>
                <c:pt idx="12">
                  <c:v>QMF Mat</c:v>
                </c:pt>
                <c:pt idx="13">
                  <c:v>QMF -9</c:v>
                </c:pt>
                <c:pt idx="14">
                  <c:v>QMF -8</c:v>
                </c:pt>
                <c:pt idx="15">
                  <c:v>QMF -10</c:v>
                </c:pt>
                <c:pt idx="16">
                  <c:v>QMF-11</c:v>
                </c:pt>
                <c:pt idx="17">
                  <c:v>AMF-Studen.</c:v>
                </c:pt>
              </c:strCache>
            </c:strRef>
          </c:cat>
          <c:val>
            <c:numRef>
              <c:f>Laboratoriumi!$C$78:$C$95</c:f>
              <c:numCache>
                <c:formatCode>General</c:formatCode>
                <c:ptCount val="18"/>
                <c:pt idx="0">
                  <c:v>25925</c:v>
                </c:pt>
                <c:pt idx="1">
                  <c:v>14450</c:v>
                </c:pt>
                <c:pt idx="2">
                  <c:v>10699</c:v>
                </c:pt>
                <c:pt idx="3">
                  <c:v>8464</c:v>
                </c:pt>
                <c:pt idx="4">
                  <c:v>5692</c:v>
                </c:pt>
                <c:pt idx="5">
                  <c:v>5282</c:v>
                </c:pt>
                <c:pt idx="6">
                  <c:v>4683</c:v>
                </c:pt>
                <c:pt idx="7">
                  <c:v>4135</c:v>
                </c:pt>
                <c:pt idx="8">
                  <c:v>3530</c:v>
                </c:pt>
                <c:pt idx="9">
                  <c:v>2957</c:v>
                </c:pt>
                <c:pt idx="10">
                  <c:v>2614</c:v>
                </c:pt>
                <c:pt idx="11">
                  <c:v>2580</c:v>
                </c:pt>
                <c:pt idx="12">
                  <c:v>2314</c:v>
                </c:pt>
                <c:pt idx="13">
                  <c:v>1955</c:v>
                </c:pt>
                <c:pt idx="14">
                  <c:v>1858</c:v>
                </c:pt>
                <c:pt idx="15">
                  <c:v>1615</c:v>
                </c:pt>
                <c:pt idx="16">
                  <c:v>980</c:v>
                </c:pt>
                <c:pt idx="17">
                  <c:v>343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60595888"/>
        <c:axId val="-679833792"/>
        <c:axId val="0"/>
      </c:bar3DChart>
      <c:catAx>
        <c:axId val="-660595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33792"/>
        <c:crosses val="autoZero"/>
        <c:auto val="1"/>
        <c:lblAlgn val="ctr"/>
        <c:lblOffset val="100"/>
        <c:noMultiLvlLbl val="0"/>
      </c:catAx>
      <c:valAx>
        <c:axId val="-6798337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605958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102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50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Laboratoriumi!$B$78:$B$95</c:f>
              <c:strCache>
                <c:ptCount val="18"/>
                <c:pt idx="0">
                  <c:v>QKMF</c:v>
                </c:pt>
                <c:pt idx="1">
                  <c:v>QMF 5</c:v>
                </c:pt>
                <c:pt idx="2">
                  <c:v>QMF 6</c:v>
                </c:pt>
                <c:pt idx="3">
                  <c:v>QMF 1</c:v>
                </c:pt>
                <c:pt idx="4">
                  <c:v>QMF 4</c:v>
                </c:pt>
                <c:pt idx="5">
                  <c:v>QMF 3</c:v>
                </c:pt>
                <c:pt idx="6">
                  <c:v>QMF 2</c:v>
                </c:pt>
                <c:pt idx="7">
                  <c:v>QMF- Hajvali</c:v>
                </c:pt>
                <c:pt idx="8">
                  <c:v>QMF- Besi </c:v>
                </c:pt>
                <c:pt idx="9">
                  <c:v>QMF -7</c:v>
                </c:pt>
                <c:pt idx="10">
                  <c:v>DSM</c:v>
                </c:pt>
                <c:pt idx="11">
                  <c:v>QMF Mati 1</c:v>
                </c:pt>
                <c:pt idx="12">
                  <c:v>QMF Mat</c:v>
                </c:pt>
                <c:pt idx="13">
                  <c:v>QMF -8</c:v>
                </c:pt>
                <c:pt idx="14">
                  <c:v>QMF -9</c:v>
                </c:pt>
                <c:pt idx="15">
                  <c:v>QMF -10</c:v>
                </c:pt>
                <c:pt idx="16">
                  <c:v>QMF-11</c:v>
                </c:pt>
                <c:pt idx="17">
                  <c:v>AMF-Studen.</c:v>
                </c:pt>
              </c:strCache>
            </c:strRef>
          </c:cat>
          <c:val>
            <c:numRef>
              <c:f>Laboratoriumi!$C$78:$C$95</c:f>
              <c:numCache>
                <c:formatCode>General</c:formatCode>
                <c:ptCount val="18"/>
                <c:pt idx="0">
                  <c:v>105</c:v>
                </c:pt>
                <c:pt idx="1">
                  <c:v>48</c:v>
                </c:pt>
                <c:pt idx="2">
                  <c:v>40</c:v>
                </c:pt>
                <c:pt idx="3">
                  <c:v>35</c:v>
                </c:pt>
                <c:pt idx="4">
                  <c:v>22</c:v>
                </c:pt>
                <c:pt idx="5">
                  <c:v>20</c:v>
                </c:pt>
                <c:pt idx="6">
                  <c:v>18</c:v>
                </c:pt>
                <c:pt idx="7">
                  <c:v>16</c:v>
                </c:pt>
                <c:pt idx="8">
                  <c:v>14</c:v>
                </c:pt>
                <c:pt idx="9">
                  <c:v>12</c:v>
                </c:pt>
                <c:pt idx="10">
                  <c:v>12</c:v>
                </c:pt>
                <c:pt idx="11">
                  <c:v>11</c:v>
                </c:pt>
                <c:pt idx="12">
                  <c:v>11</c:v>
                </c:pt>
                <c:pt idx="13">
                  <c:v>9</c:v>
                </c:pt>
                <c:pt idx="14">
                  <c:v>8</c:v>
                </c:pt>
                <c:pt idx="15">
                  <c:v>7</c:v>
                </c:pt>
                <c:pt idx="16">
                  <c:v>5</c:v>
                </c:pt>
                <c:pt idx="17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679822368"/>
        <c:axId val="-679822912"/>
        <c:axId val="0"/>
      </c:bar3DChart>
      <c:catAx>
        <c:axId val="-679822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22912"/>
        <c:crosses val="autoZero"/>
        <c:auto val="1"/>
        <c:lblAlgn val="ctr"/>
        <c:lblOffset val="100"/>
        <c:noMultiLvlLbl val="0"/>
      </c:catAx>
      <c:valAx>
        <c:axId val="-67982291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822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  <a:sp3d/>
          </c:spPr>
          <c:invertIfNegative val="0"/>
          <c:dLbls>
            <c:dLbl>
              <c:idx val="3"/>
              <c:layout>
                <c:manualLayout>
                  <c:x val="0"/>
                  <c:y val="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4.5439794597816668E-3"/>
                  <c:y val="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2.2719897298907501E-3"/>
                  <c:y val="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1359948649454167E-3"/>
                  <c:y val="1.4593212478552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Laboratoriumi!$F$78:$F$95</c:f>
              <c:strCache>
                <c:ptCount val="18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QMF- Hajvali</c:v>
                </c:pt>
                <c:pt idx="14">
                  <c:v>QMF- Besi </c:v>
                </c:pt>
                <c:pt idx="15">
                  <c:v>QMF Mat</c:v>
                </c:pt>
                <c:pt idx="16">
                  <c:v>QMF Mati 1</c:v>
                </c:pt>
                <c:pt idx="17">
                  <c:v>AMF-Studen.</c:v>
                </c:pt>
              </c:strCache>
            </c:strRef>
          </c:cat>
          <c:val>
            <c:numRef>
              <c:f>Laboratoriumi!$G$78:$G$95</c:f>
              <c:numCache>
                <c:formatCode>General</c:formatCode>
                <c:ptCount val="18"/>
                <c:pt idx="0">
                  <c:v>301086</c:v>
                </c:pt>
                <c:pt idx="1">
                  <c:v>2172</c:v>
                </c:pt>
                <c:pt idx="2">
                  <c:v>115768</c:v>
                </c:pt>
                <c:pt idx="3">
                  <c:v>42925</c:v>
                </c:pt>
                <c:pt idx="4">
                  <c:v>58715</c:v>
                </c:pt>
                <c:pt idx="5">
                  <c:v>54617</c:v>
                </c:pt>
                <c:pt idx="6">
                  <c:v>125951</c:v>
                </c:pt>
                <c:pt idx="7">
                  <c:v>110780</c:v>
                </c:pt>
                <c:pt idx="8">
                  <c:v>25294</c:v>
                </c:pt>
                <c:pt idx="9">
                  <c:v>14058</c:v>
                </c:pt>
                <c:pt idx="10">
                  <c:v>13072</c:v>
                </c:pt>
                <c:pt idx="11">
                  <c:v>9269</c:v>
                </c:pt>
                <c:pt idx="12">
                  <c:v>6998</c:v>
                </c:pt>
                <c:pt idx="13">
                  <c:v>32373</c:v>
                </c:pt>
                <c:pt idx="14">
                  <c:v>32935</c:v>
                </c:pt>
                <c:pt idx="15">
                  <c:v>14862</c:v>
                </c:pt>
                <c:pt idx="16">
                  <c:v>14064</c:v>
                </c:pt>
                <c:pt idx="17">
                  <c:v>2078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832160"/>
        <c:axId val="-679835424"/>
        <c:axId val="0"/>
      </c:bar3DChart>
      <c:catAx>
        <c:axId val="-679832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35424"/>
        <c:crosses val="autoZero"/>
        <c:auto val="1"/>
        <c:lblAlgn val="ctr"/>
        <c:lblOffset val="100"/>
        <c:noMultiLvlLbl val="0"/>
      </c:catAx>
      <c:valAx>
        <c:axId val="-6798354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832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1"/>
          <c:order val="0"/>
          <c:spPr>
            <a:solidFill>
              <a:schemeClr val="accent2">
                <a:alpha val="70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52400" h="50800" prst="softRound"/>
            </a:sp3d>
          </c:spPr>
          <c:invertIfNegative val="0"/>
          <c:dLbls>
            <c:dLbl>
              <c:idx val="0"/>
              <c:layout>
                <c:manualLayout>
                  <c:x val="1.0336678798274713E-3"/>
                  <c:y val="-0.2034574193041312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4333009994170866E-3"/>
                  <c:y val="-3.877398127294205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4333009994170866E-3"/>
                  <c:y val="-0.1372002414273334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25%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4.2999029982512598E-3"/>
                  <c:y val="-0.1014088740984638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4333574285902396E-3"/>
                  <c:y val="-0.1938697889389644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44620635132901E-2"/>
                      <c:h val="8.9463622678199434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1.433300999417146E-3"/>
                  <c:y val="-7.75479625458841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1144620635132901E-2"/>
                      <c:h val="8.9463622678199434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0"/>
                  <c:y val="-0.104391488042536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-0.161061152979913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4333009994170341E-3"/>
                  <c:y val="-7.754796254588414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4.2999029982513648E-3"/>
                  <c:y val="-0.1043914880425363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17%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7.1665049970854331E-3"/>
                  <c:y val="-0.19685252030878278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0"/>
                  <c:y val="-5.3687050993304383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0"/>
                  <c:y val="-0.16404376692398565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8%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-0.1193045577628986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0"/>
                  <c:y val="-2.3860911552579727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7.1665049970853281E-3"/>
                  <c:y val="-0.1908872924206378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Laboratoriumi!$F$20:$F$37</c:f>
              <c:strCache>
                <c:ptCount val="18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QMF- Hajvali</c:v>
                </c:pt>
                <c:pt idx="14">
                  <c:v>QMF- Besi </c:v>
                </c:pt>
                <c:pt idx="15">
                  <c:v>QMF Mat</c:v>
                </c:pt>
                <c:pt idx="16">
                  <c:v>QMF Mati 1</c:v>
                </c:pt>
                <c:pt idx="17">
                  <c:v>AMF-Studen.</c:v>
                </c:pt>
              </c:strCache>
            </c:strRef>
          </c:cat>
          <c:val>
            <c:numRef>
              <c:f>Laboratoriumi!$H$20:$H$37</c:f>
              <c:numCache>
                <c:formatCode>0%</c:formatCode>
                <c:ptCount val="18"/>
                <c:pt idx="0">
                  <c:v>0.18</c:v>
                </c:pt>
                <c:pt idx="1">
                  <c:v>0.22</c:v>
                </c:pt>
                <c:pt idx="2">
                  <c:v>0.2</c:v>
                </c:pt>
                <c:pt idx="3">
                  <c:v>0.11</c:v>
                </c:pt>
                <c:pt idx="4">
                  <c:v>0.23</c:v>
                </c:pt>
                <c:pt idx="5">
                  <c:v>0.13</c:v>
                </c:pt>
                <c:pt idx="6">
                  <c:v>0.05</c:v>
                </c:pt>
                <c:pt idx="7">
                  <c:v>0.12</c:v>
                </c:pt>
                <c:pt idx="8">
                  <c:v>0.12</c:v>
                </c:pt>
                <c:pt idx="9">
                  <c:v>0.22</c:v>
                </c:pt>
                <c:pt idx="10">
                  <c:v>0.23</c:v>
                </c:pt>
                <c:pt idx="11">
                  <c:v>0.19</c:v>
                </c:pt>
                <c:pt idx="12">
                  <c:v>0.09</c:v>
                </c:pt>
                <c:pt idx="13">
                  <c:v>0.13</c:v>
                </c:pt>
                <c:pt idx="14">
                  <c:v>0.08</c:v>
                </c:pt>
                <c:pt idx="15">
                  <c:v>0.26</c:v>
                </c:pt>
                <c:pt idx="16">
                  <c:v>0.1</c:v>
                </c:pt>
                <c:pt idx="17">
                  <c:v>0.17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-679837600"/>
        <c:axId val="-679830528"/>
      </c:barChart>
      <c:catAx>
        <c:axId val="-67983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30528"/>
        <c:crosses val="autoZero"/>
        <c:auto val="1"/>
        <c:lblAlgn val="ctr"/>
        <c:lblOffset val="100"/>
        <c:noMultiLvlLbl val="0"/>
      </c:catAx>
      <c:valAx>
        <c:axId val="-679830528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0">
                    <a:schemeClr val="tx1">
                      <a:lumMod val="5000"/>
                      <a:lumOff val="95000"/>
                    </a:schemeClr>
                  </a:gs>
                  <a:gs pos="100000">
                    <a:schemeClr val="tx1">
                      <a:lumMod val="15000"/>
                      <a:lumOff val="8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67983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Laboratoriumi!$B$98</c:f>
              <c:strCache>
                <c:ptCount val="1"/>
                <c:pt idx="0">
                  <c:v>Nr.i te referuarve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1886823587089561E-3"/>
                  <c:y val="-7.2083434373444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96129081819141E-17"/>
                  <c:y val="7.4569070041494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3773647174178906E-3"/>
                  <c:y val="-5.965525603319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188682358708978E-3"/>
                  <c:y val="8.45116127136937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3773647174179123E-3"/>
                  <c:y val="-6.959779870539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8.45116127136936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1.1886823587089561E-3"/>
                  <c:y val="-5.96552560331955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4.3584516327276566E-17"/>
                  <c:y val="9.693979105394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3.5660470761268684E-3"/>
                  <c:y val="-7.2083434373444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1886823587089561E-3"/>
                  <c:y val="9.44541553858928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7169032654553132E-17"/>
                  <c:y val="-7.70547057095442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8.7169032654553132E-17"/>
                  <c:y val="9.1968519717843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2.3773647174178251E-3"/>
                  <c:y val="-5.9655256033195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1.1886823587090433E-3"/>
                  <c:y val="9.44541553858929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8.7169032654553132E-17"/>
                  <c:y val="-5.46839846970959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1.1886823587089561E-3"/>
                  <c:y val="9.19685197178431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2.3773647174177379E-3"/>
                  <c:y val="-6.71121630373450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2.3773647174177379E-3"/>
                  <c:y val="9.94254267219926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4.7547294348356502E-3"/>
                  <c:y val="-0.1317386904066402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Laboratoriumi!$A$99:$A$117</c:f>
              <c:strCache>
                <c:ptCount val="19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AMF-Fshatërat</c:v>
                </c:pt>
                <c:pt idx="14">
                  <c:v>QMF- Hajvali</c:v>
                </c:pt>
                <c:pt idx="15">
                  <c:v>QMF- Besi </c:v>
                </c:pt>
                <c:pt idx="16">
                  <c:v>QMF Mat</c:v>
                </c:pt>
                <c:pt idx="17">
                  <c:v>QMF Mati 1</c:v>
                </c:pt>
                <c:pt idx="18">
                  <c:v>AMF-Studen.</c:v>
                </c:pt>
              </c:strCache>
            </c:strRef>
          </c:cat>
          <c:val>
            <c:numRef>
              <c:f>Laboratoriumi!$B$99:$B$117</c:f>
              <c:numCache>
                <c:formatCode>General</c:formatCode>
                <c:ptCount val="19"/>
                <c:pt idx="0">
                  <c:v>1021</c:v>
                </c:pt>
                <c:pt idx="1">
                  <c:v>21</c:v>
                </c:pt>
                <c:pt idx="2">
                  <c:v>1749</c:v>
                </c:pt>
                <c:pt idx="3">
                  <c:v>816</c:v>
                </c:pt>
                <c:pt idx="4">
                  <c:v>399</c:v>
                </c:pt>
                <c:pt idx="5">
                  <c:v>577</c:v>
                </c:pt>
                <c:pt idx="6">
                  <c:v>1670</c:v>
                </c:pt>
                <c:pt idx="7">
                  <c:v>1760</c:v>
                </c:pt>
                <c:pt idx="8">
                  <c:v>716</c:v>
                </c:pt>
                <c:pt idx="9">
                  <c:v>614</c:v>
                </c:pt>
                <c:pt idx="10">
                  <c:v>508</c:v>
                </c:pt>
                <c:pt idx="11">
                  <c:v>570</c:v>
                </c:pt>
                <c:pt idx="12">
                  <c:v>318</c:v>
                </c:pt>
                <c:pt idx="13">
                  <c:v>280</c:v>
                </c:pt>
                <c:pt idx="14">
                  <c:v>26</c:v>
                </c:pt>
                <c:pt idx="15">
                  <c:v>394</c:v>
                </c:pt>
                <c:pt idx="16">
                  <c:v>177</c:v>
                </c:pt>
                <c:pt idx="17">
                  <c:v>821</c:v>
                </c:pt>
                <c:pt idx="18">
                  <c:v>19</c:v>
                </c:pt>
              </c:numCache>
            </c:numRef>
          </c:val>
        </c:ser>
        <c:ser>
          <c:idx val="1"/>
          <c:order val="1"/>
          <c:tx>
            <c:strRef>
              <c:f>Laboratoriumi!$C$98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018917739343302E-2"/>
                  <c:y val="2.4856356680498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66415530219253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37736471741791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396282456761232E-2"/>
                  <c:y val="-7.1202282539499844E-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3773647174179124E-2"/>
                  <c:y val="4.9712713360996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2.2584964815470166E-2"/>
                  <c:y val="2.4856356680498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4962329532888079E-2"/>
                  <c:y val="-4.4501426587187403E-2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377364717417907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2.2584964815470253E-2"/>
                  <c:y val="-2.4856356680498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-2.377364717417912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2584964815470253E-2"/>
                  <c:y val="7.1202282539499844E-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2584964815470166E-2"/>
                  <c:y val="-2.4856356680498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2.3773647174179124E-2"/>
                  <c:y val="2.4856356680498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3773647174179124E-2"/>
                  <c:y val="7.456907004149444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-2.2584964815470253E-2"/>
                  <c:y val="1.24281783402490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-2.7339694250305992E-2"/>
                  <c:y val="7.45690700414944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-2.1396282456761211E-2"/>
                  <c:y val="7.456907004149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-2.1396282456761211E-2"/>
                  <c:y val="9.94254267219925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-1.9018917739343298E-2"/>
                  <c:y val="-6.4626527369295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Laboratoriumi!$A$99:$A$117</c:f>
              <c:strCache>
                <c:ptCount val="19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AMF-Fshatërat</c:v>
                </c:pt>
                <c:pt idx="14">
                  <c:v>QMF- Hajvali</c:v>
                </c:pt>
                <c:pt idx="15">
                  <c:v>QMF- Besi </c:v>
                </c:pt>
                <c:pt idx="16">
                  <c:v>QMF Mat</c:v>
                </c:pt>
                <c:pt idx="17">
                  <c:v>QMF Mati 1</c:v>
                </c:pt>
                <c:pt idx="18">
                  <c:v>AMF-Studen.</c:v>
                </c:pt>
              </c:strCache>
            </c:strRef>
          </c:cat>
          <c:val>
            <c:numRef>
              <c:f>Laboratoriumi!$C$99:$C$117</c:f>
              <c:numCache>
                <c:formatCode>0%</c:formatCode>
                <c:ptCount val="19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0.02</c:v>
                </c:pt>
                <c:pt idx="4">
                  <c:v>0.01</c:v>
                </c:pt>
                <c:pt idx="5">
                  <c:v>0.01</c:v>
                </c:pt>
                <c:pt idx="6">
                  <c:v>0.01</c:v>
                </c:pt>
                <c:pt idx="7">
                  <c:v>0.02</c:v>
                </c:pt>
                <c:pt idx="8">
                  <c:v>0.03</c:v>
                </c:pt>
                <c:pt idx="9">
                  <c:v>0.03</c:v>
                </c:pt>
                <c:pt idx="10">
                  <c:v>0.02</c:v>
                </c:pt>
                <c:pt idx="11">
                  <c:v>0.02</c:v>
                </c:pt>
                <c:pt idx="12">
                  <c:v>0.01</c:v>
                </c:pt>
                <c:pt idx="13">
                  <c:v>0.01</c:v>
                </c:pt>
                <c:pt idx="14">
                  <c:v>0</c:v>
                </c:pt>
                <c:pt idx="15">
                  <c:v>0.02</c:v>
                </c:pt>
                <c:pt idx="16">
                  <c:v>0.01</c:v>
                </c:pt>
                <c:pt idx="17">
                  <c:v>0.03</c:v>
                </c:pt>
                <c:pt idx="18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679823456"/>
        <c:axId val="-679829440"/>
      </c:barChart>
      <c:catAx>
        <c:axId val="-67982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29440"/>
        <c:crosses val="autoZero"/>
        <c:auto val="1"/>
        <c:lblAlgn val="ctr"/>
        <c:lblOffset val="100"/>
        <c:noMultiLvlLbl val="0"/>
      </c:catAx>
      <c:valAx>
        <c:axId val="-679829440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67982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Laboratoriumi!$B$120</c:f>
              <c:strCache>
                <c:ptCount val="1"/>
                <c:pt idx="0">
                  <c:v>Nr.i vetëreferimeve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077294685990338E-3"/>
                  <c:y val="-8.7559274871315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2077294685990338E-3"/>
                  <c:y val="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6.7128777401341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077294685990116E-3"/>
                  <c:y val="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154589371980675E-3"/>
                  <c:y val="-7.0047419897052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5.83728499142102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2077294685990338E-3"/>
                  <c:y val="7.296606239276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1.2077294685990338E-3"/>
                  <c:y val="8.46406323756048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-4.37796374356577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3.6231884057971015E-3"/>
                  <c:y val="9.339655986273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2077294685990338E-3"/>
                  <c:y val="-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2077294685989453E-3"/>
                  <c:y val="0.1021524873498680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2077294685990338E-3"/>
                  <c:y val="-2.91864249571051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9.04779173670259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4.830917874396135E-3"/>
                  <c:y val="-3.2105067452815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7.0047419897052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1.2077294685990338E-3"/>
                  <c:y val="-2.3349139965684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Laboratoriumi!$A$121:$A$139</c:f>
              <c:strCache>
                <c:ptCount val="19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QMF- Hajvali</c:v>
                </c:pt>
                <c:pt idx="14">
                  <c:v>QMF- Besi </c:v>
                </c:pt>
                <c:pt idx="15">
                  <c:v>QMF Mat</c:v>
                </c:pt>
                <c:pt idx="16">
                  <c:v>QMF Mati 1</c:v>
                </c:pt>
                <c:pt idx="17">
                  <c:v>AMF-Studen.</c:v>
                </c:pt>
                <c:pt idx="18">
                  <c:v>AMF-Fshatërat</c:v>
                </c:pt>
              </c:strCache>
            </c:strRef>
          </c:cat>
          <c:val>
            <c:numRef>
              <c:f>Laboratoriumi!$B$121:$B$139</c:f>
              <c:numCache>
                <c:formatCode>General</c:formatCode>
                <c:ptCount val="19"/>
                <c:pt idx="0">
                  <c:v>11709</c:v>
                </c:pt>
                <c:pt idx="1">
                  <c:v>80</c:v>
                </c:pt>
                <c:pt idx="2">
                  <c:v>2155</c:v>
                </c:pt>
                <c:pt idx="3">
                  <c:v>3675</c:v>
                </c:pt>
                <c:pt idx="4">
                  <c:v>2888</c:v>
                </c:pt>
                <c:pt idx="5">
                  <c:v>6496</c:v>
                </c:pt>
                <c:pt idx="6">
                  <c:v>15903</c:v>
                </c:pt>
                <c:pt idx="7">
                  <c:v>8527</c:v>
                </c:pt>
                <c:pt idx="8">
                  <c:v>2724</c:v>
                </c:pt>
                <c:pt idx="9">
                  <c:v>2286</c:v>
                </c:pt>
                <c:pt idx="10">
                  <c:v>1972</c:v>
                </c:pt>
                <c:pt idx="11">
                  <c:v>1544</c:v>
                </c:pt>
                <c:pt idx="12">
                  <c:v>1443</c:v>
                </c:pt>
                <c:pt idx="13">
                  <c:v>3845</c:v>
                </c:pt>
                <c:pt idx="14">
                  <c:v>1947</c:v>
                </c:pt>
                <c:pt idx="15">
                  <c:v>2278</c:v>
                </c:pt>
                <c:pt idx="16">
                  <c:v>1310</c:v>
                </c:pt>
                <c:pt idx="17">
                  <c:v>365</c:v>
                </c:pt>
                <c:pt idx="18">
                  <c:v>4387</c:v>
                </c:pt>
              </c:numCache>
            </c:numRef>
          </c:val>
        </c:ser>
        <c:ser>
          <c:idx val="1"/>
          <c:order val="1"/>
          <c:tx>
            <c:strRef>
              <c:f>Laboratoriumi!$C$120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6.712877740134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8.172198987989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2077294685990338E-3"/>
                  <c:y val="-7.296606239276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-6.421013490563132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7.2966062392762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6.71287774013418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1.2077294685989895E-3"/>
                  <c:y val="-7.5884704888473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207729468599078E-3"/>
                  <c:y val="-6.12914924099208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2.4154589371980675E-3"/>
                  <c:y val="-7.004741989705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-7.8803347384183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8.856580457753038E-17"/>
                  <c:y val="-7.00474198970523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-5.8372849914210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2077294685989453E-3"/>
                  <c:y val="-6.71287774013418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2077294685990338E-3"/>
                  <c:y val="-5.83728499142103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2077294685989453E-3"/>
                  <c:y val="-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2.415458937197979E-3"/>
                  <c:y val="-5.25355649227892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1.2077294685990338E-3"/>
                  <c:y val="-6.129149240992083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-8.7559274871315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>
                <c:manualLayout>
                  <c:x val="7.246376811594203E-3"/>
                  <c:y val="-5.5454207418499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Laboratoriumi!$A$121:$A$139</c:f>
              <c:strCache>
                <c:ptCount val="19"/>
                <c:pt idx="0">
                  <c:v>QKMF</c:v>
                </c:pt>
                <c:pt idx="1">
                  <c:v>DSM</c:v>
                </c:pt>
                <c:pt idx="2">
                  <c:v>QMF 1</c:v>
                </c:pt>
                <c:pt idx="3">
                  <c:v>QMF 2</c:v>
                </c:pt>
                <c:pt idx="4">
                  <c:v>QMF 3</c:v>
                </c:pt>
                <c:pt idx="5">
                  <c:v>QMF 4</c:v>
                </c:pt>
                <c:pt idx="6">
                  <c:v>QMF 5</c:v>
                </c:pt>
                <c:pt idx="7">
                  <c:v>QMF 6</c:v>
                </c:pt>
                <c:pt idx="8">
                  <c:v>QMF -7</c:v>
                </c:pt>
                <c:pt idx="9">
                  <c:v>QMF -8</c:v>
                </c:pt>
                <c:pt idx="10">
                  <c:v>QMF -9</c:v>
                </c:pt>
                <c:pt idx="11">
                  <c:v>QMF -10</c:v>
                </c:pt>
                <c:pt idx="12">
                  <c:v>QMF-11</c:v>
                </c:pt>
                <c:pt idx="13">
                  <c:v>QMF- Hajvali</c:v>
                </c:pt>
                <c:pt idx="14">
                  <c:v>QMF- Besi </c:v>
                </c:pt>
                <c:pt idx="15">
                  <c:v>QMF Mat</c:v>
                </c:pt>
                <c:pt idx="16">
                  <c:v>QMF Mati 1</c:v>
                </c:pt>
                <c:pt idx="17">
                  <c:v>AMF-Studen.</c:v>
                </c:pt>
                <c:pt idx="18">
                  <c:v>AMF-Fshatërat</c:v>
                </c:pt>
              </c:strCache>
            </c:strRef>
          </c:cat>
          <c:val>
            <c:numRef>
              <c:f>Laboratoriumi!$C$121:$C$139</c:f>
              <c:numCache>
                <c:formatCode>0%</c:formatCode>
                <c:ptCount val="19"/>
                <c:pt idx="0">
                  <c:v>0.05</c:v>
                </c:pt>
                <c:pt idx="1">
                  <c:v>0.01</c:v>
                </c:pt>
                <c:pt idx="2">
                  <c:v>0.04</c:v>
                </c:pt>
                <c:pt idx="3">
                  <c:v>0.09</c:v>
                </c:pt>
                <c:pt idx="4">
                  <c:v>0.11</c:v>
                </c:pt>
                <c:pt idx="5">
                  <c:v>7.0000000000000007E-2</c:v>
                </c:pt>
                <c:pt idx="6">
                  <c:v>0.12</c:v>
                </c:pt>
                <c:pt idx="7">
                  <c:v>0.09</c:v>
                </c:pt>
                <c:pt idx="8">
                  <c:v>0.11</c:v>
                </c:pt>
                <c:pt idx="9">
                  <c:v>0.12</c:v>
                </c:pt>
                <c:pt idx="10">
                  <c:v>0.09</c:v>
                </c:pt>
                <c:pt idx="11">
                  <c:v>0.05</c:v>
                </c:pt>
                <c:pt idx="12">
                  <c:v>0.06</c:v>
                </c:pt>
                <c:pt idx="13">
                  <c:v>0.12</c:v>
                </c:pt>
                <c:pt idx="14">
                  <c:v>0.08</c:v>
                </c:pt>
                <c:pt idx="15">
                  <c:v>0.14000000000000001</c:v>
                </c:pt>
                <c:pt idx="16">
                  <c:v>0.06</c:v>
                </c:pt>
                <c:pt idx="17">
                  <c:v>0.11</c:v>
                </c:pt>
                <c:pt idx="18">
                  <c:v>0.11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837056"/>
        <c:axId val="-679829984"/>
        <c:axId val="0"/>
      </c:bar3DChart>
      <c:catAx>
        <c:axId val="-679837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29984"/>
        <c:crosses val="autoZero"/>
        <c:auto val="1"/>
        <c:lblAlgn val="ctr"/>
        <c:lblOffset val="100"/>
        <c:noMultiLvlLbl val="0"/>
      </c:catAx>
      <c:valAx>
        <c:axId val="-67982998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679837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19%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3%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7%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21%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11%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14%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6%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8"/>
              <c:layout/>
              <c:tx>
                <c:rich>
                  <a:bodyPr/>
                  <a:lstStyle/>
                  <a:p>
                    <a:r>
                      <a:rPr lang="en-US" smtClean="0"/>
                      <a:t>32%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Sherb.labor.!$D$6:$D$24</c:f>
              <c:strCache>
                <c:ptCount val="19"/>
                <c:pt idx="0">
                  <c:v>Se</c:v>
                </c:pt>
                <c:pt idx="1">
                  <c:v>Er</c:v>
                </c:pt>
                <c:pt idx="2">
                  <c:v>Hb</c:v>
                </c:pt>
                <c:pt idx="3">
                  <c:v>Le</c:v>
                </c:pt>
                <c:pt idx="4">
                  <c:v>Htc</c:v>
                </c:pt>
                <c:pt idx="5">
                  <c:v>Trombocitet</c:v>
                </c:pt>
                <c:pt idx="6">
                  <c:v>Koha e gjakderdhjes</c:v>
                </c:pt>
                <c:pt idx="7">
                  <c:v>Koha e koagulimit</c:v>
                </c:pt>
                <c:pt idx="8">
                  <c:v>Form. Leuko.</c:v>
                </c:pt>
                <c:pt idx="9">
                  <c:v>Urea</c:v>
                </c:pt>
                <c:pt idx="10">
                  <c:v>Kreatinina</c:v>
                </c:pt>
                <c:pt idx="11">
                  <c:v>Glikemia</c:v>
                </c:pt>
                <c:pt idx="12">
                  <c:v>Kolesterol</c:v>
                </c:pt>
                <c:pt idx="13">
                  <c:v>Trigliceridet</c:v>
                </c:pt>
                <c:pt idx="14">
                  <c:v>Bilirubin total</c:v>
                </c:pt>
                <c:pt idx="15">
                  <c:v>Bilirubini direkt</c:v>
                </c:pt>
                <c:pt idx="16">
                  <c:v>ALT</c:v>
                </c:pt>
                <c:pt idx="17">
                  <c:v>AST</c:v>
                </c:pt>
                <c:pt idx="18">
                  <c:v>Urina</c:v>
                </c:pt>
              </c:strCache>
            </c:strRef>
          </c:cat>
          <c:val>
            <c:numRef>
              <c:f>Sherb.labor.!$E$6:$E$24</c:f>
              <c:numCache>
                <c:formatCode>0%</c:formatCode>
                <c:ptCount val="19"/>
                <c:pt idx="0">
                  <c:v>0.23</c:v>
                </c:pt>
                <c:pt idx="1">
                  <c:v>0.18</c:v>
                </c:pt>
                <c:pt idx="2">
                  <c:v>0.18</c:v>
                </c:pt>
                <c:pt idx="3">
                  <c:v>0.23</c:v>
                </c:pt>
                <c:pt idx="4">
                  <c:v>0.18</c:v>
                </c:pt>
                <c:pt idx="5">
                  <c:v>0.03</c:v>
                </c:pt>
                <c:pt idx="6">
                  <c:v>0.03</c:v>
                </c:pt>
                <c:pt idx="7">
                  <c:v>0.04</c:v>
                </c:pt>
                <c:pt idx="8">
                  <c:v>0.19</c:v>
                </c:pt>
                <c:pt idx="9">
                  <c:v>0.05</c:v>
                </c:pt>
                <c:pt idx="10">
                  <c:v>0.05</c:v>
                </c:pt>
                <c:pt idx="11">
                  <c:v>0.18</c:v>
                </c:pt>
                <c:pt idx="12">
                  <c:v>0.1</c:v>
                </c:pt>
                <c:pt idx="13">
                  <c:v>0.12</c:v>
                </c:pt>
                <c:pt idx="14">
                  <c:v>0.05</c:v>
                </c:pt>
                <c:pt idx="15">
                  <c:v>0.04</c:v>
                </c:pt>
                <c:pt idx="16">
                  <c:v>0.04</c:v>
                </c:pt>
                <c:pt idx="17">
                  <c:v>0.03</c:v>
                </c:pt>
                <c:pt idx="18">
                  <c:v>0.3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679832704"/>
        <c:axId val="-679834336"/>
      </c:barChart>
      <c:catAx>
        <c:axId val="-679832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9834336"/>
        <c:crosses val="autoZero"/>
        <c:auto val="1"/>
        <c:lblAlgn val="ctr"/>
        <c:lblOffset val="100"/>
        <c:noMultiLvlLbl val="0"/>
      </c:catAx>
      <c:valAx>
        <c:axId val="-679834336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extTo"/>
        <c:crossAx val="-679832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385046977823427"/>
          <c:y val="0.19670793537879946"/>
          <c:w val="0.6445927954657843"/>
          <c:h val="0.66443172387321092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Radiologjia!$B$15</c:f>
              <c:strCache>
                <c:ptCount val="1"/>
                <c:pt idx="0">
                  <c:v>RTG QKMF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11478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Radiologjia!$C$15</c:f>
              <c:numCache>
                <c:formatCode>General</c:formatCode>
                <c:ptCount val="1"/>
                <c:pt idx="0">
                  <c:v>5525</c:v>
                </c:pt>
              </c:numCache>
            </c:numRef>
          </c:val>
          <c:shape val="pyramid"/>
        </c:ser>
        <c:ser>
          <c:idx val="1"/>
          <c:order val="1"/>
          <c:tx>
            <c:strRef>
              <c:f>Radiologjia!$B$16</c:f>
              <c:strCache>
                <c:ptCount val="1"/>
                <c:pt idx="0">
                  <c:v>RTG Stomatologji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3.6231884057971457E-3"/>
                  <c:y val="-4.436697690799289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8216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Radiologjia!$C$16</c:f>
              <c:numCache>
                <c:formatCode>General</c:formatCode>
                <c:ptCount val="1"/>
                <c:pt idx="0">
                  <c:v>4023</c:v>
                </c:pt>
              </c:numCache>
            </c:numRef>
          </c:val>
        </c:ser>
        <c:ser>
          <c:idx val="2"/>
          <c:order val="2"/>
          <c:tx>
            <c:strRef>
              <c:f>Radiologjia!$B$17</c:f>
              <c:strCache>
                <c:ptCount val="1"/>
                <c:pt idx="0">
                  <c:v>RTG QMF 5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246376811594203E-3"/>
                  <c:y val="-5.26857850782416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448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Radiologjia!$C$17</c:f>
              <c:numCache>
                <c:formatCode>General</c:formatCode>
                <c:ptCount val="1"/>
                <c:pt idx="0">
                  <c:v>448</c:v>
                </c:pt>
              </c:numCache>
            </c:numRef>
          </c:val>
          <c:shape val="coneToMax"/>
        </c:ser>
        <c:ser>
          <c:idx val="3"/>
          <c:order val="3"/>
          <c:tx>
            <c:strRef>
              <c:f>Radiologjia!$B$18</c:f>
              <c:strCache>
                <c:ptCount val="1"/>
                <c:pt idx="0">
                  <c:v>RTG QMF 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2077294685991224E-3"/>
                  <c:y val="-6.10045932484902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2208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Radiologjia!$C$18</c:f>
              <c:numCache>
                <c:formatCode>General</c:formatCode>
                <c:ptCount val="1"/>
                <c:pt idx="0">
                  <c:v>1291</c:v>
                </c:pt>
              </c:numCache>
            </c:numRef>
          </c:val>
        </c:ser>
        <c:ser>
          <c:idx val="4"/>
          <c:order val="4"/>
          <c:tx>
            <c:strRef>
              <c:f>Radiologjia!$B$19</c:f>
              <c:strCache>
                <c:ptCount val="1"/>
                <c:pt idx="0">
                  <c:v>RTG DSM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2.1739130434782608E-2"/>
                  <c:y val="-5.268578507824155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2329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Radiologjia!$C$19</c:f>
              <c:numCache>
                <c:formatCode>General</c:formatCode>
                <c:ptCount val="1"/>
                <c:pt idx="0">
                  <c:v>1480</c:v>
                </c:pt>
              </c:numCache>
            </c:numRef>
          </c:val>
          <c:shape val="cylinder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9831072"/>
        <c:axId val="-679828896"/>
        <c:axId val="0"/>
      </c:bar3DChart>
      <c:catAx>
        <c:axId val="-6798310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679828896"/>
        <c:crosses val="autoZero"/>
        <c:auto val="1"/>
        <c:lblAlgn val="ctr"/>
        <c:lblOffset val="100"/>
        <c:noMultiLvlLbl val="0"/>
      </c:catAx>
      <c:valAx>
        <c:axId val="-6798288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983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>
                <c:manualLayout>
                  <c:x val="1.2077294685989895E-3"/>
                  <c:y val="-2.043049746997363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334913996568411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830917874396135E-3"/>
                  <c:y val="-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246376811594203E-3"/>
                  <c:y val="-3.210506745281571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3.794235244423674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Radiologjia!$B$15:$B$19</c:f>
              <c:strCache>
                <c:ptCount val="5"/>
                <c:pt idx="0">
                  <c:v>RTG QKMF</c:v>
                </c:pt>
                <c:pt idx="1">
                  <c:v>RTG Stomatologji</c:v>
                </c:pt>
                <c:pt idx="2">
                  <c:v>RTG QMF 5</c:v>
                </c:pt>
                <c:pt idx="3">
                  <c:v>RTG QMF 4</c:v>
                </c:pt>
                <c:pt idx="4">
                  <c:v>RTG DSM</c:v>
                </c:pt>
              </c:strCache>
            </c:strRef>
          </c:cat>
          <c:val>
            <c:numRef>
              <c:f>Radiologjia!$C$15:$C$19</c:f>
              <c:numCache>
                <c:formatCode>General</c:formatCode>
                <c:ptCount val="5"/>
                <c:pt idx="0">
                  <c:v>23</c:v>
                </c:pt>
                <c:pt idx="1">
                  <c:v>31</c:v>
                </c:pt>
                <c:pt idx="2">
                  <c:v>20</c:v>
                </c:pt>
                <c:pt idx="3">
                  <c:v>12</c:v>
                </c:pt>
                <c:pt idx="4">
                  <c:v>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55154256"/>
        <c:axId val="-655155888"/>
        <c:axId val="0"/>
      </c:bar3DChart>
      <c:catAx>
        <c:axId val="-655154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55888"/>
        <c:crosses val="autoZero"/>
        <c:auto val="1"/>
        <c:lblAlgn val="ctr"/>
        <c:lblOffset val="100"/>
        <c:noMultiLvlLbl val="0"/>
      </c:catAx>
      <c:valAx>
        <c:axId val="-65515588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55154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095787389737208"/>
          <c:y val="5.5997217589085664E-2"/>
          <c:w val="0.86637620297462814"/>
          <c:h val="0.65758129192184311"/>
        </c:manualLayout>
      </c:layout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solidFill>
                <a:schemeClr val="accent5">
                  <a:lumMod val="60000"/>
                  <a:lumOff val="40000"/>
                </a:schemeClr>
              </a:solidFill>
            </a:ln>
            <a:effectLst/>
            <a:sp3d>
              <a:contourClr>
                <a:schemeClr val="accent5">
                  <a:lumMod val="60000"/>
                  <a:lumOff val="40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Viz.Shër!$I$102:$I$115</c:f>
              <c:strCache>
                <c:ptCount val="14"/>
                <c:pt idx="0">
                  <c:v>AMF-Bardhosh</c:v>
                </c:pt>
                <c:pt idx="1">
                  <c:v>AMF-Barilevë</c:v>
                </c:pt>
                <c:pt idx="2">
                  <c:v>AMF-Bullaj</c:v>
                </c:pt>
                <c:pt idx="3">
                  <c:v>AMF-Dabishec</c:v>
                </c:pt>
                <c:pt idx="4">
                  <c:v>AMF-Keqekollë</c:v>
                </c:pt>
                <c:pt idx="5">
                  <c:v>AMF-Kishnicë</c:v>
                </c:pt>
                <c:pt idx="6">
                  <c:v>AMF-Koliq</c:v>
                </c:pt>
                <c:pt idx="7">
                  <c:v>AMF-Llukarë</c:v>
                </c:pt>
                <c:pt idx="8">
                  <c:v>AMF-Mramur</c:v>
                </c:pt>
                <c:pt idx="9">
                  <c:v>AMF-Rimanishtë</c:v>
                </c:pt>
                <c:pt idx="10">
                  <c:v>AMF-Sharban</c:v>
                </c:pt>
                <c:pt idx="11">
                  <c:v>AMF-Shkabaj</c:v>
                </c:pt>
                <c:pt idx="12">
                  <c:v>AMF-Slivovë</c:v>
                </c:pt>
                <c:pt idx="13">
                  <c:v>AMF-Viti</c:v>
                </c:pt>
              </c:strCache>
            </c:strRef>
          </c:cat>
          <c:val>
            <c:numRef>
              <c:f>Viz.Shër!$J$102:$J$115</c:f>
              <c:numCache>
                <c:formatCode>General</c:formatCode>
                <c:ptCount val="14"/>
                <c:pt idx="0">
                  <c:v>25341</c:v>
                </c:pt>
                <c:pt idx="1">
                  <c:v>2514</c:v>
                </c:pt>
                <c:pt idx="2">
                  <c:v>45</c:v>
                </c:pt>
                <c:pt idx="3">
                  <c:v>124</c:v>
                </c:pt>
                <c:pt idx="4">
                  <c:v>1050</c:v>
                </c:pt>
                <c:pt idx="5">
                  <c:v>173</c:v>
                </c:pt>
                <c:pt idx="6">
                  <c:v>170</c:v>
                </c:pt>
                <c:pt idx="7">
                  <c:v>2298</c:v>
                </c:pt>
                <c:pt idx="8">
                  <c:v>1958</c:v>
                </c:pt>
                <c:pt idx="9">
                  <c:v>714</c:v>
                </c:pt>
                <c:pt idx="10">
                  <c:v>817</c:v>
                </c:pt>
                <c:pt idx="11">
                  <c:v>4179</c:v>
                </c:pt>
                <c:pt idx="12">
                  <c:v>255</c:v>
                </c:pt>
                <c:pt idx="13">
                  <c:v>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8726896"/>
        <c:axId val="-678724720"/>
        <c:axId val="0"/>
      </c:bar3DChart>
      <c:catAx>
        <c:axId val="-678726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24720"/>
        <c:crosses val="autoZero"/>
        <c:auto val="1"/>
        <c:lblAlgn val="ctr"/>
        <c:lblOffset val="100"/>
        <c:noMultiLvlLbl val="0"/>
      </c:catAx>
      <c:valAx>
        <c:axId val="-678724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26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Radiologjia!$B$55</c:f>
              <c:strCache>
                <c:ptCount val="1"/>
                <c:pt idx="0">
                  <c:v>Nr.i vetëreferimeve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0"/>
                  <c:y val="8.75592748713153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141451144382595E-17"/>
                  <c:y val="9.339655986273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5.350782762770201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3.6231884057971015E-3"/>
                  <c:y val="9.3396559862736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1.2077294685990338E-3"/>
                  <c:y val="9.33965598627364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3.623188405797013E-3"/>
                  <c:y val="0.1050711298455784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3.6231884057971015E-3"/>
                  <c:y val="0.1109084148369995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2077294685990338E-3"/>
                  <c:y val="0.119664342324131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0.122582984819841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7.5884704888473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Radiologjia!$A$56:$A$73</c:f>
              <c:strCache>
                <c:ptCount val="18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  <c:pt idx="16">
                  <c:v>AMF-Fshatërat</c:v>
                </c:pt>
                <c:pt idx="17">
                  <c:v>AMF-Studen.</c:v>
                </c:pt>
              </c:strCache>
            </c:strRef>
          </c:cat>
          <c:val>
            <c:numRef>
              <c:f>Radiologjia!$B$56:$B$73</c:f>
              <c:numCache>
                <c:formatCode>General</c:formatCode>
                <c:ptCount val="18"/>
                <c:pt idx="0">
                  <c:v>1777</c:v>
                </c:pt>
                <c:pt idx="1">
                  <c:v>404</c:v>
                </c:pt>
                <c:pt idx="2">
                  <c:v>777</c:v>
                </c:pt>
                <c:pt idx="3">
                  <c:v>442</c:v>
                </c:pt>
                <c:pt idx="4">
                  <c:v>1179</c:v>
                </c:pt>
                <c:pt idx="5">
                  <c:v>2138</c:v>
                </c:pt>
                <c:pt idx="6">
                  <c:v>911</c:v>
                </c:pt>
                <c:pt idx="7">
                  <c:v>447</c:v>
                </c:pt>
                <c:pt idx="8">
                  <c:v>551</c:v>
                </c:pt>
                <c:pt idx="9">
                  <c:v>397</c:v>
                </c:pt>
                <c:pt idx="10">
                  <c:v>329</c:v>
                </c:pt>
                <c:pt idx="11">
                  <c:v>333</c:v>
                </c:pt>
                <c:pt idx="12">
                  <c:v>340</c:v>
                </c:pt>
                <c:pt idx="13">
                  <c:v>191</c:v>
                </c:pt>
                <c:pt idx="14">
                  <c:v>329</c:v>
                </c:pt>
                <c:pt idx="15">
                  <c:v>316</c:v>
                </c:pt>
                <c:pt idx="16">
                  <c:v>747</c:v>
                </c:pt>
                <c:pt idx="17">
                  <c:v>30</c:v>
                </c:pt>
              </c:numCache>
            </c:numRef>
          </c:val>
        </c:ser>
        <c:ser>
          <c:idx val="1"/>
          <c:order val="1"/>
          <c:tx>
            <c:strRef>
              <c:f>Radiologjia!$C$55</c:f>
              <c:strCache>
                <c:ptCount val="1"/>
                <c:pt idx="0">
                  <c:v>%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1070725572191297E-17"/>
                  <c:y val="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2141451144382595E-17"/>
                  <c:y val="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428290228876519E-17"/>
                  <c:y val="3.21050674528156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3.5023709948526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3.7942352444236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0"/>
                  <c:y val="4.08609949399472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2077294685990338E-3"/>
                  <c:y val="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0"/>
                  <c:y val="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0"/>
                  <c:y val="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0"/>
                  <c:y val="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1.2077294685989453E-3"/>
                  <c:y val="4.3779637435657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1.2077294685990338E-3"/>
                  <c:y val="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4.66982799313682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4.37796374356577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6"/>
              <c:layout>
                <c:manualLayout>
                  <c:x val="1.2077294685990338E-3"/>
                  <c:y val="4.0860994939947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7"/>
              <c:layout>
                <c:manualLayout>
                  <c:x val="0"/>
                  <c:y val="-2.91864249571052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Radiologjia!$A$56:$A$73</c:f>
              <c:strCache>
                <c:ptCount val="18"/>
                <c:pt idx="0">
                  <c:v>QKMF</c:v>
                </c:pt>
                <c:pt idx="1">
                  <c:v>QMF 1</c:v>
                </c:pt>
                <c:pt idx="2">
                  <c:v>QMF 2</c:v>
                </c:pt>
                <c:pt idx="3">
                  <c:v>QMF 3</c:v>
                </c:pt>
                <c:pt idx="4">
                  <c:v>QMF 4</c:v>
                </c:pt>
                <c:pt idx="5">
                  <c:v>QMF 5</c:v>
                </c:pt>
                <c:pt idx="6">
                  <c:v>QMF 6</c:v>
                </c:pt>
                <c:pt idx="7">
                  <c:v>QMF -7</c:v>
                </c:pt>
                <c:pt idx="8">
                  <c:v>QMF -8</c:v>
                </c:pt>
                <c:pt idx="9">
                  <c:v>QMF -9</c:v>
                </c:pt>
                <c:pt idx="10">
                  <c:v>QMF -10</c:v>
                </c:pt>
                <c:pt idx="11">
                  <c:v>QMF-11</c:v>
                </c:pt>
                <c:pt idx="12">
                  <c:v>QMF- Hajvali</c:v>
                </c:pt>
                <c:pt idx="13">
                  <c:v>QMF- Besi </c:v>
                </c:pt>
                <c:pt idx="14">
                  <c:v>QMF Mat</c:v>
                </c:pt>
                <c:pt idx="15">
                  <c:v>QMF Mati 1</c:v>
                </c:pt>
                <c:pt idx="16">
                  <c:v>AMF-Fshatërat</c:v>
                </c:pt>
                <c:pt idx="17">
                  <c:v>AMF-Studen.</c:v>
                </c:pt>
              </c:strCache>
            </c:strRef>
          </c:cat>
          <c:val>
            <c:numRef>
              <c:f>Radiologjia!$C$56:$C$73</c:f>
              <c:numCache>
                <c:formatCode>0%</c:formatCode>
                <c:ptCount val="18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0.01</c:v>
                </c:pt>
                <c:pt idx="4">
                  <c:v>0.01</c:v>
                </c:pt>
                <c:pt idx="5">
                  <c:v>0.02</c:v>
                </c:pt>
                <c:pt idx="6">
                  <c:v>0.01</c:v>
                </c:pt>
                <c:pt idx="7">
                  <c:v>0.02</c:v>
                </c:pt>
                <c:pt idx="8">
                  <c:v>0.03</c:v>
                </c:pt>
                <c:pt idx="9">
                  <c:v>0.02</c:v>
                </c:pt>
                <c:pt idx="10">
                  <c:v>0.01</c:v>
                </c:pt>
                <c:pt idx="11">
                  <c:v>0.01</c:v>
                </c:pt>
                <c:pt idx="12">
                  <c:v>0.01</c:v>
                </c:pt>
                <c:pt idx="13">
                  <c:v>0.01</c:v>
                </c:pt>
                <c:pt idx="14">
                  <c:v>0.02</c:v>
                </c:pt>
                <c:pt idx="15">
                  <c:v>0.01</c:v>
                </c:pt>
                <c:pt idx="16">
                  <c:v>0.02</c:v>
                </c:pt>
                <c:pt idx="17">
                  <c:v>0.01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-655160784"/>
        <c:axId val="-655165136"/>
      </c:barChart>
      <c:catAx>
        <c:axId val="-65516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65136"/>
        <c:crosses val="autoZero"/>
        <c:auto val="1"/>
        <c:lblAlgn val="ctr"/>
        <c:lblOffset val="100"/>
        <c:noMultiLvlLbl val="0"/>
      </c:catAx>
      <c:valAx>
        <c:axId val="-65516513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crossAx val="-655160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20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687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17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2594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173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2334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36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1257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3950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44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375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19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128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58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194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sherb.radiolo.!$B$5:$B$20</c:f>
              <c:strCache>
                <c:ptCount val="16"/>
                <c:pt idx="0">
                  <c:v> Craniogrami</c:v>
                </c:pt>
                <c:pt idx="1">
                  <c:v>Rtg. e Selae Turcica</c:v>
                </c:pt>
                <c:pt idx="2">
                  <c:v>Rtg. e sinusve paranazale </c:v>
                </c:pt>
                <c:pt idx="3">
                  <c:v>Rtg.e kockës mastoideale sipas Schyler-it</c:v>
                </c:pt>
                <c:pt idx="4">
                  <c:v>Rtg.e boshtit kurrizor (segmenti i qafës)</c:v>
                </c:pt>
                <c:pt idx="5">
                  <c:v>Rtg krahrorit (toraxit)</c:v>
                </c:pt>
                <c:pt idx="6">
                  <c:v>Rtg boshtit kurrizor pjesa e shpinës (segmenti lumbo sacral)</c:v>
                </c:pt>
                <c:pt idx="7">
                  <c:v>Rtg e gjysmës së krahrorit m.,d.(hemitoraxit)</c:v>
                </c:pt>
                <c:pt idx="8">
                  <c:v>Rtg boshtit kurrizor (segmenti i krahrorit)</c:v>
                </c:pt>
                <c:pt idx="9">
                  <c:v>Rtg e mushkrive (Pulmo)</c:v>
                </c:pt>
                <c:pt idx="10">
                  <c:v>Teleradiografia e zemrës</c:v>
                </c:pt>
                <c:pt idx="11">
                  <c:v>Rtg e kockave të krahut art. humeroscapularis)</c:v>
                </c:pt>
                <c:pt idx="12">
                  <c:v>Rtg e parakrahut (humerusit)</c:v>
                </c:pt>
                <c:pt idx="13">
                  <c:v>Rtg. e brrylit (art. cubiti)</c:v>
                </c:pt>
                <c:pt idx="14">
                  <c:v>Rtg e nënbrylit (antebrachi)</c:v>
                </c:pt>
                <c:pt idx="15">
                  <c:v>Rtg.e nyjes së dorës (art. radiocarpalis)</c:v>
                </c:pt>
              </c:strCache>
            </c:strRef>
          </c:cat>
          <c:val>
            <c:numRef>
              <c:f>sherb.radiolo.!$C$5:$C$20</c:f>
              <c:numCache>
                <c:formatCode>General</c:formatCode>
                <c:ptCount val="16"/>
                <c:pt idx="0">
                  <c:v>10</c:v>
                </c:pt>
                <c:pt idx="1">
                  <c:v>12</c:v>
                </c:pt>
                <c:pt idx="2">
                  <c:v>351</c:v>
                </c:pt>
                <c:pt idx="3">
                  <c:v>32</c:v>
                </c:pt>
                <c:pt idx="4">
                  <c:v>1273</c:v>
                </c:pt>
                <c:pt idx="5">
                  <c:v>103</c:v>
                </c:pt>
                <c:pt idx="6">
                  <c:v>1077</c:v>
                </c:pt>
                <c:pt idx="7">
                  <c:v>23</c:v>
                </c:pt>
                <c:pt idx="8">
                  <c:v>687</c:v>
                </c:pt>
                <c:pt idx="9">
                  <c:v>1911</c:v>
                </c:pt>
                <c:pt idx="10">
                  <c:v>44</c:v>
                </c:pt>
                <c:pt idx="11">
                  <c:v>182</c:v>
                </c:pt>
                <c:pt idx="12">
                  <c:v>12</c:v>
                </c:pt>
                <c:pt idx="13">
                  <c:v>51</c:v>
                </c:pt>
                <c:pt idx="14">
                  <c:v>27</c:v>
                </c:pt>
                <c:pt idx="15">
                  <c:v>101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55156976"/>
        <c:axId val="-655159696"/>
        <c:axId val="0"/>
      </c:bar3DChart>
      <c:catAx>
        <c:axId val="-655156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59696"/>
        <c:crosses val="autoZero"/>
        <c:auto val="1"/>
        <c:lblAlgn val="ctr"/>
        <c:lblOffset val="100"/>
        <c:noMultiLvlLbl val="0"/>
      </c:catAx>
      <c:valAx>
        <c:axId val="-65515969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55156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smtClean="0"/>
                      <a:t>764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r>
                      <a:rPr lang="en-US" b="1" smtClean="0"/>
                      <a:t>27</a:t>
                    </a:r>
                    <a:endParaRPr lang="en-US" b="1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203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283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mtClean="0"/>
                      <a:t>3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 smtClean="0"/>
                      <a:t>1770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smtClean="0"/>
                      <a:t>98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 smtClean="0"/>
                      <a:t>78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/>
                      <a:t>938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en-US" smtClean="0"/>
                      <a:t>279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/>
              <c:tx>
                <c:rich>
                  <a:bodyPr/>
                  <a:lstStyle/>
                  <a:p>
                    <a:r>
                      <a:rPr lang="en-US" smtClean="0"/>
                      <a:t>1668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/>
              <c:tx>
                <c:rich>
                  <a:bodyPr/>
                  <a:lstStyle/>
                  <a:p>
                    <a:r>
                      <a:rPr lang="en-US" smtClean="0"/>
                      <a:t>46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/>
              <c:tx>
                <c:rich>
                  <a:bodyPr/>
                  <a:lstStyle/>
                  <a:p>
                    <a:r>
                      <a:rPr lang="en-US" smtClean="0"/>
                      <a:t>462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/>
              <c:tx>
                <c:rich>
                  <a:bodyPr/>
                  <a:lstStyle/>
                  <a:p>
                    <a:r>
                      <a:rPr lang="en-US" smtClean="0"/>
                      <a:t>1596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/>
              <c:tx>
                <c:rich>
                  <a:bodyPr/>
                  <a:lstStyle/>
                  <a:p>
                    <a:r>
                      <a:rPr lang="en-US" smtClean="0"/>
                      <a:t>580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/>
              <c:tx>
                <c:rich>
                  <a:bodyPr/>
                  <a:lstStyle/>
                  <a:p>
                    <a:r>
                      <a:rPr lang="en-US" smtClean="0"/>
                      <a:t>8216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sherb.radiolo.!$B$21:$B$36</c:f>
              <c:strCache>
                <c:ptCount val="16"/>
                <c:pt idx="0">
                  <c:v>Rtg e shuplakave                                                                           (mani, sin ose dex.)</c:v>
                </c:pt>
                <c:pt idx="1">
                  <c:v>Rtg .N.e barkut (tr.abdominal) </c:v>
                </c:pt>
                <c:pt idx="2">
                  <c:v>Rtg. N.i veshkëve dhe rrugëve urinare(Tr. Urinar)</c:v>
                </c:pt>
                <c:pt idx="3">
                  <c:v>Rtg. e kukave ( art. Coxofemoral)</c:v>
                </c:pt>
                <c:pt idx="4">
                  <c:v>Rtg. e kockave të pelvikut (pelvis)</c:v>
                </c:pt>
                <c:pt idx="5">
                  <c:v>Rtg.  e gjurit (geni)</c:v>
                </c:pt>
                <c:pt idx="6">
                  <c:v>Rtg. e nengjurit(cruris-tibiae et fibulae)</c:v>
                </c:pt>
                <c:pt idx="7">
                  <c:v>Rtg. e kembes( femurit)</c:v>
                </c:pt>
                <c:pt idx="8">
                  <c:v>Rtg. e shputes (pedis)</c:v>
                </c:pt>
                <c:pt idx="9">
                  <c:v>Rtg.e nyjes së këmbës( art. tallocrurale) </c:v>
                </c:pt>
                <c:pt idx="10">
                  <c:v>Ultrazëri</c:v>
                </c:pt>
                <c:pt idx="11">
                  <c:v>Rtg e thembrës (calcaneus)</c:v>
                </c:pt>
                <c:pt idx="12">
                  <c:v>Mamografia</c:v>
                </c:pt>
                <c:pt idx="13">
                  <c:v>Ro- grafija e pulmoneve PA</c:v>
                </c:pt>
                <c:pt idx="14">
                  <c:v>Ro - grafija L profil e pulmoneve</c:v>
                </c:pt>
                <c:pt idx="15">
                  <c:v>Ro- grafija e dhëmbit</c:v>
                </c:pt>
              </c:strCache>
            </c:strRef>
          </c:cat>
          <c:val>
            <c:numRef>
              <c:f>sherb.radiolo.!$C$21:$C$36</c:f>
              <c:numCache>
                <c:formatCode>General</c:formatCode>
                <c:ptCount val="16"/>
                <c:pt idx="0">
                  <c:v>352</c:v>
                </c:pt>
                <c:pt idx="1">
                  <c:v>20</c:v>
                </c:pt>
                <c:pt idx="2">
                  <c:v>90</c:v>
                </c:pt>
                <c:pt idx="3">
                  <c:v>149</c:v>
                </c:pt>
                <c:pt idx="4">
                  <c:v>3</c:v>
                </c:pt>
                <c:pt idx="5">
                  <c:v>918</c:v>
                </c:pt>
                <c:pt idx="6">
                  <c:v>55</c:v>
                </c:pt>
                <c:pt idx="7">
                  <c:v>43</c:v>
                </c:pt>
                <c:pt idx="8">
                  <c:v>392</c:v>
                </c:pt>
                <c:pt idx="9">
                  <c:v>122</c:v>
                </c:pt>
                <c:pt idx="10">
                  <c:v>689</c:v>
                </c:pt>
                <c:pt idx="11">
                  <c:v>27</c:v>
                </c:pt>
                <c:pt idx="12">
                  <c:v>206</c:v>
                </c:pt>
                <c:pt idx="13">
                  <c:v>973</c:v>
                </c:pt>
                <c:pt idx="14">
                  <c:v>354</c:v>
                </c:pt>
                <c:pt idx="15">
                  <c:v>4023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55152624"/>
        <c:axId val="-655161872"/>
        <c:axId val="0"/>
      </c:bar3DChart>
      <c:catAx>
        <c:axId val="-655152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61872"/>
        <c:crosses val="autoZero"/>
        <c:auto val="1"/>
        <c:lblAlgn val="ctr"/>
        <c:lblOffset val="100"/>
        <c:noMultiLvlLbl val="0"/>
      </c:catAx>
      <c:valAx>
        <c:axId val="-65516187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55152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'Shendeti Publik'!$C$45</c:f>
              <c:strCache>
                <c:ptCount val="1"/>
                <c:pt idx="0">
                  <c:v>Planifikuar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1070725572191297E-17"/>
                  <c:y val="-2.0430497469973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04304974699735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856580457753038E-17"/>
                  <c:y val="-1.75118549742631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2077294685990338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'Shendeti Publik'!$B$46:$B$50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të gripit janë aplikuar 10750 doza</c:v>
                </c:pt>
              </c:strCache>
            </c:strRef>
          </c:cat>
          <c:val>
            <c:numRef>
              <c:f>'Shendeti Publik'!$C$46:$C$50</c:f>
              <c:numCache>
                <c:formatCode>General</c:formatCode>
                <c:ptCount val="5"/>
                <c:pt idx="0">
                  <c:v>3960</c:v>
                </c:pt>
                <c:pt idx="1">
                  <c:v>3960</c:v>
                </c:pt>
                <c:pt idx="2">
                  <c:v>3919</c:v>
                </c:pt>
                <c:pt idx="3">
                  <c:v>3920</c:v>
                </c:pt>
              </c:numCache>
            </c:numRef>
          </c:val>
        </c:ser>
        <c:ser>
          <c:idx val="1"/>
          <c:order val="1"/>
          <c:tx>
            <c:strRef>
              <c:f>'Shendeti Publik'!$D$45</c:f>
              <c:strCache>
                <c:ptCount val="1"/>
                <c:pt idx="0">
                  <c:v>Të vaksinuar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5.4347826086956499E-2"/>
                  <c:y val="5.54542074184997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5.434782608695652E-2"/>
                  <c:y val="6.1291492409920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3140096618357488E-2"/>
                  <c:y val="2.62677824613945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434782608695652E-2"/>
                  <c:y val="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2077294685988566E-3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'Shendeti Publik'!$B$46:$B$50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të gripit janë aplikuar 10750 doza</c:v>
                </c:pt>
              </c:strCache>
            </c:strRef>
          </c:cat>
          <c:val>
            <c:numRef>
              <c:f>'Shendeti Publik'!$D$46:$D$50</c:f>
              <c:numCache>
                <c:formatCode>General</c:formatCode>
                <c:ptCount val="5"/>
                <c:pt idx="0">
                  <c:v>3896</c:v>
                </c:pt>
                <c:pt idx="1">
                  <c:v>3896</c:v>
                </c:pt>
                <c:pt idx="2">
                  <c:v>3919</c:v>
                </c:pt>
                <c:pt idx="3">
                  <c:v>3749</c:v>
                </c:pt>
                <c:pt idx="4">
                  <c:v>10750</c:v>
                </c:pt>
              </c:numCache>
            </c:numRef>
          </c:val>
        </c:ser>
        <c:ser>
          <c:idx val="2"/>
          <c:order val="2"/>
          <c:tx>
            <c:strRef>
              <c:f>'Shendeti Publik'!$E$45</c:f>
              <c:strCache>
                <c:ptCount val="1"/>
                <c:pt idx="0">
                  <c:v>Përfshirë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5700483091787419E-2"/>
                  <c:y val="-2.33491399656842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285024154589372E-2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6908212560386472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492753623188318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'Shendeti Publik'!$B$46:$B$50</c:f>
              <c:strCache>
                <c:ptCount val="5"/>
                <c:pt idx="0">
                  <c:v>IPV</c:v>
                </c:pt>
                <c:pt idx="1">
                  <c:v>DTP-HEP.B-HIB</c:v>
                </c:pt>
                <c:pt idx="2">
                  <c:v>BCG</c:v>
                </c:pt>
                <c:pt idx="3">
                  <c:v>MMR</c:v>
                </c:pt>
                <c:pt idx="4">
                  <c:v>Vaksinë të gripit janë aplikuar 10750 doza</c:v>
                </c:pt>
              </c:strCache>
            </c:strRef>
          </c:cat>
          <c:val>
            <c:numRef>
              <c:f>'Shendeti Publik'!$E$46:$E$50</c:f>
              <c:numCache>
                <c:formatCode>0%</c:formatCode>
                <c:ptCount val="5"/>
                <c:pt idx="0">
                  <c:v>0.98</c:v>
                </c:pt>
                <c:pt idx="1">
                  <c:v>0.98</c:v>
                </c:pt>
                <c:pt idx="2">
                  <c:v>1</c:v>
                </c:pt>
                <c:pt idx="3">
                  <c:v>0.96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55158064"/>
        <c:axId val="-655152080"/>
        <c:axId val="0"/>
      </c:bar3DChart>
      <c:catAx>
        <c:axId val="-655158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52080"/>
        <c:crosses val="autoZero"/>
        <c:auto val="1"/>
        <c:lblAlgn val="ctr"/>
        <c:lblOffset val="100"/>
        <c:noMultiLvlLbl val="0"/>
      </c:catAx>
      <c:valAx>
        <c:axId val="-65515208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55158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5.9619280592041198E-2"/>
                  <c:y val="3.9913010664765644E-2"/>
                </c:manualLayout>
              </c:layout>
              <c:tx>
                <c:rich>
                  <a:bodyPr/>
                  <a:lstStyle/>
                  <a:p>
                    <a:fld id="{7E6A3CA3-108D-461A-9726-9BD73FAD3026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4.9451101670896225E-2"/>
                  <c:y val="0.16780080058133842"/>
                </c:manualLayout>
              </c:layout>
              <c:tx>
                <c:rich>
                  <a:bodyPr/>
                  <a:lstStyle/>
                  <a:p>
                    <a:fld id="{F2851BA5-957B-4F0B-BBC5-1F5C2943847B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6.0614867249289023E-2"/>
                  <c:y val="-0.2951064706993573"/>
                </c:manualLayout>
              </c:layout>
              <c:tx>
                <c:rich>
                  <a:bodyPr/>
                  <a:lstStyle/>
                  <a:p>
                    <a:fld id="{E6E15637-FB51-495B-8EE6-BB5AADD856E2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6.3570694976624056E-2"/>
                  <c:y val="0.14128665711558147"/>
                </c:manualLayout>
              </c:layout>
              <c:tx>
                <c:rich>
                  <a:bodyPr/>
                  <a:lstStyle/>
                  <a:p>
                    <a:fld id="{1F474A61-E2B6-4E65-8A7B-8503FBBA19FE}" type="VALUE">
                      <a:rPr lang="en-US" smtClean="0"/>
                      <a:pPr/>
                      <a:t>[VALUE]</a:t>
                    </a:fld>
                    <a:endParaRPr lang="en-US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'Shendeti Publik'!$A$53:$A$56</c:f>
              <c:strCache>
                <c:ptCount val="4"/>
                <c:pt idx="0">
                  <c:v>SËMUNDJET MASOVIKE JONGJITËSE</c:v>
                </c:pt>
                <c:pt idx="1">
                  <c:v>SËMUNDJET MALINJE</c:v>
                </c:pt>
                <c:pt idx="2">
                  <c:v>INSULINVARTËSIT</c:v>
                </c:pt>
                <c:pt idx="3">
                  <c:v>TABLETA</c:v>
                </c:pt>
              </c:strCache>
            </c:strRef>
          </c:cat>
          <c:val>
            <c:numRef>
              <c:f>'Shendeti Publik'!$B$53:$B$56</c:f>
              <c:numCache>
                <c:formatCode>0</c:formatCode>
                <c:ptCount val="4"/>
                <c:pt idx="0">
                  <c:v>1707</c:v>
                </c:pt>
                <c:pt idx="1">
                  <c:v>110</c:v>
                </c:pt>
                <c:pt idx="2">
                  <c:v>17016</c:v>
                </c:pt>
                <c:pt idx="3">
                  <c:v>9600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l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Mortaliteti!$P$4</c:f>
              <c:strCache>
                <c:ptCount val="1"/>
                <c:pt idx="0">
                  <c:v>F</c:v>
                </c:pt>
              </c:strCache>
            </c:strRef>
          </c:tx>
          <c:spPr>
            <a:solidFill>
              <a:srgbClr val="FF0000">
                <a:alpha val="98824"/>
              </a:srgbClr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Mortaliteti!$O$5:$O$12</c:f>
              <c:strCache>
                <c:ptCount val="8"/>
                <c:pt idx="0">
                  <c:v>TUMORET</c:v>
                </c:pt>
                <c:pt idx="1">
                  <c:v>Sëmundjet gjendrrave me tajm te brendshem ushqyshmerise dhe metab.</c:v>
                </c:pt>
                <c:pt idx="2">
                  <c:v>Çrregullimet psiqike dhe çrregullimet e sjelljes-</c:v>
                </c:pt>
                <c:pt idx="3">
                  <c:v>Sëmundjet e sistemit nervor</c:v>
                </c:pt>
                <c:pt idx="4">
                  <c:v>Sëmundjet e sistemit te qarkullimit te gjakut</c:v>
                </c:pt>
                <c:pt idx="5">
                  <c:v>Sëmundjet e sist, te org, te fryëmarrjes</c:v>
                </c:pt>
                <c:pt idx="6">
                  <c:v>Sëmundjet e sistemit digjestiv</c:v>
                </c:pt>
                <c:pt idx="7">
                  <c:v>Sëm, e sist, osteomuskular dhe ind, lidhor</c:v>
                </c:pt>
              </c:strCache>
            </c:strRef>
          </c:cat>
          <c:val>
            <c:numRef>
              <c:f>Mortaliteti!$P$5:$P$12</c:f>
              <c:numCache>
                <c:formatCode>General</c:formatCode>
                <c:ptCount val="8"/>
                <c:pt idx="0" formatCode="0">
                  <c:v>16</c:v>
                </c:pt>
                <c:pt idx="1">
                  <c:v>7</c:v>
                </c:pt>
                <c:pt idx="2">
                  <c:v>12</c:v>
                </c:pt>
                <c:pt idx="3">
                  <c:v>6</c:v>
                </c:pt>
                <c:pt idx="4">
                  <c:v>9</c:v>
                </c:pt>
                <c:pt idx="5">
                  <c:v>6</c:v>
                </c:pt>
                <c:pt idx="6">
                  <c:v>2</c:v>
                </c:pt>
                <c:pt idx="7">
                  <c:v>2</c:v>
                </c:pt>
              </c:numCache>
            </c:numRef>
          </c:val>
        </c:ser>
        <c:ser>
          <c:idx val="1"/>
          <c:order val="1"/>
          <c:tx>
            <c:strRef>
              <c:f>Mortaliteti!$Q$4</c:f>
              <c:strCache>
                <c:ptCount val="1"/>
                <c:pt idx="0">
                  <c:v>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1"/>
              <c:layout>
                <c:manualLayout>
                  <c:x val="7.246376811594203E-3"/>
                  <c:y val="-5.837284991421083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6.038647342995169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6.038647342995169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62318840579701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7.2463768115941145E-3"/>
                  <c:y val="-2.918642495710514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Mortaliteti!$O$5:$O$12</c:f>
              <c:strCache>
                <c:ptCount val="8"/>
                <c:pt idx="0">
                  <c:v>TUMORET</c:v>
                </c:pt>
                <c:pt idx="1">
                  <c:v>Sëmundjet gjendrrave me tajm te brendshem ushqyshmerise dhe metab.</c:v>
                </c:pt>
                <c:pt idx="2">
                  <c:v>Çrregullimet psiqike dhe çrregullimet e sjelljes-</c:v>
                </c:pt>
                <c:pt idx="3">
                  <c:v>Sëmundjet e sistemit nervor</c:v>
                </c:pt>
                <c:pt idx="4">
                  <c:v>Sëmundjet e sistemit te qarkullimit te gjakut</c:v>
                </c:pt>
                <c:pt idx="5">
                  <c:v>Sëmundjet e sist, te org, te fryëmarrjes</c:v>
                </c:pt>
                <c:pt idx="6">
                  <c:v>Sëmundjet e sistemit digjestiv</c:v>
                </c:pt>
                <c:pt idx="7">
                  <c:v>Sëm, e sist, osteomuskular dhe ind, lidhor</c:v>
                </c:pt>
              </c:strCache>
            </c:strRef>
          </c:cat>
          <c:val>
            <c:numRef>
              <c:f>Mortaliteti!$Q$5:$Q$12</c:f>
              <c:numCache>
                <c:formatCode>General</c:formatCode>
                <c:ptCount val="8"/>
                <c:pt idx="0" formatCode="0">
                  <c:v>24</c:v>
                </c:pt>
                <c:pt idx="1">
                  <c:v>4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  <c:pt idx="5">
                  <c:v>7</c:v>
                </c:pt>
                <c:pt idx="6">
                  <c:v>0</c:v>
                </c:pt>
                <c:pt idx="7">
                  <c:v>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55157520"/>
        <c:axId val="-655156432"/>
        <c:axId val="0"/>
      </c:bar3DChart>
      <c:catAx>
        <c:axId val="-655157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55156432"/>
        <c:crosses val="autoZero"/>
        <c:auto val="1"/>
        <c:lblAlgn val="ctr"/>
        <c:lblOffset val="100"/>
        <c:noMultiLvlLbl val="0"/>
      </c:catAx>
      <c:valAx>
        <c:axId val="-655156432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extTo"/>
        <c:crossAx val="-6551575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45409106470386845"/>
          <c:y val="0"/>
          <c:w val="8.2276712693522006E-2"/>
          <c:h val="6.87126580375967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Viz.Shër!$F$82:$F$103</c:f>
              <c:strCache>
                <c:ptCount val="22"/>
                <c:pt idx="0">
                  <c:v>QKMF</c:v>
                </c:pt>
                <c:pt idx="1">
                  <c:v>QMF 5</c:v>
                </c:pt>
                <c:pt idx="2">
                  <c:v>Laboratoriumi</c:v>
                </c:pt>
                <c:pt idx="3">
                  <c:v>QMF 6</c:v>
                </c:pt>
                <c:pt idx="4">
                  <c:v>Stomatologji</c:v>
                </c:pt>
                <c:pt idx="5">
                  <c:v>QMF 4</c:v>
                </c:pt>
                <c:pt idx="6">
                  <c:v>QMF 1</c:v>
                </c:pt>
                <c:pt idx="7">
                  <c:v>Fshatërat</c:v>
                </c:pt>
                <c:pt idx="8">
                  <c:v>QMF 2</c:v>
                </c:pt>
                <c:pt idx="9">
                  <c:v>QMF Hajvali</c:v>
                </c:pt>
                <c:pt idx="10">
                  <c:v>QMF -10</c:v>
                </c:pt>
                <c:pt idx="11">
                  <c:v>QMF 3</c:v>
                </c:pt>
                <c:pt idx="12">
                  <c:v>QMF Besi </c:v>
                </c:pt>
                <c:pt idx="13">
                  <c:v>QMF -7</c:v>
                </c:pt>
                <c:pt idx="14">
                  <c:v>QMF Mati 1</c:v>
                </c:pt>
                <c:pt idx="15">
                  <c:v>QMF-11</c:v>
                </c:pt>
                <c:pt idx="16">
                  <c:v>QMF -9</c:v>
                </c:pt>
                <c:pt idx="17">
                  <c:v>QMF -8</c:v>
                </c:pt>
                <c:pt idx="18">
                  <c:v>Radiologji</c:v>
                </c:pt>
                <c:pt idx="19">
                  <c:v>QMF Mat</c:v>
                </c:pt>
                <c:pt idx="20">
                  <c:v>AMF Studentëve</c:v>
                </c:pt>
                <c:pt idx="21">
                  <c:v>Mes.ditore e përgjithshme</c:v>
                </c:pt>
              </c:strCache>
            </c:strRef>
          </c:cat>
          <c:val>
            <c:numRef>
              <c:f>Viz.Shër!$G$82:$G$103</c:f>
              <c:numCache>
                <c:formatCode>General</c:formatCode>
                <c:ptCount val="22"/>
                <c:pt idx="0">
                  <c:v>880</c:v>
                </c:pt>
                <c:pt idx="1">
                  <c:v>491</c:v>
                </c:pt>
                <c:pt idx="2">
                  <c:v>389</c:v>
                </c:pt>
                <c:pt idx="3">
                  <c:v>358</c:v>
                </c:pt>
                <c:pt idx="4">
                  <c:v>330</c:v>
                </c:pt>
                <c:pt idx="5">
                  <c:v>297</c:v>
                </c:pt>
                <c:pt idx="6">
                  <c:v>220</c:v>
                </c:pt>
                <c:pt idx="7">
                  <c:v>169</c:v>
                </c:pt>
                <c:pt idx="8">
                  <c:v>160</c:v>
                </c:pt>
                <c:pt idx="9">
                  <c:v>120</c:v>
                </c:pt>
                <c:pt idx="10">
                  <c:v>112</c:v>
                </c:pt>
                <c:pt idx="11">
                  <c:v>105</c:v>
                </c:pt>
                <c:pt idx="12">
                  <c:v>97</c:v>
                </c:pt>
                <c:pt idx="13">
                  <c:v>96</c:v>
                </c:pt>
                <c:pt idx="14">
                  <c:v>95</c:v>
                </c:pt>
                <c:pt idx="15">
                  <c:v>90</c:v>
                </c:pt>
                <c:pt idx="16">
                  <c:v>87</c:v>
                </c:pt>
                <c:pt idx="17">
                  <c:v>75</c:v>
                </c:pt>
                <c:pt idx="18">
                  <c:v>70</c:v>
                </c:pt>
                <c:pt idx="19">
                  <c:v>66</c:v>
                </c:pt>
                <c:pt idx="20">
                  <c:v>17</c:v>
                </c:pt>
                <c:pt idx="21">
                  <c:v>4324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8720368"/>
        <c:axId val="-678725808"/>
        <c:axId val="0"/>
      </c:bar3DChart>
      <c:catAx>
        <c:axId val="-6787203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25808"/>
        <c:crosses val="autoZero"/>
        <c:auto val="1"/>
        <c:lblAlgn val="ctr"/>
        <c:lblOffset val="100"/>
        <c:noMultiLvlLbl val="0"/>
      </c:catAx>
      <c:valAx>
        <c:axId val="-678725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20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Pt>
            <c:idx val="0"/>
            <c:invertIfNegative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  <a:sp3d/>
            </c:spPr>
          </c:dPt>
          <c:dLbls>
            <c:dLbl>
              <c:idx val="0"/>
              <c:layout>
                <c:manualLayout>
                  <c:x val="6.03864734299516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Viz.Shër!$F$106:$F$119</c:f>
              <c:strCache>
                <c:ptCount val="14"/>
                <c:pt idx="0">
                  <c:v>Bardhosh</c:v>
                </c:pt>
                <c:pt idx="1">
                  <c:v>Shkabaj</c:v>
                </c:pt>
                <c:pt idx="2">
                  <c:v>Mramur</c:v>
                </c:pt>
                <c:pt idx="3">
                  <c:v>Barilevë</c:v>
                </c:pt>
                <c:pt idx="4">
                  <c:v>Llukarë</c:v>
                </c:pt>
                <c:pt idx="5">
                  <c:v>Rimanishtë</c:v>
                </c:pt>
                <c:pt idx="6">
                  <c:v>Keqekollë</c:v>
                </c:pt>
                <c:pt idx="7">
                  <c:v>Sharban</c:v>
                </c:pt>
                <c:pt idx="8">
                  <c:v>Kishnicë</c:v>
                </c:pt>
                <c:pt idx="9">
                  <c:v>Koliq</c:v>
                </c:pt>
                <c:pt idx="10">
                  <c:v>Slivovë</c:v>
                </c:pt>
                <c:pt idx="11">
                  <c:v>Dabishec</c:v>
                </c:pt>
                <c:pt idx="12">
                  <c:v>Bullaj</c:v>
                </c:pt>
                <c:pt idx="13">
                  <c:v>Viti</c:v>
                </c:pt>
              </c:strCache>
            </c:strRef>
          </c:cat>
          <c:val>
            <c:numRef>
              <c:f>Viz.Shër!$G$106:$G$119</c:f>
              <c:numCache>
                <c:formatCode>General</c:formatCode>
                <c:ptCount val="14"/>
                <c:pt idx="0">
                  <c:v>50</c:v>
                </c:pt>
                <c:pt idx="1">
                  <c:v>18</c:v>
                </c:pt>
                <c:pt idx="2">
                  <c:v>12</c:v>
                </c:pt>
                <c:pt idx="3">
                  <c:v>11</c:v>
                </c:pt>
                <c:pt idx="4">
                  <c:v>10</c:v>
                </c:pt>
                <c:pt idx="5">
                  <c:v>10</c:v>
                </c:pt>
                <c:pt idx="6">
                  <c:v>7</c:v>
                </c:pt>
                <c:pt idx="7">
                  <c:v>6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1</c:v>
                </c:pt>
                <c:pt idx="13">
                  <c:v>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8724176"/>
        <c:axId val="-678735600"/>
        <c:axId val="0"/>
      </c:bar3DChart>
      <c:catAx>
        <c:axId val="-678724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35600"/>
        <c:crosses val="autoZero"/>
        <c:auto val="1"/>
        <c:lblAlgn val="ctr"/>
        <c:lblOffset val="100"/>
        <c:noMultiLvlLbl val="0"/>
      </c:catAx>
      <c:valAx>
        <c:axId val="-6787356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241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2077294685990338E-2"/>
          <c:y val="3.7942352444236695E-2"/>
          <c:w val="0.97342995169082125"/>
          <c:h val="0.88932507656265725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viz.qkmf!$A$81:$A$87</c:f>
              <c:strCache>
                <c:ptCount val="7"/>
                <c:pt idx="0">
                  <c:v>Mjekësia Familjare</c:v>
                </c:pt>
                <c:pt idx="1">
                  <c:v>M.Punës</c:v>
                </c:pt>
                <c:pt idx="2">
                  <c:v>Pediatria</c:v>
                </c:pt>
                <c:pt idx="3">
                  <c:v>Specialistika</c:v>
                </c:pt>
                <c:pt idx="4">
                  <c:v>Vaksinimi</c:v>
                </c:pt>
                <c:pt idx="5">
                  <c:v>QMG</c:v>
                </c:pt>
                <c:pt idx="6">
                  <c:v>DSM</c:v>
                </c:pt>
              </c:strCache>
            </c:strRef>
          </c:cat>
          <c:val>
            <c:numRef>
              <c:f>viz.qkmf!$B$81:$B$87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7101449275362327E-2"/>
                  <c:y val="0.1400948397941046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2608695652173912E-2"/>
                  <c:y val="0.1138270573327100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2270531400966226E-2"/>
                  <c:y val="0.116745699828420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270531400966184E-2"/>
                  <c:y val="7.88033473841839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3478260869565216E-2"/>
                  <c:y val="8.75592748713154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3.864734299516917E-2"/>
                  <c:y val="5.8372849914210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3.2608695652173912E-2"/>
                  <c:y val="2.0430497469973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viz.qkmf!$A$81:$A$87</c:f>
              <c:strCache>
                <c:ptCount val="7"/>
                <c:pt idx="0">
                  <c:v>Mjekësia Familjare</c:v>
                </c:pt>
                <c:pt idx="1">
                  <c:v>M.Punës</c:v>
                </c:pt>
                <c:pt idx="2">
                  <c:v>Pediatria</c:v>
                </c:pt>
                <c:pt idx="3">
                  <c:v>Specialistika</c:v>
                </c:pt>
                <c:pt idx="4">
                  <c:v>Vaksinimi</c:v>
                </c:pt>
                <c:pt idx="5">
                  <c:v>QMG</c:v>
                </c:pt>
                <c:pt idx="6">
                  <c:v>DSM</c:v>
                </c:pt>
              </c:strCache>
            </c:strRef>
          </c:cat>
          <c:val>
            <c:numRef>
              <c:f>viz.qkmf!$C$81:$C$87</c:f>
              <c:numCache>
                <c:formatCode>General</c:formatCode>
                <c:ptCount val="7"/>
                <c:pt idx="0">
                  <c:v>77967</c:v>
                </c:pt>
                <c:pt idx="1">
                  <c:v>40498</c:v>
                </c:pt>
                <c:pt idx="2">
                  <c:v>38321</c:v>
                </c:pt>
                <c:pt idx="3">
                  <c:v>27861</c:v>
                </c:pt>
                <c:pt idx="4">
                  <c:v>27530</c:v>
                </c:pt>
                <c:pt idx="5">
                  <c:v>12599</c:v>
                </c:pt>
                <c:pt idx="6">
                  <c:v>6397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8735056"/>
        <c:axId val="-678722000"/>
        <c:axId val="0"/>
      </c:bar3DChart>
      <c:catAx>
        <c:axId val="-678735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22000"/>
        <c:crosses val="autoZero"/>
        <c:auto val="1"/>
        <c:lblAlgn val="ctr"/>
        <c:lblOffset val="100"/>
        <c:noMultiLvlLbl val="0"/>
      </c:catAx>
      <c:valAx>
        <c:axId val="-6787220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350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viz.qkmf!$E$82:$E$88</c:f>
              <c:strCache>
                <c:ptCount val="7"/>
                <c:pt idx="0">
                  <c:v>M.Familjare</c:v>
                </c:pt>
                <c:pt idx="1">
                  <c:v>M.Punës</c:v>
                </c:pt>
                <c:pt idx="2">
                  <c:v>Specialistika</c:v>
                </c:pt>
                <c:pt idx="3">
                  <c:v>Pediatria</c:v>
                </c:pt>
                <c:pt idx="4">
                  <c:v>QMG</c:v>
                </c:pt>
                <c:pt idx="5">
                  <c:v>Vaksinimi</c:v>
                </c:pt>
                <c:pt idx="6">
                  <c:v>DSM</c:v>
                </c:pt>
              </c:strCache>
            </c:strRef>
          </c:cat>
          <c:val>
            <c:numRef>
              <c:f>viz.qkmf!$F$82:$F$88</c:f>
              <c:numCache>
                <c:formatCode>General</c:formatCode>
                <c:ptCount val="7"/>
              </c:numCache>
            </c:numRef>
          </c:val>
        </c:ser>
        <c:ser>
          <c:idx val="1"/>
          <c:order val="1"/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viz.qkmf!$E$82:$E$88</c:f>
              <c:strCache>
                <c:ptCount val="7"/>
                <c:pt idx="0">
                  <c:v>M.Familjare</c:v>
                </c:pt>
                <c:pt idx="1">
                  <c:v>M.Punës</c:v>
                </c:pt>
                <c:pt idx="2">
                  <c:v>Specialistika</c:v>
                </c:pt>
                <c:pt idx="3">
                  <c:v>Pediatria</c:v>
                </c:pt>
                <c:pt idx="4">
                  <c:v>QMG</c:v>
                </c:pt>
                <c:pt idx="5">
                  <c:v>Vaksinimi</c:v>
                </c:pt>
                <c:pt idx="6">
                  <c:v>DSM</c:v>
                </c:pt>
              </c:strCache>
            </c:strRef>
          </c:cat>
          <c:val>
            <c:numRef>
              <c:f>viz.qkmf!$G$82:$G$88</c:f>
              <c:numCache>
                <c:formatCode>General</c:formatCode>
                <c:ptCount val="7"/>
                <c:pt idx="0">
                  <c:v>280</c:v>
                </c:pt>
                <c:pt idx="1">
                  <c:v>155</c:v>
                </c:pt>
                <c:pt idx="2">
                  <c:v>110</c:v>
                </c:pt>
                <c:pt idx="3">
                  <c:v>150</c:v>
                </c:pt>
                <c:pt idx="4">
                  <c:v>50</c:v>
                </c:pt>
                <c:pt idx="5">
                  <c:v>104</c:v>
                </c:pt>
                <c:pt idx="6">
                  <c:v>25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678734512"/>
        <c:axId val="-678733968"/>
        <c:axId val="0"/>
      </c:bar3DChart>
      <c:catAx>
        <c:axId val="-678734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-678733968"/>
        <c:crosses val="autoZero"/>
        <c:auto val="1"/>
        <c:lblAlgn val="ctr"/>
        <c:lblOffset val="100"/>
        <c:noMultiLvlLbl val="0"/>
      </c:catAx>
      <c:valAx>
        <c:axId val="-6787339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-678734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30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8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 cap="none" spc="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>
            <a:alpha val="70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70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 baseline="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1600" b="0" i="0" kern="1200" cap="none" spc="5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32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1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3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4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4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6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47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9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5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54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q-A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77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452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964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971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032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6503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87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540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90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260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q-A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36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q-A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q-A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3/5/2020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940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q-A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kk.rks-gov.net/prishtina/Files/banner/Prishtina_sq.aspx?width=993&amp;height=1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32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3789" y="281636"/>
            <a:ext cx="3664422" cy="7575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2575035" y="2308142"/>
            <a:ext cx="7162800" cy="169892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200" b="1" i="1" dirty="0">
                <a:ln/>
                <a:solidFill>
                  <a:schemeClr val="accent3"/>
                </a:solidFill>
                <a:latin typeface="Cambria" panose="02040503050406030204" pitchFamily="18" charset="0"/>
              </a:rPr>
              <a:t/>
            </a:r>
            <a:br>
              <a:rPr lang="en-US" sz="3200" b="1" i="1" dirty="0">
                <a:ln/>
                <a:solidFill>
                  <a:schemeClr val="accent3"/>
                </a:solidFill>
                <a:latin typeface="Cambria" panose="02040503050406030204" pitchFamily="18" charset="0"/>
              </a:rPr>
            </a:br>
            <a:r>
              <a:rPr lang="en-US" sz="2800" b="1" i="1" dirty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RAPORT  </a:t>
            </a:r>
            <a:r>
              <a:rPr lang="en-US" sz="2800" b="1" i="1" dirty="0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VJETOR I </a:t>
            </a:r>
            <a:r>
              <a:rPr lang="en-US" sz="2800" b="1" i="1" dirty="0" err="1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shËrbimeve</a:t>
            </a:r>
            <a:r>
              <a:rPr lang="en-US" sz="2800" b="1" i="1" dirty="0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   </a:t>
            </a:r>
            <a:r>
              <a:rPr lang="en-US" sz="2800" b="1" i="1" dirty="0" err="1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shËndetËsore</a:t>
            </a:r>
            <a:r>
              <a:rPr lang="en-US" sz="2800" b="1" i="1" dirty="0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 </a:t>
            </a:r>
            <a:r>
              <a:rPr lang="en-US" sz="2800" b="1" i="1" dirty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-</a:t>
            </a:r>
            <a:r>
              <a:rPr lang="en-US" sz="2800" b="1" i="1" dirty="0" smtClean="0">
                <a:ln/>
                <a:solidFill>
                  <a:schemeClr val="accent5">
                    <a:lumMod val="50000"/>
                  </a:schemeClr>
                </a:solidFill>
                <a:latin typeface="Stencil" pitchFamily="82" charset="0"/>
              </a:rPr>
              <a:t>2019</a:t>
            </a:r>
            <a:r>
              <a:rPr lang="en-US" sz="2800" b="1" dirty="0">
                <a:ln/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en-US" sz="2800" b="1" dirty="0">
                <a:ln/>
                <a:solidFill>
                  <a:schemeClr val="accent5">
                    <a:lumMod val="50000"/>
                  </a:schemeClr>
                </a:solidFill>
              </a:rPr>
            </a:br>
            <a:endParaRPr lang="en-US" sz="2800" b="1" i="1" dirty="0">
              <a:ln/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15484" y="5678924"/>
            <a:ext cx="2527771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b="1" i="1" dirty="0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P</a:t>
            </a:r>
            <a:r>
              <a:rPr lang="sq-AL" b="1" i="1" dirty="0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unoi</a:t>
            </a:r>
            <a:r>
              <a:rPr lang="en-US" b="1" i="1" dirty="0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 :</a:t>
            </a:r>
            <a:endParaRPr lang="en-US" b="1" i="1" dirty="0">
              <a:ln/>
              <a:solidFill>
                <a:sysClr val="windowText" lastClr="000000"/>
              </a:solidFill>
              <a:latin typeface="Cambria" panose="02040503050406030204" pitchFamily="18" charset="0"/>
            </a:endParaRPr>
          </a:p>
          <a:p>
            <a:r>
              <a:rPr lang="en-US" b="1" i="1" dirty="0" err="1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Arjeta</a:t>
            </a:r>
            <a:r>
              <a:rPr lang="en-US" b="1" i="1" dirty="0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 </a:t>
            </a:r>
            <a:r>
              <a:rPr lang="en-US" b="1" i="1" dirty="0" err="1" smtClean="0">
                <a:ln/>
                <a:solidFill>
                  <a:sysClr val="windowText" lastClr="000000"/>
                </a:solidFill>
                <a:latin typeface="Cambria" panose="02040503050406030204" pitchFamily="18" charset="0"/>
              </a:rPr>
              <a:t>Hamzai-Shaqiri</a:t>
            </a:r>
            <a:endParaRPr lang="en-US" b="1" i="1" dirty="0">
              <a:ln/>
              <a:solidFill>
                <a:sysClr val="windowText" lastClr="00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58" y="5307009"/>
            <a:ext cx="2650729" cy="12952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914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MESATARJA DITORE E VIZITAVE MJEKËSORE SIPAS QENDRAVE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204549"/>
              </p:ext>
            </p:extLst>
          </p:nvPr>
        </p:nvGraphicFramePr>
        <p:xfrm>
          <a:off x="584886" y="1690688"/>
          <a:ext cx="10997514" cy="45783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6788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MESATARJA 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DITORE E VIZITAVE MJEKËSORE 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NË AMF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740270"/>
              </p:ext>
            </p:extLst>
          </p:nvPr>
        </p:nvGraphicFramePr>
        <p:xfrm>
          <a:off x="838200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973251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NJËSITË E QKMF-</a:t>
            </a:r>
            <a:r>
              <a:rPr lang="en-US" sz="28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së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1707875"/>
              </p:ext>
            </p:extLst>
          </p:nvPr>
        </p:nvGraphicFramePr>
        <p:xfrm>
          <a:off x="1019432" y="169068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572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MESATARJA DITORE E VIZITAVE MJEKËSORE NË QKMF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332715"/>
              </p:ext>
            </p:extLst>
          </p:nvPr>
        </p:nvGraphicFramePr>
        <p:xfrm>
          <a:off x="838199" y="1825625"/>
          <a:ext cx="10587681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0336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SIPAS NJËSIVE</a:t>
            </a:r>
            <a:endParaRPr lang="en-US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282672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038441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03067"/>
          </a:xfrm>
        </p:spPr>
        <p:txBody>
          <a:bodyPr>
            <a:normAutofit/>
          </a:bodyPr>
          <a:lstStyle/>
          <a:p>
            <a:r>
              <a:rPr lang="sq-AL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MESATARJA DITORE E VIZITAVE</a:t>
            </a: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MJEKËSORE SIPAS NJËSIVE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sq-AL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7604213"/>
              </p:ext>
            </p:extLst>
          </p:nvPr>
        </p:nvGraphicFramePr>
        <p:xfrm>
          <a:off x="838200" y="1820562"/>
          <a:ext cx="10515600" cy="4356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9779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lang="sq-AL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BASHKËPAGESAT NË PËRQINDJE-QKMF</a:t>
            </a:r>
            <a:endParaRPr lang="sq-AL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146939"/>
              </p:ext>
            </p:extLst>
          </p:nvPr>
        </p:nvGraphicFramePr>
        <p:xfrm>
          <a:off x="634313" y="1869989"/>
          <a:ext cx="10989275" cy="4306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224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PËRQINDJA E BASHKËPAGESË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sq-AL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NË QKMF (njësitë)</a:t>
            </a:r>
            <a:endParaRPr lang="sq-AL" sz="28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607113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8238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REFERIMET JASHTË KUJDESIT PARËSOR SHËNDETËSOR</a:t>
            </a:r>
            <a: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(</a:t>
            </a:r>
            <a:r>
              <a:rPr lang="en-US" sz="2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për</a:t>
            </a: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</a:t>
            </a: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konsultative</a:t>
            </a: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sq-AL" sz="2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8686539"/>
              </p:ext>
            </p:extLst>
          </p:nvPr>
        </p:nvGraphicFramePr>
        <p:xfrm>
          <a:off x="535458" y="1690688"/>
          <a:ext cx="11368217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5854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sq-AL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q-AL" sz="29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REFERIMET JASHTË KUJDESIT PARËSOR </a:t>
            </a:r>
            <a:r>
              <a:rPr lang="sq-AL" sz="29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SHËNDETËSOR</a:t>
            </a:r>
            <a:r>
              <a:rPr lang="en-US" sz="29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9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8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(</a:t>
            </a:r>
            <a:r>
              <a:rPr lang="en-US" sz="28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në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shërbime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laboratorike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dhe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Rtg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3644976"/>
              </p:ext>
            </p:extLst>
          </p:nvPr>
        </p:nvGraphicFramePr>
        <p:xfrm>
          <a:off x="518984" y="1825625"/>
          <a:ext cx="11046940" cy="4542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678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2192000" cy="68688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83242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q-AL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REFERIMET </a:t>
            </a:r>
            <a:r>
              <a:rPr lang="sq-AL" sz="2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 PACIENTËVE NË </a:t>
            </a:r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EMERGJENCË</a:t>
            </a:r>
            <a:endParaRPr lang="sq-AL" sz="2600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68741612"/>
              </p:ext>
            </p:extLst>
          </p:nvPr>
        </p:nvGraphicFramePr>
        <p:xfrm>
          <a:off x="3206193" y="2166550"/>
          <a:ext cx="6069611" cy="3537525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809875"/>
                <a:gridCol w="3259736"/>
              </a:tblGrid>
              <a:tr h="1350500">
                <a:tc>
                  <a:txBody>
                    <a:bodyPr/>
                    <a:lstStyle/>
                    <a:p>
                      <a:r>
                        <a:rPr lang="sq-AL" dirty="0" smtClean="0"/>
                        <a:t>           </a:t>
                      </a:r>
                    </a:p>
                    <a:p>
                      <a:r>
                        <a:rPr lang="sq-AL" dirty="0" smtClean="0"/>
                        <a:t>       </a:t>
                      </a:r>
                    </a:p>
                    <a:p>
                      <a:r>
                        <a:rPr lang="sq-AL" sz="2000" dirty="0" smtClean="0"/>
                        <a:t>        </a:t>
                      </a:r>
                      <a:r>
                        <a:rPr lang="sq-AL" sz="2000" dirty="0" smtClean="0">
                          <a:solidFill>
                            <a:schemeClr val="tx1"/>
                          </a:solidFill>
                        </a:rPr>
                        <a:t>Mjekësia</a:t>
                      </a:r>
                      <a:r>
                        <a:rPr lang="sq-AL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r>
                        <a:rPr lang="sq-AL" sz="2000" baseline="0" dirty="0" smtClean="0">
                          <a:solidFill>
                            <a:schemeClr val="tx1"/>
                          </a:solidFill>
                        </a:rPr>
                        <a:t>amiljare</a:t>
                      </a:r>
                      <a:endParaRPr lang="sq-AL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dirty="0" smtClean="0"/>
                        <a:t>         </a:t>
                      </a:r>
                    </a:p>
                    <a:p>
                      <a:endParaRPr lang="sq-AL" dirty="0" smtClean="0"/>
                    </a:p>
                    <a:p>
                      <a:r>
                        <a:rPr lang="en-US" sz="2000" dirty="0" smtClean="0"/>
                        <a:t> 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12076</a:t>
                      </a:r>
                      <a:r>
                        <a:rPr lang="sq-AL" sz="2200" b="0" dirty="0" smtClean="0">
                          <a:solidFill>
                            <a:schemeClr val="tx1"/>
                          </a:solidFill>
                        </a:rPr>
                        <a:t>/  3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3</a:t>
                      </a:r>
                      <a:r>
                        <a:rPr lang="sq-AL" sz="2200" b="0" dirty="0" smtClean="0">
                          <a:solidFill>
                            <a:schemeClr val="tx1"/>
                          </a:solidFill>
                        </a:rPr>
                        <a:t> pac.në ditë</a:t>
                      </a:r>
                      <a:r>
                        <a:rPr lang="en-US" sz="22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200" b="0" baseline="0" dirty="0" smtClean="0">
                          <a:solidFill>
                            <a:srgbClr val="FF0000"/>
                          </a:solidFill>
                        </a:rPr>
                        <a:t>2%</a:t>
                      </a:r>
                      <a:endParaRPr lang="sq-AL" sz="2200" b="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151203">
                <a:tc>
                  <a:txBody>
                    <a:bodyPr/>
                    <a:lstStyle/>
                    <a:p>
                      <a:r>
                        <a:rPr lang="sq-AL" dirty="0" smtClean="0"/>
                        <a:t>            </a:t>
                      </a:r>
                    </a:p>
                    <a:p>
                      <a:r>
                        <a:rPr lang="sq-AL" sz="2000" b="1" dirty="0" smtClean="0">
                          <a:solidFill>
                            <a:schemeClr val="tx1"/>
                          </a:solidFill>
                        </a:rPr>
                        <a:t>                 Pediatria</a:t>
                      </a:r>
                      <a:endParaRPr lang="sq-AL" sz="2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dirty="0" smtClean="0"/>
                        <a:t>   </a:t>
                      </a:r>
                    </a:p>
                    <a:p>
                      <a:r>
                        <a:rPr lang="sq-AL" dirty="0" smtClean="0"/>
                        <a:t> </a:t>
                      </a:r>
                      <a:r>
                        <a:rPr lang="en-US" sz="2200" dirty="0" smtClean="0"/>
                        <a:t>630</a:t>
                      </a:r>
                      <a:r>
                        <a:rPr lang="sq-AL" sz="2200" dirty="0" smtClean="0"/>
                        <a:t>  / 2 pac. në ditë</a:t>
                      </a:r>
                      <a:r>
                        <a:rPr lang="en-US" sz="2200" dirty="0" smtClean="0"/>
                        <a:t>    </a:t>
                      </a:r>
                      <a:r>
                        <a:rPr lang="en-US" sz="2200" dirty="0" smtClean="0">
                          <a:solidFill>
                            <a:srgbClr val="FF0000"/>
                          </a:solidFill>
                        </a:rPr>
                        <a:t>6%</a:t>
                      </a:r>
                      <a:endParaRPr lang="sq-AL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035822">
                <a:tc>
                  <a:txBody>
                    <a:bodyPr/>
                    <a:lstStyle/>
                    <a:p>
                      <a:r>
                        <a:rPr lang="sq-AL" dirty="0" smtClean="0"/>
                        <a:t>           </a:t>
                      </a:r>
                    </a:p>
                    <a:p>
                      <a:r>
                        <a:rPr lang="sq-AL" sz="2000" b="1" dirty="0" smtClean="0">
                          <a:solidFill>
                            <a:srgbClr val="FF0000"/>
                          </a:solidFill>
                        </a:rPr>
                        <a:t>                   Totali</a:t>
                      </a:r>
                      <a:endParaRPr lang="sq-AL" sz="20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q-AL" dirty="0" smtClean="0"/>
                        <a:t>  </a:t>
                      </a:r>
                    </a:p>
                    <a:p>
                      <a:r>
                        <a:rPr lang="en-US" sz="2200" dirty="0" smtClean="0"/>
                        <a:t>12706</a:t>
                      </a:r>
                      <a:r>
                        <a:rPr lang="sq-AL" sz="2200" dirty="0" smtClean="0"/>
                        <a:t> / 3</a:t>
                      </a:r>
                      <a:r>
                        <a:rPr lang="en-US" sz="2200" dirty="0" smtClean="0"/>
                        <a:t>5</a:t>
                      </a:r>
                      <a:r>
                        <a:rPr lang="sq-AL" sz="2200" dirty="0" smtClean="0"/>
                        <a:t> pac.në</a:t>
                      </a:r>
                      <a:r>
                        <a:rPr lang="en-US" sz="2200" dirty="0" smtClean="0"/>
                        <a:t> </a:t>
                      </a:r>
                      <a:r>
                        <a:rPr lang="sq-AL" sz="2200" dirty="0" smtClean="0"/>
                        <a:t>ditë</a:t>
                      </a:r>
                      <a:r>
                        <a:rPr lang="en-US" sz="2200" dirty="0" smtClean="0"/>
                        <a:t>   </a:t>
                      </a:r>
                      <a:r>
                        <a:rPr lang="en-US" sz="2200" dirty="0" smtClean="0">
                          <a:solidFill>
                            <a:srgbClr val="FF0000"/>
                          </a:solidFill>
                        </a:rPr>
                        <a:t>8%</a:t>
                      </a:r>
                      <a:endParaRPr lang="sq-AL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33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</a:t>
            </a:r>
            <a:r>
              <a:rPr lang="en-US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</a:t>
            </a:r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MJEKËSORE SIPAS GRUPMOSHAVE</a:t>
            </a:r>
            <a:endParaRPr lang="sq-AL" sz="2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5942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044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VIZITAT MJEKËSORE SIPAS VENDBANIMIT</a:t>
            </a:r>
            <a:endParaRPr lang="sq-AL" sz="2600" b="1" i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732611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909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RAPORT I SEKTORIT </a:t>
            </a:r>
            <a:br>
              <a:rPr lang="sq-AL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sq-AL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sq-AL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TË MJEKËSISË FAMILJARE</a:t>
            </a:r>
            <a:endParaRPr lang="sq-AL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AutoShape 4" descr="Image result for health insuranc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Image result for medical healthcare clip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563" y="2636323"/>
            <a:ext cx="3402873" cy="314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642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200" b="1" i="1" dirty="0" smtClean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MESATARJA DITORE E VIZITAVE TË </a:t>
            </a:r>
            <a:r>
              <a:rPr lang="en-US" sz="2200" b="1" i="1" dirty="0" smtClean="0">
                <a:solidFill>
                  <a:srgbClr val="FF000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MJEKËSISË FAMILJARE </a:t>
            </a:r>
            <a:r>
              <a:rPr lang="en-US" sz="2200" b="1" i="1" dirty="0" smtClean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SIPAS  QENDRAVE</a:t>
            </a:r>
            <a:r>
              <a:rPr lang="en-US" sz="2200" b="1" dirty="0" smtClean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en-US" sz="2200" b="1" dirty="0" smtClean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en-US" sz="2200" b="1" dirty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smtClean="0">
                <a:solidFill>
                  <a:srgbClr val="002060"/>
                </a:solidFill>
                <a:latin typeface="Stencil" panose="040409050D0802020404" pitchFamily="82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</a:t>
            </a:r>
            <a:endParaRPr lang="en-US" sz="2200" b="1" dirty="0">
              <a:solidFill>
                <a:srgbClr val="002060"/>
              </a:solidFill>
              <a:latin typeface="Stencil" panose="040409050D0802020404" pitchFamily="82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386471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230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</a:t>
            </a:r>
            <a:r>
              <a:rPr lang="en-US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MESATARJA DITORE PËR MJEK FAMILJAR</a:t>
            </a:r>
            <a:endParaRPr lang="en-US" sz="24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2096184"/>
              </p:ext>
            </p:extLst>
          </p:nvPr>
        </p:nvGraphicFramePr>
        <p:xfrm>
          <a:off x="838200" y="1875052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5861978"/>
              </p:ext>
            </p:extLst>
          </p:nvPr>
        </p:nvGraphicFramePr>
        <p:xfrm>
          <a:off x="1474573" y="2057400"/>
          <a:ext cx="9399373" cy="3717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2801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0338"/>
            <a:ext cx="10515600" cy="1134738"/>
          </a:xfrm>
        </p:spPr>
        <p:txBody>
          <a:bodyPr>
            <a:normAutofit/>
          </a:bodyPr>
          <a:lstStyle/>
          <a:p>
            <a:r>
              <a:rPr lang="en-US" sz="22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</a:t>
            </a:r>
            <a:r>
              <a:rPr lang="en-US" sz="22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 MJEKËSORE NË 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NDËRRIMIN E NATËS </a:t>
            </a:r>
            <a:r>
              <a:rPr lang="en-US" sz="22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DHE 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SHËRBIMIN SHTËPIAK</a:t>
            </a:r>
            <a:b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2200" i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</a:t>
            </a:r>
            <a:r>
              <a:rPr lang="en-US" sz="2200" i="1" dirty="0" err="1" smtClean="0">
                <a:solidFill>
                  <a:srgbClr val="FF0000"/>
                </a:solidFill>
                <a:latin typeface="Stencil" panose="040409050D0802020404" pitchFamily="82" charset="0"/>
              </a:rPr>
              <a:t>nn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( 78726)</a:t>
            </a:r>
            <a:endParaRPr lang="en-US" sz="22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538426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3752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200" i="1" dirty="0" smtClean="0">
                <a:latin typeface="Stencil" panose="040409050D0802020404" pitchFamily="82" charset="0"/>
              </a:rPr>
              <a:t>MESATARJA DITORE E PACIENTËVE NË 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ND.E NATËS </a:t>
            </a:r>
            <a:r>
              <a:rPr lang="en-US" sz="2200" i="1" dirty="0" smtClean="0">
                <a:latin typeface="Stencil" panose="040409050D0802020404" pitchFamily="82" charset="0"/>
              </a:rPr>
              <a:t>DHE </a:t>
            </a:r>
            <a:r>
              <a:rPr lang="en-US" sz="22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SHËRBIMIN SHTËPIAK</a:t>
            </a:r>
            <a:endParaRPr lang="en-US" sz="22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3638052"/>
              </p:ext>
            </p:extLst>
          </p:nvPr>
        </p:nvGraphicFramePr>
        <p:xfrm>
          <a:off x="315686" y="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2374201"/>
              </p:ext>
            </p:extLst>
          </p:nvPr>
        </p:nvGraphicFramePr>
        <p:xfrm>
          <a:off x="1918951" y="2034862"/>
          <a:ext cx="7894749" cy="42500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6670529"/>
              </p:ext>
            </p:extLst>
          </p:nvPr>
        </p:nvGraphicFramePr>
        <p:xfrm>
          <a:off x="1508165" y="1852551"/>
          <a:ext cx="9274629" cy="407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75790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220"/>
            <a:ext cx="10515600" cy="111270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SHËRBIMET SHËNDETËSORE – INTERVENIMET</a:t>
            </a:r>
            <a:r>
              <a:rPr lang="en-US" sz="2800" b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(739657)</a:t>
            </a:r>
            <a:endParaRPr lang="en-US" sz="2800" b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1624942"/>
              </p:ext>
            </p:extLst>
          </p:nvPr>
        </p:nvGraphicFramePr>
        <p:xfrm>
          <a:off x="403761" y="1775361"/>
          <a:ext cx="10950039" cy="50826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9095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</a:t>
            </a:r>
            <a:r>
              <a:rPr lang="en-US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SHËRBIMET SHËNDETËSORE - INTERVENIMET</a:t>
            </a:r>
            <a:endParaRPr lang="sq-AL" sz="2800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2755922"/>
              </p:ext>
            </p:extLst>
          </p:nvPr>
        </p:nvGraphicFramePr>
        <p:xfrm>
          <a:off x="838200" y="2082574"/>
          <a:ext cx="10515600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620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 txBox="1">
            <a:spLocks/>
          </p:cNvSpPr>
          <p:nvPr/>
        </p:nvSpPr>
        <p:spPr>
          <a:xfrm>
            <a:off x="1614035" y="0"/>
            <a:ext cx="9226475" cy="666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                </a:t>
            </a:r>
            <a:r>
              <a:rPr lang="en-US" sz="24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Struktura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kadrovike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nË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qkmf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- 2019 </a:t>
            </a:r>
            <a:endParaRPr lang="en-US" sz="2400" b="1" dirty="0">
              <a:ln/>
              <a:solidFill>
                <a:srgbClr val="002060"/>
              </a:solidFill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308871"/>
              </p:ext>
            </p:extLst>
          </p:nvPr>
        </p:nvGraphicFramePr>
        <p:xfrm>
          <a:off x="1738185" y="535457"/>
          <a:ext cx="8284710" cy="6056806"/>
        </p:xfrm>
        <a:graphic>
          <a:graphicData uri="http://schemas.openxmlformats.org/drawingml/2006/table">
            <a:tbl>
              <a:tblPr>
                <a:tableStyleId>{AF606853-7671-496A-8E4F-DF71F8EC918B}</a:tableStyleId>
              </a:tblPr>
              <a:tblGrid>
                <a:gridCol w="33713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124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51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0573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18985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Struktura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punësuarve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Kujdesi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Parësor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Shëndetësor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Poliklinika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Stomatologjike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Gjithësejt</a:t>
                      </a:r>
                      <a:r>
                        <a:rPr lang="en-US" sz="1800" b="1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Mjek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specialist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Spec.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Mjekësisë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familjare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Mjek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përgjithshëm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358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Doktor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stomatologjisë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Farmacist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Trajnere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Infermjer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307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Teknike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laboratorit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dhëmbve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 </a:t>
                      </a:r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rentgenit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</a:t>
                      </a:r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tek.dhëmbit</a:t>
                      </a:r>
                      <a:r>
                        <a:rPr lang="en-US" sz="1800" u="none" strike="noStrike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Rtg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Teknike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farmaceutike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Punëtor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-e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administrativ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Punëtor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teknikës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Shofer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2566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Punëtor</a:t>
                      </a:r>
                      <a:r>
                        <a:rPr lang="en-US" sz="1800" u="none" strike="noStrike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ndihmës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31429">
                <a:tc>
                  <a:txBody>
                    <a:bodyPr/>
                    <a:lstStyle/>
                    <a:p>
                      <a:pPr algn="l" rtl="0" fontAlgn="b"/>
                      <a:r>
                        <a:rPr lang="en-US" sz="1800" b="1" u="none" strike="noStrike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Gjithësejt</a:t>
                      </a:r>
                      <a:endParaRPr lang="en-US" sz="18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616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000" b="1" i="0" u="none" strike="noStrike" dirty="0" smtClean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721</a:t>
                      </a:r>
                      <a:endParaRPr lang="en-US" sz="2000" b="1" i="0" u="none" strike="noStrike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09053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SHËRBIMET </a:t>
            </a: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SHËNDETËSORE - INTERVENIMET</a:t>
            </a:r>
            <a:endParaRPr lang="sq-AL" sz="2800" i="1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680866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3946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SHËRBIMET SHËNDETËSORE- </a:t>
            </a:r>
            <a:r>
              <a:rPr lang="en-US" sz="28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EKG </a:t>
            </a:r>
            <a:br>
              <a:rPr lang="en-US" sz="2800" i="1" dirty="0" smtClean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28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            (Nr.12722)</a:t>
            </a:r>
            <a:endParaRPr lang="en-US" sz="28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936106"/>
              </p:ext>
            </p:extLst>
          </p:nvPr>
        </p:nvGraphicFramePr>
        <p:xfrm>
          <a:off x="605307" y="1690688"/>
          <a:ext cx="11024316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8293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98103" y="1317323"/>
            <a:ext cx="5993346" cy="8925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600" b="1" dirty="0">
                <a:ln/>
                <a:solidFill>
                  <a:srgbClr val="002060"/>
                </a:solidFill>
                <a:latin typeface="Stencil" pitchFamily="82" charset="0"/>
              </a:rPr>
              <a:t>RAPORT I </a:t>
            </a:r>
            <a:r>
              <a:rPr lang="sq-AL" sz="2600" b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shËrbimit</a:t>
            </a:r>
            <a:r>
              <a:rPr lang="en-US" sz="2600" b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Stencil" pitchFamily="82" charset="0"/>
              </a:rPr>
              <a:t>specialistik</a:t>
            </a:r>
            <a:r>
              <a:rPr lang="en-US" sz="2600" b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dirty="0" err="1">
                <a:ln/>
                <a:solidFill>
                  <a:srgbClr val="002060"/>
                </a:solidFill>
                <a:latin typeface="Stencil" pitchFamily="82" charset="0"/>
              </a:rPr>
              <a:t>konsultativ</a:t>
            </a:r>
            <a:endParaRPr lang="en-US" sz="2600" b="1" dirty="0">
              <a:ln/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7" y="2796989"/>
            <a:ext cx="3086921" cy="28938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68" y="3970544"/>
            <a:ext cx="1699708" cy="12747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867" y="2886420"/>
            <a:ext cx="3301945" cy="305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9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7130" y="365125"/>
            <a:ext cx="9776670" cy="1325563"/>
          </a:xfrm>
        </p:spPr>
        <p:txBody>
          <a:bodyPr>
            <a:normAutofit/>
          </a:bodyPr>
          <a:lstStyle/>
          <a:p>
            <a:r>
              <a:rPr lang="en-US" sz="2500" b="1" i="1" dirty="0" err="1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VIZITAt</a:t>
            </a: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500" b="1" i="1" dirty="0" err="1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MJEKËSore</a:t>
            </a: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500" b="1" i="1" dirty="0" err="1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nË</a:t>
            </a: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500" b="1" i="1" dirty="0" err="1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shËrbimin</a:t>
            </a: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500" b="1" i="1" dirty="0" err="1">
                <a:ln/>
                <a:solidFill>
                  <a:srgbClr val="002060"/>
                </a:solidFill>
                <a:latin typeface="Stencil" panose="040409050D0802020404" pitchFamily="82" charset="0"/>
              </a:rPr>
              <a:t>konsultativ</a:t>
            </a:r>
            <a:r>
              <a:rPr lang="en-US" sz="25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</a:t>
            </a: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                                                                </a:t>
            </a:r>
            <a:b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5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         SPECIALISTIK 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                      </a:t>
            </a:r>
            <a:endParaRPr lang="en-US" sz="2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8306421"/>
              </p:ext>
            </p:extLst>
          </p:nvPr>
        </p:nvGraphicFramePr>
        <p:xfrm>
          <a:off x="669701" y="1690688"/>
          <a:ext cx="10684099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738147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    MESATARJA   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DITORE E  VIZITAVE 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>MJEKËSORE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pËr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mjek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–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nË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 </a:t>
            </a:r>
            <a:b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</a:br>
            <a:r>
              <a:rPr lang="en-US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             </a:t>
            </a:r>
            <a:r>
              <a:rPr lang="en-US" sz="26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shËrbimin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konsultativ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specialistik</a:t>
            </a:r>
            <a:r>
              <a:rPr lang="en-US" sz="2600" b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  <a:t/>
            </a:r>
            <a:br>
              <a:rPr lang="en-US" sz="2600" b="1" dirty="0">
                <a:ln/>
                <a:solidFill>
                  <a:srgbClr val="002060"/>
                </a:solidFill>
                <a:latin typeface="Stencil" panose="040409050D0802020404" pitchFamily="82" charset="0"/>
              </a:rPr>
            </a:br>
            <a:endParaRPr lang="en-US" sz="2600" dirty="0"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54803043"/>
              </p:ext>
            </p:extLst>
          </p:nvPr>
        </p:nvGraphicFramePr>
        <p:xfrm>
          <a:off x="579549" y="1793719"/>
          <a:ext cx="10985679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1392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55600"/>
            <a:ext cx="10515600" cy="1325563"/>
          </a:xfrm>
        </p:spPr>
        <p:txBody>
          <a:bodyPr>
            <a:normAutofit/>
          </a:bodyPr>
          <a:lstStyle/>
          <a:p>
            <a:r>
              <a:rPr lang="sq-AL" sz="2800" dirty="0" smtClean="0"/>
              <a:t> </a:t>
            </a:r>
            <a:r>
              <a:rPr lang="sq-AL" sz="25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 MJEKËSORE &amp; MES.DIT. TË SHËRBIMIT </a:t>
            </a:r>
            <a:r>
              <a:rPr lang="sq-AL" sz="25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GJINEKOLOGJIK</a:t>
            </a:r>
            <a:r>
              <a:rPr lang="en-US" sz="25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/>
            </a:r>
            <a:br>
              <a:rPr lang="en-US" sz="2500" i="1" dirty="0" smtClean="0">
                <a:solidFill>
                  <a:srgbClr val="FF0000"/>
                </a:solidFill>
                <a:latin typeface="Stencil" panose="040409050D0802020404" pitchFamily="82" charset="0"/>
              </a:rPr>
            </a:br>
            <a:r>
              <a:rPr lang="en-US" sz="2500" i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25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</a:t>
            </a:r>
            <a:r>
              <a:rPr lang="en-US" sz="25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SIPAS QENDRAVE</a:t>
            </a:r>
            <a:endParaRPr lang="sq-AL" sz="25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939429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21140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400" b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</a:t>
            </a:r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 MJEKËSORE </a:t>
            </a:r>
            <a: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&amp;</a:t>
            </a:r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mes. Ditore TË SHËRBIMIT </a:t>
            </a:r>
            <a:r>
              <a:rPr lang="sq-AL" sz="24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PEDIATRIK</a:t>
            </a:r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</a:t>
            </a:r>
            <a:b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SIPAS QENDRAVE </a:t>
            </a:r>
            <a:endParaRPr lang="en-US" sz="2400" b="1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0975093"/>
              </p:ext>
            </p:extLst>
          </p:nvPr>
        </p:nvGraphicFramePr>
        <p:xfrm>
          <a:off x="838200" y="1825625"/>
          <a:ext cx="10515600" cy="4444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1243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6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</a:t>
            </a:r>
            <a:r>
              <a:rPr lang="sq-AL" sz="26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MJEKËSORE &amp; MES.DIT. </a:t>
            </a:r>
            <a:r>
              <a:rPr lang="en-US" sz="26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T</a:t>
            </a:r>
            <a:r>
              <a:rPr lang="en-US" sz="2600" b="1" i="1" dirty="0">
                <a:solidFill>
                  <a:srgbClr val="002060"/>
                </a:solidFill>
                <a:latin typeface="Stencil" panose="040409050D0802020404" pitchFamily="82" charset="0"/>
              </a:rPr>
              <a:t>Ë</a:t>
            </a:r>
            <a:r>
              <a:rPr lang="sq-AL" sz="26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SHËRBIMIT </a:t>
            </a:r>
            <a:r>
              <a:rPr lang="sq-AL" sz="26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DERMATOLOGJIK</a:t>
            </a:r>
            <a:endParaRPr lang="sq-AL" sz="2600" b="1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48618279"/>
              </p:ext>
            </p:extLst>
          </p:nvPr>
        </p:nvGraphicFramePr>
        <p:xfrm>
          <a:off x="708338" y="1690688"/>
          <a:ext cx="10645462" cy="4486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3564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q-AL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</a:t>
            </a:r>
            <a:r>
              <a:rPr lang="sq-AL" sz="30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RAPORT </a:t>
            </a:r>
            <a:r>
              <a:rPr lang="sq-AL" sz="3000" i="1" dirty="0">
                <a:solidFill>
                  <a:srgbClr val="002060"/>
                </a:solidFill>
                <a:latin typeface="Stencil" panose="040409050D0802020404" pitchFamily="82" charset="0"/>
              </a:rPr>
              <a:t>I SHËRBIMEVE STOMATOLOGJIKE</a:t>
            </a:r>
            <a:endParaRPr lang="en-US" sz="3000" i="1" dirty="0"/>
          </a:p>
        </p:txBody>
      </p:sp>
      <p:pic>
        <p:nvPicPr>
          <p:cNvPr id="3" name="Picture 4" descr="Image result for painting tee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28" y="2416412"/>
            <a:ext cx="4301544" cy="405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309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 DHE SHËRBIMET STOMATOLOGJIKE</a:t>
            </a:r>
            <a:endParaRPr lang="sq-AL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44087852"/>
              </p:ext>
            </p:extLst>
          </p:nvPr>
        </p:nvGraphicFramePr>
        <p:xfrm>
          <a:off x="2073499" y="1828800"/>
          <a:ext cx="7817477" cy="44947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505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RAPORT VJETOR I SHËRBIMEVE SHËNDETËSORE -2019</a:t>
            </a:r>
            <a:endParaRPr lang="en-US" sz="2400" dirty="0"/>
          </a:p>
        </p:txBody>
      </p:sp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667119"/>
              </p:ext>
            </p:extLst>
          </p:nvPr>
        </p:nvGraphicFramePr>
        <p:xfrm>
          <a:off x="1886465" y="2057398"/>
          <a:ext cx="7356389" cy="3519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36351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5800" y="-1290709"/>
            <a:ext cx="10515600" cy="311668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</a:t>
            </a:r>
            <a:br>
              <a:rPr lang="en-US" sz="2800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VIZITAT MJEKËSORE STOMATOLOGJIKE SIPAS QENDRAVE</a:t>
            </a:r>
            <a:endParaRPr lang="en-US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6862251"/>
              </p:ext>
            </p:extLst>
          </p:nvPr>
        </p:nvGraphicFramePr>
        <p:xfrm>
          <a:off x="489397" y="1171976"/>
          <a:ext cx="11402003" cy="50485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374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3425" y="365125"/>
            <a:ext cx="10715625" cy="1325563"/>
          </a:xfrm>
        </p:spPr>
        <p:txBody>
          <a:bodyPr>
            <a:normAutofit/>
          </a:bodyPr>
          <a:lstStyle/>
          <a:p>
            <a:r>
              <a:rPr lang="en-US" sz="26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RAPORT I SHËRBIMIT SPECIALISTIK DHE TË PËRGJITHSHËM I                            </a:t>
            </a:r>
            <a:br>
              <a:rPr lang="en-US" sz="2600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6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POLIKLINIKËS  STOMATOLOGJIKE             </a:t>
            </a:r>
            <a:endParaRPr lang="en-US" sz="26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973882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502514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260350"/>
            <a:ext cx="10515600" cy="1325563"/>
          </a:xfrm>
        </p:spPr>
        <p:txBody>
          <a:bodyPr>
            <a:normAutofit/>
          </a:bodyPr>
          <a:lstStyle/>
          <a:p>
            <a:r>
              <a:rPr lang="en-US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MESATARJA DITORE E SHËRBIMIT STOMATOLOGJIK SIPAS QENDRAVE</a:t>
            </a:r>
            <a:endParaRPr lang="en-US" sz="24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20034822"/>
              </p:ext>
            </p:extLst>
          </p:nvPr>
        </p:nvGraphicFramePr>
        <p:xfrm>
          <a:off x="746975" y="1585913"/>
          <a:ext cx="10606825" cy="4591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00158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MESATARJA DITORE E VIZITAVE PËR STOMATOLOG</a:t>
            </a:r>
            <a:endParaRPr lang="en-US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4380404"/>
              </p:ext>
            </p:extLst>
          </p:nvPr>
        </p:nvGraphicFramePr>
        <p:xfrm>
          <a:off x="618187" y="1690688"/>
          <a:ext cx="11062952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32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409" y="139838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SHËRBIMET </a:t>
            </a:r>
            <a:r>
              <a:rPr lang="en-US" sz="3200" b="1" dirty="0">
                <a:solidFill>
                  <a:srgbClr val="002060"/>
                </a:solidFill>
                <a:latin typeface="Stencil" panose="040409050D0802020404" pitchFamily="82" charset="0"/>
              </a:rPr>
              <a:t>STOMATOLOGJIKE  </a:t>
            </a:r>
            <a:r>
              <a:rPr lang="en-US" sz="3200" b="1" dirty="0">
                <a:solidFill>
                  <a:srgbClr val="FF0000"/>
                </a:solidFill>
                <a:latin typeface="Stencil" panose="040409050D0802020404" pitchFamily="82" charset="0"/>
              </a:rPr>
              <a:t>(</a:t>
            </a:r>
            <a:r>
              <a:rPr lang="en-US" sz="3200" b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nr.200698) 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049799"/>
              </p:ext>
            </p:extLst>
          </p:nvPr>
        </p:nvGraphicFramePr>
        <p:xfrm>
          <a:off x="3405809" y="1690688"/>
          <a:ext cx="5565914" cy="500570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82957"/>
                <a:gridCol w="2782957"/>
              </a:tblGrid>
              <a:tr h="509173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Zëvendësimi i dhëmbit të </a:t>
                      </a:r>
                      <a:r>
                        <a:rPr lang="it-IT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humbur </a:t>
                      </a:r>
                      <a:r>
                        <a:rPr lang="it-IT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 protezë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Vulosja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fisurave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Trajtimi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gjakderdhjes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postekstraktive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13535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Trajtimi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alveolitit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Trajtimet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kirurgjiko-paraprotetikore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Termokauterizimi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434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Terapia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kanalit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infektuar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(MPA)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1627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Sherimi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biologjik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kalcimol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5855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Semimpakcion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6996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70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Riparimi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protezës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ngjitja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12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528353"/>
              </p:ext>
            </p:extLst>
          </p:nvPr>
        </p:nvGraphicFramePr>
        <p:xfrm>
          <a:off x="2730321" y="371936"/>
          <a:ext cx="6452316" cy="623021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26158"/>
                <a:gridCol w="3226158"/>
              </a:tblGrid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Rindërtim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konservativ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dhëmbit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Ribazimi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direct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apo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indirect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protezës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Revision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mbushjes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së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kanalit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të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rrënjës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Readaptimi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terapeutik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aparatit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mobil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1445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Proteza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prej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rezinës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Proteza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parciale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prej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rezinës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85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Plastika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sinusit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Planifikimi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terapisë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ortodontike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Nxjerrja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dhëmbit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13277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Nxjerrja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dhëmbit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në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mënyrë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operative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474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Nivelimi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zgjatimit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alveolar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Ndërhyrjet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operative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paradontale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Mënjanimi i 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depozitimeve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të </a:t>
                      </a:r>
                      <a:r>
                        <a:rPr lang="pt-B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forta (heqja e </a:t>
                      </a:r>
                      <a:r>
                        <a:rPr lang="pt-BR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gurëve)</a:t>
                      </a:r>
                      <a:endParaRPr lang="pt-BR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3190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Mënjanimi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depozitimeve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të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buta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2986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89045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Mbushje e </a:t>
                      </a:r>
                      <a:r>
                        <a:rPr lang="it-IT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përkohshme </a:t>
                      </a:r>
                      <a:r>
                        <a:rPr lang="it-IT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(cavit, fosfat pb.)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19090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884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430814" cy="793974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</a:t>
            </a:r>
            <a:r>
              <a:rPr lang="en-US" sz="26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SHËRBIMET </a:t>
            </a:r>
            <a:r>
              <a:rPr lang="en-US" sz="2600" b="1" i="1" dirty="0">
                <a:solidFill>
                  <a:srgbClr val="002060"/>
                </a:solidFill>
                <a:latin typeface="Stencil" panose="040409050D0802020404" pitchFamily="82" charset="0"/>
              </a:rPr>
              <a:t>STOMATOLOGJIKE</a:t>
            </a:r>
            <a:endParaRPr lang="en-US" sz="2600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534539079"/>
              </p:ext>
            </p:extLst>
          </p:nvPr>
        </p:nvGraphicFramePr>
        <p:xfrm>
          <a:off x="838200" y="1207439"/>
          <a:ext cx="5181600" cy="550164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90800"/>
                <a:gridCol w="2590800"/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Mbushje</a:t>
                      </a:r>
                      <a:r>
                        <a:rPr lang="en-US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b="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përhershme</a:t>
                      </a:r>
                      <a:r>
                        <a:rPr lang="en-US" sz="18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</a:t>
                      </a:r>
                      <a:r>
                        <a:rPr lang="en-US" sz="1800" b="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kompozit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9974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Mbushje e </a:t>
                      </a:r>
                      <a:r>
                        <a:rPr lang="it-IT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përhershme </a:t>
                      </a:r>
                      <a:r>
                        <a:rPr lang="it-IT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glassionomer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1801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Mbushje e </a:t>
                      </a:r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përhershme 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amalgam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2302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Mbushje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definitive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kanalit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(MDK)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4050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Marrja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mases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anatomike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449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Kiretazha e xhepave paradontal (</a:t>
                      </a:r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një dhëmb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1151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Incizioni intra dhe extra oral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Impakcion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Grryerja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për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qëllime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terapeutike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Frenektomia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 smtClean="0">
                          <a:effectLst/>
                        </a:rPr>
                        <a:t>16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Fluorizimi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dhëmbëve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sipas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seancave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933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37153433"/>
              </p:ext>
            </p:extLst>
          </p:nvPr>
        </p:nvGraphicFramePr>
        <p:xfrm>
          <a:off x="6259133" y="1506831"/>
          <a:ext cx="5146183" cy="5074272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555383"/>
                <a:gridCol w="2590800"/>
              </a:tblGrid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it-IT" sz="18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Fiksimi me splint nga metali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Extirpim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vital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1182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Extirpim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mortal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pulpës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3243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Ex.i penjëve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smtClean="0">
                          <a:effectLst/>
                        </a:rPr>
                        <a:t>191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Drenimi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transkanalikular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rrënjës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dhëmbit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7342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Cementim </a:t>
                      </a:r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kurorës </a:t>
                      </a:r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ose </a:t>
                      </a:r>
                      <a:r>
                        <a:rPr lang="pt-BR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urës së vjetër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Aplikimi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local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barit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10809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58114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Aplikimi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kurorës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celuloide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95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Apikotomia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Aparati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ortodontik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aktiv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398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  <a:tr h="39281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Amputim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mortal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pulpës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518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8026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86244" y="728654"/>
            <a:ext cx="7598006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b="1" i="1" dirty="0">
                <a:ln/>
                <a:solidFill>
                  <a:srgbClr val="002060"/>
                </a:solidFill>
                <a:latin typeface="Stencil" pitchFamily="82" charset="0"/>
              </a:rPr>
              <a:t>RAPORT </a:t>
            </a:r>
            <a:r>
              <a:rPr lang="en-US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I  </a:t>
            </a:r>
            <a:r>
              <a:rPr lang="sq-AL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shërbimeve  d</a:t>
            </a:r>
            <a:r>
              <a:rPr lang="en-US" sz="28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iagnostik</a:t>
            </a:r>
            <a:r>
              <a:rPr lang="sq-AL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e</a:t>
            </a:r>
            <a:endParaRPr lang="en-US" sz="28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818" y="2859111"/>
            <a:ext cx="3391388" cy="20606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99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4E86AA9D-7B82-4AC8-8810-60B95A01473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75750306"/>
              </p:ext>
            </p:extLst>
          </p:nvPr>
        </p:nvGraphicFramePr>
        <p:xfrm>
          <a:off x="6030097" y="1941950"/>
          <a:ext cx="4901514" cy="3808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>
            <a:off x="1762897" y="515758"/>
            <a:ext cx="924483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sq-AL" sz="2800" i="1" dirty="0" smtClean="0">
                <a:ln w="50800"/>
                <a:solidFill>
                  <a:srgbClr val="002060"/>
                </a:solidFill>
                <a:latin typeface="Stencil" pitchFamily="82" charset="0"/>
              </a:rPr>
              <a:t>Numri i shërbimeve </a:t>
            </a:r>
            <a:r>
              <a:rPr lang="en-US" sz="2800" i="1" dirty="0" err="1" smtClean="0">
                <a:ln w="50800"/>
                <a:solidFill>
                  <a:srgbClr val="002060"/>
                </a:solidFill>
                <a:latin typeface="Stencil" pitchFamily="82" charset="0"/>
              </a:rPr>
              <a:t>DIAGNOSTIKe</a:t>
            </a:r>
            <a:endParaRPr lang="en-US" sz="2800" b="1" i="1" dirty="0">
              <a:ln/>
              <a:solidFill>
                <a:srgbClr val="002060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99197"/>
              </p:ext>
            </p:extLst>
          </p:nvPr>
        </p:nvGraphicFramePr>
        <p:xfrm>
          <a:off x="819666" y="2263225"/>
          <a:ext cx="4572000" cy="34867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7043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9074" y="440571"/>
            <a:ext cx="8626903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Raport</a:t>
            </a:r>
            <a:r>
              <a:rPr lang="en-US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I </a:t>
            </a:r>
            <a:r>
              <a:rPr lang="en-US" sz="28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sektorit</a:t>
            </a:r>
            <a:r>
              <a:rPr lang="en-US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8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diagnostik</a:t>
            </a:r>
            <a:r>
              <a:rPr lang="en-US" sz="28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- </a:t>
            </a:r>
            <a:r>
              <a:rPr lang="en-US" sz="28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laboratorik</a:t>
            </a:r>
            <a:endParaRPr lang="en-US" sz="2800" b="1" i="1" dirty="0">
              <a:ln/>
              <a:solidFill>
                <a:srgbClr val="002060"/>
              </a:solidFill>
            </a:endParaRPr>
          </a:p>
        </p:txBody>
      </p:sp>
      <p:pic>
        <p:nvPicPr>
          <p:cNvPr id="2050" name="Picture 2" descr="Image result for laboratory equip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173" y="2253804"/>
            <a:ext cx="5486400" cy="3116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6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VIZITAT DHE SHËRBIMET MJEKËSORE,VJETORI -2019</a:t>
            </a:r>
            <a:endParaRPr lang="en-US" sz="2400" b="1" i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307703"/>
              </p:ext>
            </p:extLst>
          </p:nvPr>
        </p:nvGraphicFramePr>
        <p:xfrm>
          <a:off x="572876" y="1825625"/>
          <a:ext cx="10780924" cy="3936196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695231"/>
                <a:gridCol w="2695231"/>
                <a:gridCol w="2695231"/>
                <a:gridCol w="2695231"/>
              </a:tblGrid>
              <a:tr h="984049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 </a:t>
                      </a:r>
                      <a:r>
                        <a:rPr lang="en-US" dirty="0" err="1" smtClean="0"/>
                        <a:t>Vizitat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mjekësore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 </a:t>
                      </a:r>
                      <a:r>
                        <a:rPr lang="en-US" dirty="0" err="1" smtClean="0"/>
                        <a:t>Vizitat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laboratorike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</a:t>
                      </a:r>
                      <a:r>
                        <a:rPr lang="en-US" dirty="0" err="1" smtClean="0"/>
                        <a:t>Vizitat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stomatologjike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   </a:t>
                      </a:r>
                      <a:r>
                        <a:rPr lang="en-US" dirty="0" err="1" smtClean="0"/>
                        <a:t>Vizitat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radiologjike</a:t>
                      </a:r>
                      <a:endParaRPr lang="en-US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4049"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913328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100076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 smtClean="0"/>
                    </a:p>
                    <a:p>
                      <a:pPr algn="ctr"/>
                      <a:r>
                        <a:rPr lang="en-US" sz="2000" dirty="0" smtClean="0"/>
                        <a:t>138015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 </a:t>
                      </a:r>
                    </a:p>
                    <a:p>
                      <a:pPr algn="ctr"/>
                      <a:r>
                        <a:rPr lang="en-US" sz="2000" dirty="0" smtClean="0"/>
                        <a:t>17377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4049"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   </a:t>
                      </a:r>
                    </a:p>
                    <a:p>
                      <a:r>
                        <a:rPr lang="en-US" b="1" dirty="0" smtClean="0"/>
                        <a:t>      </a:t>
                      </a:r>
                      <a:r>
                        <a:rPr lang="en-US" b="1" dirty="0" err="1" smtClean="0"/>
                        <a:t>Shërbimet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mjekësore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 </a:t>
                      </a:r>
                    </a:p>
                    <a:p>
                      <a:r>
                        <a:rPr lang="en-US" b="1" dirty="0" smtClean="0"/>
                        <a:t>    </a:t>
                      </a:r>
                      <a:r>
                        <a:rPr lang="en-US" b="1" dirty="0" err="1" smtClean="0"/>
                        <a:t>Shërbimet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laboratorike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b="1" dirty="0" smtClean="0"/>
                        <a:t> </a:t>
                      </a:r>
                    </a:p>
                    <a:p>
                      <a:r>
                        <a:rPr lang="en-US" sz="1700" b="1" dirty="0" smtClean="0"/>
                        <a:t>  </a:t>
                      </a:r>
                      <a:r>
                        <a:rPr lang="en-US" sz="1700" b="1" dirty="0" err="1" smtClean="0"/>
                        <a:t>Shërbimet</a:t>
                      </a:r>
                      <a:r>
                        <a:rPr lang="en-US" sz="1700" b="1" dirty="0" smtClean="0"/>
                        <a:t> </a:t>
                      </a:r>
                      <a:r>
                        <a:rPr lang="en-US" sz="1700" b="1" dirty="0" err="1" smtClean="0"/>
                        <a:t>stomatologjike</a:t>
                      </a:r>
                      <a:endParaRPr lang="en-US" sz="17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 </a:t>
                      </a:r>
                    </a:p>
                    <a:p>
                      <a:r>
                        <a:rPr lang="en-US" b="1" dirty="0" smtClean="0"/>
                        <a:t>   </a:t>
                      </a:r>
                      <a:r>
                        <a:rPr lang="en-US" b="1" dirty="0" err="1" smtClean="0"/>
                        <a:t>Shërbimet</a:t>
                      </a:r>
                      <a:r>
                        <a:rPr lang="en-US" b="1" dirty="0" smtClean="0"/>
                        <a:t> </a:t>
                      </a:r>
                      <a:r>
                        <a:rPr lang="en-US" b="1" dirty="0" err="1" smtClean="0"/>
                        <a:t>radiologjike</a:t>
                      </a:r>
                      <a:endParaRPr lang="en-US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98404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      </a:t>
                      </a:r>
                      <a:r>
                        <a:rPr lang="en-US" sz="2000" baseline="0" dirty="0" smtClean="0"/>
                        <a:t>  </a:t>
                      </a:r>
                      <a:r>
                        <a:rPr lang="en-US" sz="2000" dirty="0" smtClean="0"/>
                        <a:t>   </a:t>
                      </a:r>
                    </a:p>
                    <a:p>
                      <a:r>
                        <a:rPr lang="en-US" sz="2000" dirty="0" smtClean="0"/>
                        <a:t>                739657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            </a:t>
                      </a:r>
                    </a:p>
                    <a:p>
                      <a:r>
                        <a:rPr lang="en-US" sz="2000" dirty="0" smtClean="0"/>
                        <a:t>                 976977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             </a:t>
                      </a:r>
                    </a:p>
                    <a:p>
                      <a:r>
                        <a:rPr lang="en-US" sz="2000" dirty="0" smtClean="0"/>
                        <a:t>                 216497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                    </a:t>
                      </a:r>
                    </a:p>
                    <a:p>
                      <a:r>
                        <a:rPr lang="en-US" sz="2000" dirty="0" smtClean="0"/>
                        <a:t>                  29272</a:t>
                      </a:r>
                      <a:endParaRPr lang="en-US" sz="20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804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NUMRI I VIZITAVE LABORATORIKE  SIPAS QENDRAVE</a:t>
            </a:r>
            <a:b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</a:t>
            </a:r>
            <a:r>
              <a:rPr lang="en-US" sz="28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(nr.100076)</a:t>
            </a:r>
            <a:endParaRPr lang="en-US" sz="2800" b="1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8651160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699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291" y="35224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4800" b="1" dirty="0">
                <a:ln/>
                <a:solidFill>
                  <a:schemeClr val="accent3"/>
                </a:solidFill>
                <a:latin typeface="Stencil" pitchFamily="82" charset="0"/>
              </a:rPr>
              <a:t/>
            </a:r>
            <a:br>
              <a:rPr lang="en-US" sz="4800" b="1" dirty="0">
                <a:ln/>
                <a:solidFill>
                  <a:schemeClr val="accent3"/>
                </a:solidFill>
                <a:latin typeface="Stencil" pitchFamily="82" charset="0"/>
              </a:rPr>
            </a:br>
            <a:r>
              <a:rPr lang="en-US" sz="27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mesatarja</a:t>
            </a:r>
            <a:r>
              <a:rPr lang="en-US" sz="27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ditore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e </a:t>
            </a:r>
            <a:r>
              <a:rPr lang="en-US" sz="27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7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pacientËve</a:t>
            </a:r>
            <a:r>
              <a:rPr lang="en-US" sz="2700" b="1" i="1" dirty="0">
                <a:ln/>
                <a:solidFill>
                  <a:srgbClr val="002060"/>
                </a:solidFill>
                <a:latin typeface="Stencil" pitchFamily="82" charset="0"/>
              </a:rPr>
              <a:t>  </a:t>
            </a:r>
            <a:r>
              <a:rPr lang="en-US" sz="27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NË LABORATORIUM SIPAS NJËSIVE  </a:t>
            </a:r>
            <a:br>
              <a:rPr lang="en-US" sz="2700" b="1" i="1" dirty="0" smtClean="0">
                <a:ln/>
                <a:solidFill>
                  <a:srgbClr val="002060"/>
                </a:solidFill>
                <a:latin typeface="Stencil" pitchFamily="82" charset="0"/>
              </a:rPr>
            </a:br>
            <a:r>
              <a:rPr lang="en-US" sz="27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                                               </a:t>
            </a:r>
            <a:endParaRPr lang="en-US" sz="2700" i="1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35112520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4236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457" y="347708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NUMRI I ANALIZAVE LABORATORIKE SIPAS QENDRAVE </a:t>
            </a:r>
            <a:b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                </a:t>
            </a:r>
            <a:r>
              <a:rPr lang="en-US" sz="28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(NR.977017)</a:t>
            </a:r>
            <a:endParaRPr lang="en-US" sz="28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80354893"/>
              </p:ext>
            </p:extLst>
          </p:nvPr>
        </p:nvGraphicFramePr>
        <p:xfrm>
          <a:off x="435429" y="1825625"/>
          <a:ext cx="11179628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040437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Stencil" panose="040409050D0802020404" pitchFamily="82" charset="0"/>
              </a:rPr>
              <a:t> 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VLERAT PATOLOGJIKE TË ANALIZAVE LABORATORIKE NË  </a:t>
            </a:r>
            <a:r>
              <a:rPr lang="en-US" sz="32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%</a:t>
            </a:r>
            <a:r>
              <a:rPr lang="en-US" sz="3200" b="1" i="1" dirty="0" smtClean="0">
                <a:latin typeface="Stencil" panose="040409050D0802020404" pitchFamily="82" charset="0"/>
              </a:rPr>
              <a:t/>
            </a:r>
            <a:br>
              <a:rPr lang="en-US" sz="3200" b="1" i="1" dirty="0" smtClean="0">
                <a:latin typeface="Stencil" panose="040409050D0802020404" pitchFamily="82" charset="0"/>
              </a:rPr>
            </a:br>
            <a:r>
              <a:rPr lang="en-US" sz="3200" b="1" dirty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                                                                               16%</a:t>
            </a:r>
            <a:endParaRPr lang="en-US" sz="3200" b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47283588"/>
              </p:ext>
            </p:extLst>
          </p:nvPr>
        </p:nvGraphicFramePr>
        <p:xfrm>
          <a:off x="1210491" y="1825625"/>
          <a:ext cx="9840685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0837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32" y="-188667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</a:t>
            </a:r>
            <a:b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en-US" sz="2800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LABORATOR  QKMF -REFERIM PËRSHKRIMET</a:t>
            </a:r>
            <a:endParaRPr lang="en-US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457208"/>
              </p:ext>
            </p:extLst>
          </p:nvPr>
        </p:nvGraphicFramePr>
        <p:xfrm>
          <a:off x="669701" y="1484626"/>
          <a:ext cx="10684099" cy="51093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01211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LABORATOR QKMF- VETËREFERIM </a:t>
            </a:r>
            <a:endParaRPr lang="en-US" sz="32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51588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869427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15945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numri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I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Analiza</a:t>
            </a:r>
            <a:r>
              <a:rPr lang="sq-AL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ve</a:t>
            </a:r>
            <a:r>
              <a:rPr lang="en-US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laboratorike</a:t>
            </a:r>
            <a:r>
              <a:rPr lang="sq-AL" sz="26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sq-AL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sipas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sq-AL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llojit</a:t>
            </a:r>
            <a:r>
              <a:rPr lang="en-US" sz="26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600" b="1" i="1" dirty="0" smtClean="0">
                <a:ln/>
                <a:solidFill>
                  <a:srgbClr val="FF0000"/>
                </a:solidFill>
                <a:latin typeface="Stencil" pitchFamily="82" charset="0"/>
              </a:rPr>
              <a:t>(nr.977017)</a:t>
            </a:r>
            <a:endParaRPr lang="en-US" sz="26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7682375"/>
              </p:ext>
            </p:extLst>
          </p:nvPr>
        </p:nvGraphicFramePr>
        <p:xfrm>
          <a:off x="437882" y="1690688"/>
          <a:ext cx="5581918" cy="455556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790959"/>
                <a:gridCol w="2790959"/>
              </a:tblGrid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54999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81315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82387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Le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83833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Htc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81591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Trombocitet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69684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Koha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gjakderdhjes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4021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Koha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koagulimit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3432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Form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8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Leuko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83026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Urea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52626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1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Kreatinina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51775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  <p:graphicFrame>
        <p:nvGraphicFramePr>
          <p:cNvPr id="6" name="Content Placeholder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50866916"/>
              </p:ext>
            </p:extLst>
          </p:nvPr>
        </p:nvGraphicFramePr>
        <p:xfrm>
          <a:off x="6145618" y="1667662"/>
          <a:ext cx="5727054" cy="467503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850234"/>
                <a:gridCol w="2876820"/>
              </a:tblGrid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b="0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Glikemia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60633</a:t>
                      </a:r>
                      <a:endParaRPr lang="en-US" sz="18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HbAc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Sputumi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(BK)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1157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CRP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Kolesterol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48164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Trigliceridet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49954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Bilirubini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800" u="none" strike="noStrike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Bilirubini</a:t>
                      </a:r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direct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20086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ALT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24502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AST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24655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  <a:tr h="425003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Urina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78602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473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VLERAT PATOLOGJIKE TË ANALIZAVE LABORATORIKE (SIPAS LLOJIT)NË                       </a:t>
            </a:r>
            <a:b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4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sq-AL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PËRQINDJE (</a:t>
            </a:r>
            <a:r>
              <a:rPr lang="sq-AL" sz="24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VL. PAT. 1</a:t>
            </a:r>
            <a:r>
              <a:rPr lang="en-US" sz="24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7</a:t>
            </a:r>
            <a:r>
              <a:rPr lang="sq-AL" sz="24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%)</a:t>
            </a:r>
            <a:endParaRPr lang="sq-AL" sz="2400" b="1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687164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07967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24389" y="366261"/>
            <a:ext cx="6096000" cy="954107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2800" dirty="0" smtClean="0">
                <a:ln w="50800"/>
                <a:solidFill>
                  <a:srgbClr val="002060"/>
                </a:solidFill>
                <a:latin typeface="Stencil" pitchFamily="82" charset="0"/>
              </a:rPr>
              <a:t>RAPORT </a:t>
            </a:r>
            <a:r>
              <a:rPr lang="sq-AL" sz="2800" dirty="0" smtClean="0">
                <a:ln w="50800"/>
                <a:solidFill>
                  <a:srgbClr val="002060"/>
                </a:solidFill>
                <a:latin typeface="Stencil" pitchFamily="82" charset="0"/>
              </a:rPr>
              <a:t>i shërbimit r</a:t>
            </a:r>
            <a:r>
              <a:rPr lang="en-US" sz="2800" b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adiologjik</a:t>
            </a:r>
            <a:endParaRPr lang="en-US" sz="2800" b="1" dirty="0">
              <a:ln/>
              <a:solidFill>
                <a:srgbClr val="002060"/>
              </a:solidFill>
            </a:endParaRPr>
          </a:p>
        </p:txBody>
      </p:sp>
      <p:pic>
        <p:nvPicPr>
          <p:cNvPr id="3074" name="Picture 2" descr="Image result for radi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92" y="1957589"/>
            <a:ext cx="5550794" cy="457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98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35828"/>
            <a:ext cx="10515600" cy="1325563"/>
          </a:xfrm>
        </p:spPr>
        <p:txBody>
          <a:bodyPr>
            <a:normAutofit/>
          </a:bodyPr>
          <a:lstStyle/>
          <a:p>
            <a:r>
              <a:rPr lang="sq-AL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NUMRI I PACIENTËVE PËR EKZAMINIM RADIOLOGJIK SIPAS </a:t>
            </a:r>
            <a:r>
              <a:rPr lang="sq-AL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NJËSIVE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/>
            </a:r>
            <a:b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</a:br>
            <a:r>
              <a:rPr lang="en-US" sz="2400" b="1" i="1" dirty="0">
                <a:ln/>
                <a:solidFill>
                  <a:srgbClr val="FF0000"/>
                </a:solidFill>
                <a:latin typeface="Stencil" pitchFamily="82" charset="0"/>
              </a:rPr>
              <a:t> </a:t>
            </a:r>
            <a:r>
              <a:rPr lang="en-US" sz="2400" b="1" i="1" dirty="0" smtClean="0">
                <a:ln/>
                <a:solidFill>
                  <a:srgbClr val="FF0000"/>
                </a:solidFill>
                <a:latin typeface="Stencil" pitchFamily="82" charset="0"/>
              </a:rPr>
              <a:t>                                                                                                   (nr.24679)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934923"/>
              </p:ext>
            </p:extLst>
          </p:nvPr>
        </p:nvGraphicFramePr>
        <p:xfrm>
          <a:off x="838200" y="1690688"/>
          <a:ext cx="10515600" cy="4579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3198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VIZITAT MJEKËSORE -  2019</a:t>
            </a:r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</a:t>
            </a:r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(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Krahasim,gjashtëmujori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parë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ate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të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dytë</a:t>
            </a: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4891856"/>
              </p:ext>
            </p:extLst>
          </p:nvPr>
        </p:nvGraphicFramePr>
        <p:xfrm>
          <a:off x="1944130" y="1853514"/>
          <a:ext cx="9409670" cy="43660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9825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MESATARJA DITORE E PACIENTËVE PËR EKZAMINIME - RADIOLOGJIKE</a:t>
            </a:r>
            <a:endParaRPr lang="en-US" sz="2400" b="1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2950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799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297" y="0"/>
            <a:ext cx="10515600" cy="1325563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                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RTG QKMF-VETËREFERIMET</a:t>
            </a:r>
            <a:endParaRPr lang="en-US" sz="28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8114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37316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90188"/>
          </a:xfrm>
        </p:spPr>
        <p:txBody>
          <a:bodyPr>
            <a:normAutofit/>
          </a:bodyPr>
          <a:lstStyle/>
          <a:p>
            <a:r>
              <a:rPr lang="en-US" sz="26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</a:t>
            </a:r>
            <a:r>
              <a:rPr lang="en-US" sz="28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SHËRBIMET RADIOLOGJIKE  </a:t>
            </a:r>
            <a:r>
              <a:rPr lang="en-US" sz="2800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( NR.29272)</a:t>
            </a:r>
            <a:endParaRPr lang="en-US" sz="2800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7173292"/>
              </p:ext>
            </p:extLst>
          </p:nvPr>
        </p:nvGraphicFramePr>
        <p:xfrm>
          <a:off x="734096" y="1571223"/>
          <a:ext cx="10619704" cy="46057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525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40138187"/>
              </p:ext>
            </p:extLst>
          </p:nvPr>
        </p:nvGraphicFramePr>
        <p:xfrm>
          <a:off x="1313645" y="837127"/>
          <a:ext cx="9736427" cy="48553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4428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70857"/>
            <a:ext cx="10515600" cy="1428206"/>
          </a:xfrm>
        </p:spPr>
        <p:txBody>
          <a:bodyPr>
            <a:normAutofit/>
          </a:bodyPr>
          <a:lstStyle/>
          <a:p>
            <a: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RAPORT I SHËRBIMIT </a:t>
            </a:r>
            <a:b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800" b="1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SHËNDETIT PUBLIK</a:t>
            </a:r>
            <a:endParaRPr lang="sq-AL" sz="2800" b="1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pic>
        <p:nvPicPr>
          <p:cNvPr id="2050" name="Picture 2" descr="Image result for public health vaccin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793" y="2949263"/>
            <a:ext cx="2338314" cy="2615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074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2703" y="426085"/>
            <a:ext cx="10515600" cy="1325563"/>
          </a:xfrm>
        </p:spPr>
        <p:txBody>
          <a:bodyPr>
            <a:normAutofit/>
          </a:bodyPr>
          <a:lstStyle/>
          <a:p>
            <a:r>
              <a:rPr lang="sq-AL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RAPORTI I IMUNIZIMIT ME VAKSINË TË OBLIGUAR</a:t>
            </a:r>
            <a: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sq-AL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SIPAS KALENDARIT-  </a:t>
            </a:r>
            <a:br>
              <a:rPr lang="sq-AL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</a:br>
            <a:r>
              <a:rPr lang="sq-AL" sz="2400" i="1" dirty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sq-AL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                                         </a:t>
            </a:r>
            <a:r>
              <a:rPr lang="en-US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</a:t>
            </a:r>
            <a:r>
              <a:rPr lang="sq-AL" sz="2400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primovaksina</a:t>
            </a:r>
            <a:endParaRPr lang="en-US" sz="2400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2520725"/>
              </p:ext>
            </p:extLst>
          </p:nvPr>
        </p:nvGraphicFramePr>
        <p:xfrm>
          <a:off x="821725" y="195743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4216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518" y="365125"/>
            <a:ext cx="11050074" cy="1325563"/>
          </a:xfrm>
        </p:spPr>
        <p:txBody>
          <a:bodyPr>
            <a:normAutofit/>
          </a:bodyPr>
          <a:lstStyle/>
          <a:p>
            <a:pPr lvl="0"/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PARAQITJA 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E SËMUNDJEVE  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KRONIKE, </a:t>
            </a:r>
            <a:r>
              <a:rPr lang="en-US" sz="2400" b="1" i="1" dirty="0" err="1">
                <a:ln/>
                <a:solidFill>
                  <a:srgbClr val="002060"/>
                </a:solidFill>
                <a:latin typeface="Stencil" pitchFamily="82" charset="0"/>
              </a:rPr>
              <a:t>Malinje</a:t>
            </a:r>
            <a:r>
              <a:rPr lang="en-US" sz="2400" b="1" i="1" dirty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</a:t>
            </a:r>
            <a:r>
              <a:rPr lang="en-US" sz="2400" b="1" i="1" dirty="0" err="1" smtClean="0">
                <a:ln/>
                <a:solidFill>
                  <a:srgbClr val="002060"/>
                </a:solidFill>
                <a:latin typeface="Stencil" pitchFamily="82" charset="0"/>
              </a:rPr>
              <a:t>dhe</a:t>
            </a:r>
            <a:r>
              <a:rPr lang="en-US" sz="2400" b="1" i="1" dirty="0" smtClean="0">
                <a:ln/>
                <a:solidFill>
                  <a:srgbClr val="002060"/>
                </a:solidFill>
                <a:latin typeface="Stencil" pitchFamily="82" charset="0"/>
              </a:rPr>
              <a:t>  INSULINVARTËSIT</a:t>
            </a:r>
            <a:r>
              <a:rPr lang="en-US" sz="2400" b="1" dirty="0">
                <a:ln/>
              </a:rPr>
              <a:t/>
            </a:r>
            <a:br>
              <a:rPr lang="en-US" sz="2400" b="1" dirty="0">
                <a:ln/>
              </a:rPr>
            </a:br>
            <a:endParaRPr lang="sq-AL" sz="24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0205202"/>
              </p:ext>
            </p:extLst>
          </p:nvPr>
        </p:nvGraphicFramePr>
        <p:xfrm>
          <a:off x="1136082" y="1866815"/>
          <a:ext cx="9730946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8184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         SËMUNDJET</a:t>
            </a:r>
            <a: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NGJITËSE </a:t>
            </a:r>
            <a:r>
              <a:rPr lang="en-US" sz="28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(NR.41510</a:t>
            </a:r>
            <a:r>
              <a:rPr lang="sq-AL" sz="28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)</a:t>
            </a:r>
            <a:r>
              <a:rPr lang="en-US" sz="28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</a:t>
            </a:r>
            <a:endParaRPr lang="en-US" sz="2800" b="1" i="1" dirty="0">
              <a:solidFill>
                <a:srgbClr val="FF000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370973"/>
              </p:ext>
            </p:extLst>
          </p:nvPr>
        </p:nvGraphicFramePr>
        <p:xfrm>
          <a:off x="2734489" y="1759133"/>
          <a:ext cx="5643157" cy="418011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3994594"/>
                <a:gridCol w="1648563"/>
              </a:tblGrid>
              <a:tr h="410345">
                <a:tc>
                  <a:txBody>
                    <a:bodyPr/>
                    <a:lstStyle/>
                    <a:p>
                      <a:r>
                        <a:rPr lang="sq-AL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Dyshim në influencë (ILI)</a:t>
                      </a:r>
                      <a:endParaRPr lang="sq-AL"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18583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Diarret akute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19249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IPTR (inf.poshtme trak.res)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2128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68696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Varicella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1285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8658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TBC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SST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Morbilli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Parotiti epidemik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sq-AL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carlatina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10345">
                <a:tc>
                  <a:txBody>
                    <a:bodyPr/>
                    <a:lstStyle/>
                    <a:p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Sy.e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verdhzës</a:t>
                      </a:r>
                      <a:r>
                        <a:rPr lang="en-US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akute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sq-AL" sz="1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108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724" y="-211524"/>
            <a:ext cx="10515600" cy="1325563"/>
          </a:xfrm>
        </p:spPr>
        <p:txBody>
          <a:bodyPr>
            <a:normAutofit/>
          </a:bodyPr>
          <a:lstStyle/>
          <a:p>
            <a:r>
              <a:rPr lang="en-US" sz="3000" i="1" dirty="0" smtClean="0">
                <a:solidFill>
                  <a:srgbClr val="002060"/>
                </a:solidFill>
                <a:latin typeface="Stencil" panose="040409050D0802020404" pitchFamily="82" charset="0"/>
                <a:cs typeface="Times New Roman" panose="02020603050405020304" pitchFamily="18" charset="0"/>
              </a:rPr>
              <a:t>                         MORBIDITETI SIPAS KNS-10</a:t>
            </a:r>
            <a:endParaRPr lang="en-US" sz="3000" i="1" dirty="0">
              <a:solidFill>
                <a:srgbClr val="002060"/>
              </a:solidFill>
              <a:latin typeface="Stencil" panose="040409050D0802020404" pitchFamily="82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Content Placeholder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9818347"/>
              </p:ext>
            </p:extLst>
          </p:nvPr>
        </p:nvGraphicFramePr>
        <p:xfrm>
          <a:off x="2166550" y="906162"/>
          <a:ext cx="7603525" cy="5667636"/>
        </p:xfrm>
        <a:graphic>
          <a:graphicData uri="http://schemas.openxmlformats.org/drawingml/2006/table">
            <a:tbl>
              <a:tblPr firstRow="1" bandRow="1">
                <a:tableStyleId>{0E3FDE45-AF77-4B5C-9715-49D594BDF05E}</a:tableStyleId>
              </a:tblPr>
              <a:tblGrid>
                <a:gridCol w="3805490"/>
                <a:gridCol w="3798035"/>
              </a:tblGrid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org,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frymëmarrjes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178150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qarkullimit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gjakut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58427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urino-gjenital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46647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osteomuskular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ind.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lidhor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45065</a:t>
                      </a:r>
                    </a:p>
                  </a:txBody>
                  <a:tcPr marL="0" marR="0" marT="0" marB="0" anchor="b"/>
                </a:tc>
              </a:tr>
              <a:tr h="43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gjëndrrave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tajm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brendshëm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ushqyeshmerisë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metab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32003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lëkures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ind.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nënlëkuror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29688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sistemit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digjestiv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27432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ngjitëse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parazitare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38255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adnekseve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syrit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15202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Sëmundjet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veshit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procesusit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mastoid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14293</a:t>
                      </a:r>
                    </a:p>
                  </a:txBody>
                  <a:tcPr marL="0" marR="0" marT="0" marB="0" anchor="b"/>
                </a:tc>
              </a:tr>
              <a:tr h="43498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Sëmundjet e gjakut, org. hemopoetike dhe çrregullimet e imunitetit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12380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Çrregullimet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psiqike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çrregullimet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sjelljes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6848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Sëmundjet e sistemit nervor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6841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Tumoret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3356</a:t>
                      </a:r>
                    </a:p>
                  </a:txBody>
                  <a:tcPr marL="0" marR="0" marT="0" marB="0" anchor="b"/>
                </a:tc>
              </a:tr>
              <a:tr h="3690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Shtatëzania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lindjet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dhe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lehonat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1101</a:t>
                      </a:r>
                    </a:p>
                  </a:txBody>
                  <a:tcPr marL="0" marR="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32019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00036"/>
          </a:xfrm>
        </p:spPr>
        <p:txBody>
          <a:bodyPr>
            <a:normAutofit/>
          </a:bodyPr>
          <a:lstStyle/>
          <a:p>
            <a: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         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  </a:t>
            </a:r>
            <a:r>
              <a:rPr lang="sq-AL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RAPORT MORTALITETI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   (</a:t>
            </a:r>
            <a:r>
              <a:rPr lang="en-US" sz="2800" b="1" i="1" dirty="0" smtClean="0">
                <a:solidFill>
                  <a:srgbClr val="FF0000"/>
                </a:solidFill>
                <a:latin typeface="Stencil" panose="040409050D0802020404" pitchFamily="82" charset="0"/>
              </a:rPr>
              <a:t>  105</a:t>
            </a:r>
            <a:r>
              <a:rPr lang="en-US" sz="2800" b="1" i="1" dirty="0" smtClean="0">
                <a:solidFill>
                  <a:srgbClr val="002060"/>
                </a:solidFill>
                <a:latin typeface="Stencil" panose="040409050D0802020404" pitchFamily="82" charset="0"/>
              </a:rPr>
              <a:t>/ M-45, F-60 ) </a:t>
            </a:r>
            <a:endParaRPr lang="en-US" sz="2800" b="1" i="1" dirty="0">
              <a:solidFill>
                <a:srgbClr val="002060"/>
              </a:solidFill>
              <a:latin typeface="Stencil" panose="040409050D0802020404" pitchFamily="82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19352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578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SHËRBIMET SHËNDETËSORE - 2019</a:t>
            </a:r>
            <a:b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                     </a:t>
            </a:r>
            <a:r>
              <a:rPr lang="en-US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600" b="1" i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Krahasim,gjashtëmujori</a:t>
            </a:r>
            <a:r>
              <a:rPr lang="en-US" sz="16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parë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 ate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të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dytë</a:t>
            </a:r>
            <a:r>
              <a:rPr lang="en-US" sz="1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9600324"/>
              </p:ext>
            </p:extLst>
          </p:nvPr>
        </p:nvGraphicFramePr>
        <p:xfrm>
          <a:off x="708454" y="1553777"/>
          <a:ext cx="10645346" cy="42786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163359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1529" y="2043953"/>
            <a:ext cx="8069781" cy="112491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000" b="1" i="1" dirty="0" err="1">
                <a:ln/>
                <a:solidFill>
                  <a:schemeClr val="bg1"/>
                </a:solidFill>
                <a:latin typeface="Stencil" pitchFamily="82" charset="0"/>
              </a:rPr>
              <a:t>Ju</a:t>
            </a:r>
            <a:r>
              <a:rPr lang="en-US" sz="4000" b="1" i="1" dirty="0">
                <a:ln/>
                <a:solidFill>
                  <a:schemeClr val="bg1"/>
                </a:solidFill>
                <a:latin typeface="Stencil" pitchFamily="82" charset="0"/>
              </a:rPr>
              <a:t> </a:t>
            </a:r>
            <a:r>
              <a:rPr lang="en-US" sz="4000" b="1" i="1" dirty="0" err="1" smtClean="0">
                <a:ln/>
                <a:solidFill>
                  <a:schemeClr val="bg1"/>
                </a:solidFill>
                <a:latin typeface="Stencil" pitchFamily="82" charset="0"/>
              </a:rPr>
              <a:t>fal</a:t>
            </a:r>
            <a:r>
              <a:rPr lang="sq-AL" sz="4000" b="1" i="1" dirty="0" smtClean="0">
                <a:ln/>
                <a:solidFill>
                  <a:schemeClr val="bg1"/>
                </a:solidFill>
                <a:latin typeface="Stencil" pitchFamily="82" charset="0"/>
              </a:rPr>
              <a:t>E</a:t>
            </a:r>
            <a:r>
              <a:rPr lang="en-US" sz="4000" b="1" i="1" dirty="0" err="1" smtClean="0">
                <a:ln/>
                <a:solidFill>
                  <a:schemeClr val="bg1"/>
                </a:solidFill>
                <a:latin typeface="Stencil" pitchFamily="82" charset="0"/>
              </a:rPr>
              <a:t>mnderit</a:t>
            </a:r>
            <a:r>
              <a:rPr lang="en-US" sz="4000" b="1" i="1" dirty="0" smtClean="0">
                <a:ln/>
                <a:solidFill>
                  <a:schemeClr val="bg1"/>
                </a:solidFill>
                <a:latin typeface="Stencil" pitchFamily="82" charset="0"/>
              </a:rPr>
              <a:t> </a:t>
            </a:r>
            <a:r>
              <a:rPr lang="en-US" sz="4000" b="1" i="1" dirty="0" err="1">
                <a:ln/>
                <a:solidFill>
                  <a:schemeClr val="bg1"/>
                </a:solidFill>
                <a:latin typeface="Stencil" pitchFamily="82" charset="0"/>
              </a:rPr>
              <a:t>pËr</a:t>
            </a:r>
            <a:r>
              <a:rPr lang="en-US" sz="4000" b="1" i="1" dirty="0">
                <a:ln/>
                <a:solidFill>
                  <a:schemeClr val="bg1"/>
                </a:solidFill>
                <a:latin typeface="Stencil" pitchFamily="82" charset="0"/>
              </a:rPr>
              <a:t> </a:t>
            </a:r>
            <a:r>
              <a:rPr lang="en-US" sz="4000" b="1" i="1" dirty="0" err="1">
                <a:ln/>
                <a:solidFill>
                  <a:schemeClr val="bg1"/>
                </a:solidFill>
                <a:latin typeface="Stencil" pitchFamily="82" charset="0"/>
              </a:rPr>
              <a:t>vËmendje</a:t>
            </a:r>
            <a:endParaRPr lang="en-US" sz="4000" b="1" dirty="0">
              <a:ln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66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QKMF – 2019</a:t>
            </a:r>
            <a:b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(Nr.1168796)</a:t>
            </a:r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4344968"/>
              </p:ext>
            </p:extLst>
          </p:nvPr>
        </p:nvGraphicFramePr>
        <p:xfrm>
          <a:off x="74141" y="1193074"/>
          <a:ext cx="12266140" cy="4983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0965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984" y="810461"/>
            <a:ext cx="10515600" cy="861820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</a:t>
            </a:r>
            <a: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VIZITAT MJEKËSORE NË AMF – 2019</a:t>
            </a:r>
            <a:br>
              <a:rPr lang="en-US" sz="28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4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i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                                                </a:t>
            </a:r>
            <a:r>
              <a:rPr lang="en-US" sz="24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(Nr.39678)</a:t>
            </a:r>
            <a: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/>
            </a:r>
            <a:br>
              <a:rPr lang="en-US" sz="2400" b="1" i="1" dirty="0" smtClean="0">
                <a:latin typeface="Cambria" panose="02040503050406030204" pitchFamily="18" charset="0"/>
                <a:ea typeface="Cambria" panose="02040503050406030204" pitchFamily="18" charset="0"/>
              </a:rPr>
            </a:b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8368161"/>
              </p:ext>
            </p:extLst>
          </p:nvPr>
        </p:nvGraphicFramePr>
        <p:xfrm>
          <a:off x="370703" y="1400432"/>
          <a:ext cx="11228173" cy="50086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2424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7110</TotalTime>
  <Words>1478</Words>
  <Application>Microsoft Office PowerPoint</Application>
  <PresentationFormat>Widescreen</PresentationFormat>
  <Paragraphs>718</Paragraphs>
  <Slides>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7" baseType="lpstr">
      <vt:lpstr>Arial</vt:lpstr>
      <vt:lpstr>Calibri</vt:lpstr>
      <vt:lpstr>Calibri Light</vt:lpstr>
      <vt:lpstr>Cambria</vt:lpstr>
      <vt:lpstr>Stencil</vt:lpstr>
      <vt:lpstr>Times New Roman</vt:lpstr>
      <vt:lpstr>Office Theme</vt:lpstr>
      <vt:lpstr> RAPORT  VJETOR I shËrbimeve   shËndetËsore -2019 </vt:lpstr>
      <vt:lpstr>PowerPoint Presentation</vt:lpstr>
      <vt:lpstr>PowerPoint Presentation</vt:lpstr>
      <vt:lpstr>                    RAPORT VJETOR I SHËRBIMEVE SHËNDETËSORE -2019</vt:lpstr>
      <vt:lpstr>                          VIZITAT DHE SHËRBIMET MJEKËSORE,VJETORI -2019</vt:lpstr>
      <vt:lpstr>                                    VIZITAT MJEKËSORE -  2019                                                                                                               (Krahasim,gjashtëmujori i parë me ate të dytë)</vt:lpstr>
      <vt:lpstr>                                  SHËRBIMET SHËNDETËSORE - 2019                                                                                                                                (Krahasim,gjashtëmujori i parë me ate të dytë)</vt:lpstr>
      <vt:lpstr>VIZITAT MJEKËSORE NË QKMF – 2019                                                                           (Nr.1168796)                                                    </vt:lpstr>
      <vt:lpstr>                                   VIZITAT MJEKËSORE NË AMF – 2019                                                                                                           (Nr.39678) </vt:lpstr>
      <vt:lpstr>MESATARJA DITORE E VIZITAVE MJEKËSORE SIPAS QENDRAVE</vt:lpstr>
      <vt:lpstr>         MESATARJA DITORE E VIZITAVE MJEKËSORE NË AMF</vt:lpstr>
      <vt:lpstr>            VIZITAT MJEKËSORE NË NJËSITË E QKMF-së</vt:lpstr>
      <vt:lpstr>            MESATARJA DITORE E VIZITAVE MJEKËSORE NË QKMF</vt:lpstr>
      <vt:lpstr>                             VIZITAT MJEKËSORE SIPAS NJËSIVE</vt:lpstr>
      <vt:lpstr>               MESATARJA DITORE E VIZITAVE MJEKËSORE SIPAS NJËSIVE </vt:lpstr>
      <vt:lpstr>                      BASHKËPAGESAT NË PËRQINDJE-QKMF</vt:lpstr>
      <vt:lpstr>                  PËRQINDJA E BASHKËPAGESËS NË QKMF (njësitë)</vt:lpstr>
      <vt:lpstr>                 REFERIMET JASHTË KUJDESIT PARËSOR SHËNDETËSOR                                                                                       (për vizita konsultative)</vt:lpstr>
      <vt:lpstr>               REFERIMET JASHTË KUJDESIT PARËSOR SHËNDETËSOR                                                              (në shërbime laboratorike dhe Rtg)</vt:lpstr>
      <vt:lpstr>                 REFERIMET E PACIENTËVE NË EMERGJENCË</vt:lpstr>
      <vt:lpstr>                           VIZITAT MJEKËSORE SIPAS GRUPMOSHAVE</vt:lpstr>
      <vt:lpstr>                        VIZITAT MJEKËSORE SIPAS VENDBANIMIT</vt:lpstr>
      <vt:lpstr>                                           RAPORT I SEKTORIT                                      TË MJEKËSISË FAMILJARE</vt:lpstr>
      <vt:lpstr> MESATARJA DITORE E VIZITAVE TË MJEKËSISË FAMILJARE SIPAS  QENDRAVE                                                                                                                          </vt:lpstr>
      <vt:lpstr>                           MESATARJA DITORE PËR MJEK FAMILJAR</vt:lpstr>
      <vt:lpstr>   VIZITAT MJEKËSORE NË NDËRRIMIN E NATËS DHE SHËRBIMIN SHTËPIAK                                                       nn ( 78726)</vt:lpstr>
      <vt:lpstr>MESATARJA DITORE E PACIENTËVE NË ND.E NATËS DHE SHËRBIMIN SHTËPIAK</vt:lpstr>
      <vt:lpstr>         SHËRBIMET SHËNDETËSORE – INTERVENIMET(739657)</vt:lpstr>
      <vt:lpstr>           SHËRBIMET SHËNDETËSORE - INTERVENIMET</vt:lpstr>
      <vt:lpstr>             SHËRBIMET SHËNDETËSORE - INTERVENIMET</vt:lpstr>
      <vt:lpstr>                         SHËRBIMET SHËNDETËSORE- EKG                                                                             (Nr.12722)</vt:lpstr>
      <vt:lpstr>PowerPoint Presentation</vt:lpstr>
      <vt:lpstr>VIZITAt  MJEKËSore nË  shËrbimin  konsultativ                                                                                                                                                                                                                                        SPECIALISTIK                                                                                                     </vt:lpstr>
      <vt:lpstr>    MESATARJA   DITORE E  VIZITAVE MJEKËSORE  pËr mjek– nË                  shËrbimin  konsultativ  specialistik </vt:lpstr>
      <vt:lpstr> VIZITAT MJEKËSORE &amp; MES.DIT. TË SHËRBIMIT GJINEKOLOGJIK                                                                SIPAS QENDRAVE</vt:lpstr>
      <vt:lpstr>     VIZITAT MJEKËSORE &amp; mes. Ditore TË SHËRBIMIT PEDIATRIK                                                           SIPAS QENDRAVE </vt:lpstr>
      <vt:lpstr>VIZITAT MJEKËSORE &amp; MES.DIT. TË SHËRBIMIT DERMATOLOGJIK</vt:lpstr>
      <vt:lpstr>        RAPORT I SHËRBIMEVE STOMATOLOGJIKE</vt:lpstr>
      <vt:lpstr>                 VIZITAT DHE SHËRBIMET STOMATOLOGJIKE</vt:lpstr>
      <vt:lpstr>                              VIZITAT MJEKËSORE STOMATOLOGJIKE SIPAS QENDRAVE</vt:lpstr>
      <vt:lpstr>      RAPORT I SHËRBIMIT SPECIALISTIK DHE TË PËRGJITHSHËM I                                                            POLIKLINIKËS  STOMATOLOGJIKE             </vt:lpstr>
      <vt:lpstr>MESATARJA DITORE E SHËRBIMIT STOMATOLOGJIK SIPAS QENDRAVE</vt:lpstr>
      <vt:lpstr>            MESATARJA DITORE E VIZITAVE PËR STOMATOLOG</vt:lpstr>
      <vt:lpstr>          SHËRBIMET STOMATOLOGJIKE  (nr.200698) </vt:lpstr>
      <vt:lpstr>PowerPoint Presentation</vt:lpstr>
      <vt:lpstr>                            SHËRBIMET STOMATOLOGJIKE</vt:lpstr>
      <vt:lpstr>PowerPoint Presentation</vt:lpstr>
      <vt:lpstr>PowerPoint Presentation</vt:lpstr>
      <vt:lpstr>PowerPoint Presentation</vt:lpstr>
      <vt:lpstr>        NUMRI I VIZITAVE LABORATORIKE  SIPAS QENDRAVE                                                                           (nr.100076)</vt:lpstr>
      <vt:lpstr> mesatarja ditore e  pacientËve  NË LABORATORIUM SIPAS NJËSIVE                                                    </vt:lpstr>
      <vt:lpstr>  NUMRI I ANALIZAVE LABORATORIKE SIPAS QENDRAVE                                                                                   (NR.977017)</vt:lpstr>
      <vt:lpstr>  VLERAT PATOLOGJIKE TË ANALIZAVE LABORATORIKE NË  %                                                                                  16%</vt:lpstr>
      <vt:lpstr>                                   LABORATOR  QKMF -REFERIM PËRSHKRIMET</vt:lpstr>
      <vt:lpstr>              LABORATOR QKMF- VETËREFERIM </vt:lpstr>
      <vt:lpstr> numri I Analizave laboratorike sipas llojit (nr.977017)</vt:lpstr>
      <vt:lpstr>VLERAT PATOLOGJIKE TË ANALIZAVE LABORATORIKE (SIPAS LLOJIT)NË                                                               PËRQINDJE (VL. PAT. 17%)</vt:lpstr>
      <vt:lpstr>PowerPoint Presentation</vt:lpstr>
      <vt:lpstr>NUMRI I PACIENTËVE PËR EKZAMINIM RADIOLOGJIK SIPAS NJËSIVE                                                                                                     (nr.24679)</vt:lpstr>
      <vt:lpstr>MESATARJA DITORE E PACIENTËVE PËR EKZAMINIME - RADIOLOGJIKE</vt:lpstr>
      <vt:lpstr>                      RTG QKMF-VETËREFERIMET</vt:lpstr>
      <vt:lpstr>                SHËRBIMET RADIOLOGJIKE  ( NR.29272)</vt:lpstr>
      <vt:lpstr>PowerPoint Presentation</vt:lpstr>
      <vt:lpstr>                                  RAPORT I SHËRBIMIT                                     SHËNDETIT PUBLIK</vt:lpstr>
      <vt:lpstr>RAPORTI I IMUNIZIMIT ME VAKSINË TË OBLIGUAR SIPAS KALENDARIT-                                                                                    primovaksina</vt:lpstr>
      <vt:lpstr>  PARAQITJA E SËMUNDJEVE  KRONIKE, Malinje  dhe  INSULINVARTËSIT </vt:lpstr>
      <vt:lpstr>                       SËMUNDJET  NGJITËSE (NR.41510) </vt:lpstr>
      <vt:lpstr>                         MORBIDITETI SIPAS KNS-10</vt:lpstr>
      <vt:lpstr>                   RAPORT MORTALITETI   (  105/ M-45, F-60 ) </vt:lpstr>
      <vt:lpstr>Ju falEmnderit pËr vËmendje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RAPORT  GJASHTËMUJOR  I shËrbimeve   shËndetËsore -2019 </dc:title>
  <dc:creator>Blerina Shaqiri</dc:creator>
  <cp:lastModifiedBy>Blerina Shaqiri</cp:lastModifiedBy>
  <cp:revision>528</cp:revision>
  <dcterms:created xsi:type="dcterms:W3CDTF">2019-09-23T17:00:36Z</dcterms:created>
  <dcterms:modified xsi:type="dcterms:W3CDTF">2020-03-05T22:23:20Z</dcterms:modified>
</cp:coreProperties>
</file>