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7.xml" ContentType="application/vnd.ms-office.chartcolor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charts/colors23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chart3.xml" ContentType="application/vnd.openxmlformats-officedocument.drawingml.chart+xml"/>
  <Override PartName="/ppt/charts/style5.xml" ContentType="application/vnd.ms-office.chartstyle+xml"/>
  <Override PartName="/ppt/charts/style27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style1.xml" ContentType="application/vnd.ms-office.chartstyle+xml"/>
  <Override PartName="/ppt/charts/style23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28.xml" ContentType="application/vnd.ms-office.chartcolorstyle+xml"/>
  <Override PartName="/ppt/charts/colors7.xml" ContentType="application/vnd.ms-office.chartcolor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  <Override PartName="/ppt/charts/colors22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olors20.xml" ContentType="application/vnd.ms-office.chartcolorstyle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charts/style19.xml" ContentType="application/vnd.ms-office.chartstyle+xml"/>
  <Override PartName="/ppt/charts/style28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26.xml" ContentType="application/vnd.ms-office.chartstyle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4.xml" ContentType="application/vnd.ms-office.chartstyle+xml"/>
  <Override PartName="/ppt/charts/colors29.xml" ContentType="application/vnd.ms-office.chartcolor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4.xml" ContentType="application/vnd.ms-office.chartcolorstyle+xml"/>
  <Override PartName="/ppt/charts/colors25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commentAuthors.xml" ContentType="application/vnd.openxmlformats-officedocument.presentationml.commentAuthors+xml"/>
  <Override PartName="/ppt/charts/style2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25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style21.xml" ContentType="application/vnd.ms-office.chartstyle+xml"/>
  <Override PartName="/ppt/charts/colors19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26.xml" ContentType="application/vnd.ms-office.chartcolorstyle+xml"/>
  <Override PartName="/ppt/charts/colors5.xml" ContentType="application/vnd.ms-office.chartcolorstyle+xml"/>
  <Override PartName="/ppt/charts/colors1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3"/>
  </p:notesMasterIdLst>
  <p:sldIdLst>
    <p:sldId id="365" r:id="rId2"/>
    <p:sldId id="482" r:id="rId3"/>
    <p:sldId id="374" r:id="rId4"/>
    <p:sldId id="371" r:id="rId5"/>
    <p:sldId id="483" r:id="rId6"/>
    <p:sldId id="484" r:id="rId7"/>
    <p:sldId id="461" r:id="rId8"/>
    <p:sldId id="486" r:id="rId9"/>
    <p:sldId id="464" r:id="rId10"/>
    <p:sldId id="485" r:id="rId11"/>
    <p:sldId id="487" r:id="rId12"/>
    <p:sldId id="463" r:id="rId13"/>
    <p:sldId id="488" r:id="rId14"/>
    <p:sldId id="492" r:id="rId15"/>
    <p:sldId id="515" r:id="rId16"/>
    <p:sldId id="540" r:id="rId17"/>
    <p:sldId id="507" r:id="rId18"/>
    <p:sldId id="360" r:id="rId19"/>
    <p:sldId id="505" r:id="rId20"/>
    <p:sldId id="508" r:id="rId21"/>
    <p:sldId id="497" r:id="rId22"/>
    <p:sldId id="498" r:id="rId23"/>
    <p:sldId id="380" r:id="rId24"/>
    <p:sldId id="493" r:id="rId25"/>
    <p:sldId id="489" r:id="rId26"/>
    <p:sldId id="480" r:id="rId27"/>
    <p:sldId id="494" r:id="rId28"/>
    <p:sldId id="491" r:id="rId29"/>
    <p:sldId id="495" r:id="rId30"/>
    <p:sldId id="500" r:id="rId31"/>
    <p:sldId id="499" r:id="rId32"/>
    <p:sldId id="501" r:id="rId33"/>
    <p:sldId id="496" r:id="rId34"/>
    <p:sldId id="502" r:id="rId35"/>
    <p:sldId id="506" r:id="rId36"/>
    <p:sldId id="504" r:id="rId37"/>
    <p:sldId id="490" r:id="rId38"/>
    <p:sldId id="543" r:id="rId39"/>
    <p:sldId id="544" r:id="rId40"/>
    <p:sldId id="545" r:id="rId41"/>
    <p:sldId id="53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im Kasumi" initials="BK" lastIdx="0" clrIdx="0">
    <p:extLst>
      <p:ext uri="{19B8F6BF-5375-455C-9EA6-DF929625EA0E}">
        <p15:presenceInfo xmlns="" xmlns:p15="http://schemas.microsoft.com/office/powerpoint/2012/main" userId="68c7fef0a8ac30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FF"/>
    <a:srgbClr val="FFCC99"/>
    <a:srgbClr val="FF9966"/>
    <a:srgbClr val="FFFF99"/>
    <a:srgbClr val="FF5050"/>
    <a:srgbClr val="FFFFCC"/>
    <a:srgbClr val="FF9999"/>
    <a:srgbClr val="FF0066"/>
    <a:srgbClr val="003E6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zentimi%20per%20media%202015\vizitat_stat%20(1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G:\Prezentimi%20per%20media%202015\vizitat_stat%20(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G:\Prezentimi%20per%20media%202015\vizitat_stat%20(1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G:\Prezentimi%20per%20media%202015\vizitat_stat%20(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Book1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G:\Prezentimi%20per%20media%202015\vizitat_stat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zentimi%20per%20media%202015\vizitat_stat%20(1)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G:\Prezentimi%20per%20media%202015\vizitat_stat%20(1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G:\Prezentimi%20per%20media%202015\vizitat_stat%20(1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G:\Prezentimi%20per%20media%202015\vizitat_stat%20(1)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G:\Prezentimi%20per%20media%202015\vizitat_stat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ezentimi%20per%20media%202015\vizitat_stat%20(1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G:\Prezentimi%20per%20media%202015\vizitat_stat%20(1)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F:\Prezentimi%20per%20media%202015\vizitat_stat%20(1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G:\Prezentimi%20per%20media%202015\vizitat_stat%20(1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G:\Prezentimi%20per%20media%202015\vizitat_stat%20(1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G:\Prezentimi%20per%20media%202015\vizitat_stat%20(1)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G:\Prezentimi%20per%20media%202015\vizitat_stat%20(1)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G:\Prezentimi%20per%20media%202015\vizitat_stat%20(1)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G:\Prezentimi%20per%20media%202015\vizitat_stat%20(1)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G:\Prezentimi%20per%20media%202015\vizitat_stat%20(1)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G:\Prezentimi%20per%20media%202015\vizitat_stat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APORT%20PUNE%20I%20VIZ.%20SISTEM%20QESHOR%202014\Subtotali-%20Teuta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G:\Prezentimi%20per%20media%202015\vizitat_stat%20(1)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G:\Prezentimi%20per%20media%202015\vizitat_stat%20(1)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G:\Prezentimi%20per%20media%202015\vizitat_stat%20(1).xlsx" TargetMode="External"/><Relationship Id="rId4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F:\Prezentimi%20per%20media%202015\vizitat_stat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Prezentimi%20per%20media%202015\Viz.%20sistematike%20201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Prezentimi%20per%20media%202015\vizitat_stat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G:\Prezentimi%20per%20media%202015\vizitat_stat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G:\Prezentimi%20per%20media%202015\vizitat_stat%20(1)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G:\Prezentimi%20per%20media%202015\vizitat_stat%20(1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G:\Prezentimi%20per%20media%202015\vizitat_stat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Vizita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të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realizuara</a:t>
                    </a:r>
                    <a:r>
                      <a:rPr lang="en-US" dirty="0" smtClean="0"/>
                      <a:t> 85.7 %</a:t>
                    </a:r>
                    <a:endParaRPr lang="en-US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798122065727704"/>
                  <c:y val="3.4722222222222238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 smtClean="0"/>
                      <a:t>Mungojnë</a:t>
                    </a:r>
                    <a:r>
                      <a:rPr lang="en-US" sz="1600" dirty="0" smtClean="0"/>
                      <a:t> 14.3%</a:t>
                    </a:r>
                    <a:endParaRPr lang="en-US" sz="1600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4530516431924881"/>
                      <c:h val="0.20486111111111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Gjenerale!$B$40:$C$40</c:f>
              <c:strCache>
                <c:ptCount val="2"/>
                <c:pt idx="0">
                  <c:v>Vizita të realizuara</c:v>
                </c:pt>
                <c:pt idx="1">
                  <c:v>Mungojnë</c:v>
                </c:pt>
              </c:strCache>
            </c:strRef>
          </c:cat>
          <c:val>
            <c:numRef>
              <c:f>Gjenerale!$B$41:$C$41</c:f>
              <c:numCache>
                <c:formatCode>General</c:formatCode>
                <c:ptCount val="2"/>
                <c:pt idx="0">
                  <c:v>85.7</c:v>
                </c:pt>
                <c:pt idx="1">
                  <c:v>14.3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77015052605604"/>
          <c:y val="0.10185166370332741"/>
          <c:w val="0.51600135210371534"/>
          <c:h val="0.8981483362966729"/>
        </c:manualLayout>
      </c:layout>
      <c:bar3D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6.4356435643564316E-2"/>
                  <c:y val="-6.0633307933282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  89%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5"/>
                  <c:y val="-9.25925925925930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Higj.Pers.!$J$9:$J$10</c:f>
              <c:strCache>
                <c:ptCount val="2"/>
                <c:pt idx="0">
                  <c:v> Higjiene e kenaqshme</c:v>
                </c:pt>
                <c:pt idx="1">
                  <c:v> Higjiene jo e kenaqshme</c:v>
                </c:pt>
              </c:strCache>
            </c:strRef>
          </c:cat>
          <c:val>
            <c:numRef>
              <c:f>Higj.Pers.!$K$9:$K$10</c:f>
              <c:numCache>
                <c:formatCode>0%</c:formatCode>
                <c:ptCount val="2"/>
                <c:pt idx="0">
                  <c:v>0.96000000000000063</c:v>
                </c:pt>
                <c:pt idx="1">
                  <c:v>4.0000000000000022E-2</c:v>
                </c:pt>
              </c:numCache>
            </c:numRef>
          </c:val>
        </c:ser>
        <c:dLbls>
          <c:showVal val="1"/>
        </c:dLbls>
        <c:gapWidth val="65"/>
        <c:shape val="box"/>
        <c:axId val="85491072"/>
        <c:axId val="85492864"/>
        <c:axId val="0"/>
      </c:bar3DChart>
      <c:catAx>
        <c:axId val="854910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92864"/>
        <c:crosses val="autoZero"/>
        <c:auto val="1"/>
        <c:lblAlgn val="ctr"/>
        <c:lblOffset val="100"/>
      </c:catAx>
      <c:valAx>
        <c:axId val="854928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9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Higjiena jo e kënaqeshme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Higj.Pers.!$K$20</c:f>
              <c:strCache>
                <c:ptCount val="1"/>
                <c:pt idx="0">
                  <c:v> Higjiena jo e kenaqeshme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Higj.Pers.!$J$21:$J$22</c:f>
              <c:strCache>
                <c:ptCount val="2"/>
                <c:pt idx="0">
                  <c:v>Vajza</c:v>
                </c:pt>
                <c:pt idx="1">
                  <c:v>Djem</c:v>
                </c:pt>
              </c:strCache>
            </c:strRef>
          </c:cat>
          <c:val>
            <c:numRef>
              <c:f>Higj.Pers.!$K$21:$K$22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HIGJIENA PERSONALE SIPAS VENDBANIMIT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Higj.Pers.!$B$20</c:f>
              <c:strCache>
                <c:ptCount val="1"/>
                <c:pt idx="0">
                  <c:v>Qytet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5.2910052910052924E-3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58201058201068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Higj.Pers.!$C$19:$D$19</c:f>
              <c:strCache>
                <c:ptCount val="2"/>
                <c:pt idx="0">
                  <c:v>E kenaqshme</c:v>
                </c:pt>
                <c:pt idx="1">
                  <c:v>Jo e kenaqshme</c:v>
                </c:pt>
              </c:strCache>
            </c:strRef>
          </c:cat>
          <c:val>
            <c:numRef>
              <c:f>Higj.Pers.!$C$20:$D$20</c:f>
              <c:numCache>
                <c:formatCode>0%</c:formatCode>
                <c:ptCount val="2"/>
                <c:pt idx="0">
                  <c:v>0.88</c:v>
                </c:pt>
                <c:pt idx="1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Higj.Pers.!$B$21</c:f>
              <c:strCache>
                <c:ptCount val="1"/>
                <c:pt idx="0">
                  <c:v>Feshat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5.5555555555555559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15343915343906"/>
                  <c:y val="-6.4814814814814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Higj.Pers.!$C$19:$D$19</c:f>
              <c:strCache>
                <c:ptCount val="2"/>
                <c:pt idx="0">
                  <c:v>E kenaqshme</c:v>
                </c:pt>
                <c:pt idx="1">
                  <c:v>Jo e kenaqshme</c:v>
                </c:pt>
              </c:strCache>
            </c:strRef>
          </c:cat>
          <c:val>
            <c:numRef>
              <c:f>Higj.Pers.!$C$21:$D$21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Val val="1"/>
        </c:dLbls>
        <c:gapWidth val="65"/>
        <c:shape val="box"/>
        <c:axId val="85054976"/>
        <c:axId val="85056512"/>
        <c:axId val="0"/>
      </c:bar3DChart>
      <c:catAx>
        <c:axId val="8505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56512"/>
        <c:crosses val="autoZero"/>
        <c:auto val="1"/>
        <c:lblAlgn val="ctr"/>
        <c:lblOffset val="100"/>
      </c:catAx>
      <c:valAx>
        <c:axId val="85056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5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48672566371691E-2"/>
          <c:y val="2.9850746268656716E-2"/>
          <c:w val="0.9675516224188796"/>
          <c:h val="0.8718282602734364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FF99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FFCC99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0648967551622443E-2"/>
                  <c:y val="-4.726368159203983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74041297935124E-2"/>
                  <c:y val="-3.7313432835820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023598820058879E-2"/>
                  <c:y val="-2.7363184079601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023598820058997E-2"/>
                  <c:y val="-4.22885572139303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[Book1]Sheet1!$B$4:$B$7</c:f>
              <c:strCache>
                <c:ptCount val="4"/>
                <c:pt idx="0">
                  <c:v>Dhembeve</c:v>
                </c:pt>
                <c:pt idx="1">
                  <c:v>Duarve</c:v>
                </c:pt>
                <c:pt idx="2">
                  <c:v>Kokes</c:v>
                </c:pt>
                <c:pt idx="3">
                  <c:v>Trupit</c:v>
                </c:pt>
              </c:strCache>
            </c:strRef>
          </c:cat>
          <c:val>
            <c:numRef>
              <c:f>[Book1]Sheet1!$C$4:$C$7</c:f>
              <c:numCache>
                <c:formatCode>General</c:formatCode>
                <c:ptCount val="4"/>
                <c:pt idx="0">
                  <c:v>307</c:v>
                </c:pt>
                <c:pt idx="1">
                  <c:v>251</c:v>
                </c:pt>
                <c:pt idx="2">
                  <c:v>249</c:v>
                </c:pt>
                <c:pt idx="3">
                  <c:v>188</c:v>
                </c:pt>
              </c:numCache>
            </c:numRef>
          </c:val>
        </c:ser>
        <c:dLbls>
          <c:showVal val="1"/>
        </c:dLbls>
        <c:shape val="box"/>
        <c:axId val="85448576"/>
        <c:axId val="85450112"/>
        <c:axId val="0"/>
      </c:bar3DChart>
      <c:catAx>
        <c:axId val="85448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450112"/>
        <c:crosses val="autoZero"/>
        <c:auto val="1"/>
        <c:lblAlgn val="ctr"/>
        <c:lblOffset val="100"/>
      </c:catAx>
      <c:valAx>
        <c:axId val="85450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44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5">
                    <a:tint val="94000"/>
                    <a:satMod val="100000"/>
                    <a:lumMod val="108000"/>
                  </a:schemeClr>
                </a:gs>
                <a:gs pos="50000">
                  <a:schemeClr val="accent5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5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-1.4124293785310734E-3"/>
                  <c:y val="-6.58914728682170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24293785310734E-2"/>
                  <c:y val="-6.2015503875969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                                    (0.8%)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870056497174681E-3"/>
                  <c:y val="-3.8759689922480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                             (1.8%)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870056497174161E-3"/>
                  <c:y val="-6.97674418604652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544                                 (5.8%)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745762711864476E-3"/>
                  <c:y val="-5.8139534883720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                                  (6.9%)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124293785310734E-3"/>
                  <c:y val="-2.9641824069161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555                              (5.8%)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2372881355932238E-3"/>
                  <c:y val="-1.99621558933040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2000                             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21.2%) </a:t>
                    </a: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Sis.Pam.!$J$9:$J$15</c:f>
              <c:strCache>
                <c:ptCount val="7"/>
                <c:pt idx="0">
                  <c:v>cataracts kongjenitale</c:v>
                </c:pt>
                <c:pt idx="1">
                  <c:v>Strabismus</c:v>
                </c:pt>
                <c:pt idx="2">
                  <c:v>Hipermetropia</c:v>
                </c:pt>
                <c:pt idx="3">
                  <c:v>Myopia</c:v>
                </c:pt>
                <c:pt idx="4">
                  <c:v>Mbajtja e syzeve </c:v>
                </c:pt>
                <c:pt idx="5">
                  <c:v>Të tjera</c:v>
                </c:pt>
                <c:pt idx="6">
                  <c:v>Totali</c:v>
                </c:pt>
              </c:strCache>
            </c:strRef>
          </c:cat>
          <c:val>
            <c:numRef>
              <c:f>Sis.Pam.!$K$9:$K$15</c:f>
              <c:numCache>
                <c:formatCode>General</c:formatCode>
                <c:ptCount val="7"/>
                <c:pt idx="0">
                  <c:v>1</c:v>
                </c:pt>
                <c:pt idx="1">
                  <c:v>80</c:v>
                </c:pt>
                <c:pt idx="2">
                  <c:v>166</c:v>
                </c:pt>
                <c:pt idx="3">
                  <c:v>544</c:v>
                </c:pt>
                <c:pt idx="4">
                  <c:v>668</c:v>
                </c:pt>
                <c:pt idx="5">
                  <c:v>755</c:v>
                </c:pt>
                <c:pt idx="6">
                  <c:v>2214</c:v>
                </c:pt>
              </c:numCache>
            </c:numRef>
          </c:val>
        </c:ser>
        <c:dLbls>
          <c:showVal val="1"/>
        </c:dLbls>
        <c:shape val="cylinder"/>
        <c:axId val="85555072"/>
        <c:axId val="85556608"/>
        <c:axId val="0"/>
      </c:bar3DChart>
      <c:catAx>
        <c:axId val="85555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6608"/>
        <c:crosses val="autoZero"/>
        <c:auto val="1"/>
        <c:lblAlgn val="ctr"/>
        <c:lblOffset val="100"/>
      </c:catAx>
      <c:valAx>
        <c:axId val="85556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lt1"/>
            </a:solidFill>
            <a:ln w="15875" cap="flat" cmpd="sng" algn="ctr">
              <a:solidFill>
                <a:schemeClr val="accent5"/>
              </a:solidFill>
              <a:prstDash val="solid"/>
            </a:ln>
            <a:effectLst/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 w="15875" cap="flat" cmpd="sng" algn="ctr">
                <a:solidFill>
                  <a:schemeClr val="accent5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  <a:ln w="15875" cap="flat" cmpd="sng" algn="ctr">
                <a:solidFill>
                  <a:schemeClr val="accent5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8785751007928116E-2"/>
                  <c:y val="-0.13844086021505375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1825</a:t>
                    </a:r>
                    <a:r>
                      <a:rPr lang="en-US" dirty="0" smtClean="0"/>
                      <a:t> (21.7%)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805314284168121E-2"/>
                  <c:y val="-0.1469532639065279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175 (1</a:t>
                    </a:r>
                    <a:r>
                      <a:rPr lang="en-US" dirty="0" smtClean="0"/>
                      <a:t>6.9%)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Sis.Pam.!$D$20:$E$20</c:f>
              <c:strCache>
                <c:ptCount val="2"/>
                <c:pt idx="0">
                  <c:v>Qytet </c:v>
                </c:pt>
                <c:pt idx="1">
                  <c:v>Fshate</c:v>
                </c:pt>
              </c:strCache>
            </c:strRef>
          </c:cat>
          <c:val>
            <c:numRef>
              <c:f>Sis.Pam.!$D$21:$E$21</c:f>
              <c:numCache>
                <c:formatCode>General</c:formatCode>
                <c:ptCount val="2"/>
                <c:pt idx="0">
                  <c:v>2035</c:v>
                </c:pt>
                <c:pt idx="1">
                  <c:v>179</c:v>
                </c:pt>
              </c:numCache>
            </c:numRef>
          </c:val>
        </c:ser>
        <c:dLbls>
          <c:showVal val="1"/>
        </c:dLbls>
        <c:shape val="cylinder"/>
        <c:axId val="85685376"/>
        <c:axId val="85686912"/>
        <c:axId val="0"/>
      </c:bar3DChart>
      <c:catAx>
        <c:axId val="8568537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5686912"/>
        <c:crosses val="autoZero"/>
        <c:auto val="1"/>
        <c:lblAlgn val="ctr"/>
        <c:lblOffset val="100"/>
      </c:catAx>
      <c:valAx>
        <c:axId val="85686912"/>
        <c:scaling>
          <c:orientation val="minMax"/>
        </c:scaling>
        <c:delete val="1"/>
        <c:axPos val="l"/>
        <c:numFmt formatCode="General" sourceLinked="1"/>
        <c:tickLblPos val="none"/>
        <c:crossAx val="85685376"/>
        <c:crosses val="autoZero"/>
        <c:crossBetween val="between"/>
      </c:valAx>
    </c:plotArea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5.5555555555555558E-3"/>
                  <c:y val="-2.00000000000000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01E-2"/>
                  <c:y val="-1.77777777777779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11111111061E-2"/>
                  <c:y val="-2.44444444444445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555555555555558E-3"/>
                  <c:y val="-3.3333333333333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83E-3"/>
                  <c:y val="-1.33333333333333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88888888888933E-3"/>
                  <c:y val="-6.66666666666667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276                          ( 3</a:t>
                    </a:r>
                    <a:r>
                      <a:rPr lang="en-US" baseline="0" dirty="0" smtClean="0"/>
                      <a:t> 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Sis.Ndegjimit!$Q$7:$Q$12</c:f>
              <c:strCache>
                <c:ptCount val="6"/>
                <c:pt idx="0">
                  <c:v>Otitis seroza</c:v>
                </c:pt>
                <c:pt idx="1">
                  <c:v>Otitis purulenta</c:v>
                </c:pt>
                <c:pt idx="2">
                  <c:v>Degjim i dobesuar</c:v>
                </c:pt>
                <c:pt idx="3">
                  <c:v>Perforationi  tympanit</c:v>
                </c:pt>
                <c:pt idx="4">
                  <c:v>Të tjera </c:v>
                </c:pt>
                <c:pt idx="5">
                  <c:v>Total</c:v>
                </c:pt>
              </c:strCache>
            </c:strRef>
          </c:cat>
          <c:val>
            <c:numRef>
              <c:f>Sis.Ndegjimit!$R$7:$R$12</c:f>
              <c:numCache>
                <c:formatCode>General</c:formatCode>
                <c:ptCount val="6"/>
                <c:pt idx="0">
                  <c:v>103</c:v>
                </c:pt>
                <c:pt idx="1">
                  <c:v>17</c:v>
                </c:pt>
                <c:pt idx="2">
                  <c:v>40</c:v>
                </c:pt>
                <c:pt idx="3">
                  <c:v>6</c:v>
                </c:pt>
                <c:pt idx="4">
                  <c:v>110</c:v>
                </c:pt>
                <c:pt idx="5">
                  <c:v>276</c:v>
                </c:pt>
              </c:numCache>
            </c:numRef>
          </c:val>
        </c:ser>
        <c:dLbls>
          <c:showVal val="1"/>
        </c:dLbls>
        <c:gapWidth val="65"/>
        <c:shape val="cylinder"/>
        <c:axId val="85707776"/>
        <c:axId val="85652224"/>
        <c:axId val="0"/>
      </c:bar3DChart>
      <c:catAx>
        <c:axId val="8570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52224"/>
        <c:crosses val="autoZero"/>
        <c:auto val="1"/>
        <c:lblAlgn val="ctr"/>
        <c:lblOffset val="100"/>
      </c:catAx>
      <c:valAx>
        <c:axId val="85652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Sis.Ndegjimit!$L$6</c:f>
              <c:strCache>
                <c:ptCount val="1"/>
                <c:pt idx="0">
                  <c:v>kl. 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-2.7243589743589751E-2"/>
                  <c:y val="-2.404006930606857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82051282051282E-2"/>
                  <c:y val="-1.60267128707124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012820512820519E-3"/>
                  <c:y val="-4.00667821767809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Sis.Ndegjimit!$K$7:$K$11</c:f>
              <c:strCache>
                <c:ptCount val="5"/>
                <c:pt idx="0">
                  <c:v>Otitis seroza</c:v>
                </c:pt>
                <c:pt idx="1">
                  <c:v>Otitis purulenta</c:v>
                </c:pt>
                <c:pt idx="2">
                  <c:v>Degjim i dobesuar</c:v>
                </c:pt>
                <c:pt idx="3">
                  <c:v>Perforationi  tympanit</c:v>
                </c:pt>
                <c:pt idx="4">
                  <c:v>Të tjera </c:v>
                </c:pt>
              </c:strCache>
            </c:strRef>
          </c:cat>
          <c:val>
            <c:numRef>
              <c:f>Sis.Ndegjimit!$L$7:$L$11</c:f>
              <c:numCache>
                <c:formatCode>General</c:formatCode>
                <c:ptCount val="5"/>
                <c:pt idx="0">
                  <c:v>30</c:v>
                </c:pt>
                <c:pt idx="1">
                  <c:v>10</c:v>
                </c:pt>
                <c:pt idx="2">
                  <c:v>8</c:v>
                </c:pt>
                <c:pt idx="3">
                  <c:v>3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Sis.Ndegjimit!$M$6</c:f>
              <c:strCache>
                <c:ptCount val="1"/>
                <c:pt idx="0">
                  <c:v>Kl.V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-9.6153846153846489E-3"/>
                  <c:y val="-2.13689504942831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641025641025557E-2"/>
                  <c:y val="-3.73956633649955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Sis.Ndegjimit!$K$7:$K$11</c:f>
              <c:strCache>
                <c:ptCount val="5"/>
                <c:pt idx="0">
                  <c:v>Otitis seroza</c:v>
                </c:pt>
                <c:pt idx="1">
                  <c:v>Otitis purulenta</c:v>
                </c:pt>
                <c:pt idx="2">
                  <c:v>Degjim i dobesuar</c:v>
                </c:pt>
                <c:pt idx="3">
                  <c:v>Perforationi  tympanit</c:v>
                </c:pt>
                <c:pt idx="4">
                  <c:v>Të tjera </c:v>
                </c:pt>
              </c:strCache>
            </c:strRef>
          </c:cat>
          <c:val>
            <c:numRef>
              <c:f>Sis.Ndegjimit!$M$7:$M$11</c:f>
              <c:numCache>
                <c:formatCode>General</c:formatCode>
                <c:ptCount val="5"/>
                <c:pt idx="0">
                  <c:v>36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36</c:v>
                </c:pt>
              </c:numCache>
            </c:numRef>
          </c:val>
        </c:ser>
        <c:ser>
          <c:idx val="2"/>
          <c:order val="2"/>
          <c:tx>
            <c:strRef>
              <c:f>Sis.Ndegjimit!$N$6</c:f>
              <c:strCache>
                <c:ptCount val="1"/>
                <c:pt idx="0">
                  <c:v>Kl.IX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0000"/>
                    <a:lumMod val="108000"/>
                  </a:schemeClr>
                </a:gs>
                <a:gs pos="50000">
                  <a:schemeClr val="accent3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3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1.6025641025641024E-2"/>
                  <c:y val="-2.13689504942831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02564102563563E-3"/>
                  <c:y val="-4.006678217678103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653846153846041E-2"/>
                  <c:y val="-2.67111881178540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Sis.Ndegjimit!$K$7:$K$11</c:f>
              <c:strCache>
                <c:ptCount val="5"/>
                <c:pt idx="0">
                  <c:v>Otitis seroza</c:v>
                </c:pt>
                <c:pt idx="1">
                  <c:v>Otitis purulenta</c:v>
                </c:pt>
                <c:pt idx="2">
                  <c:v>Degjim i dobesuar</c:v>
                </c:pt>
                <c:pt idx="3">
                  <c:v>Perforationi  tympanit</c:v>
                </c:pt>
                <c:pt idx="4">
                  <c:v>Të tjera </c:v>
                </c:pt>
              </c:strCache>
            </c:strRef>
          </c:cat>
          <c:val>
            <c:numRef>
              <c:f>Sis.Ndegjimit!$N$7:$N$11</c:f>
              <c:numCache>
                <c:formatCode>General</c:formatCode>
                <c:ptCount val="5"/>
                <c:pt idx="0">
                  <c:v>37</c:v>
                </c:pt>
                <c:pt idx="1">
                  <c:v>3</c:v>
                </c:pt>
                <c:pt idx="2">
                  <c:v>25</c:v>
                </c:pt>
                <c:pt idx="3">
                  <c:v>1</c:v>
                </c:pt>
                <c:pt idx="4">
                  <c:v>30</c:v>
                </c:pt>
              </c:numCache>
            </c:numRef>
          </c:val>
        </c:ser>
        <c:dLbls>
          <c:showVal val="1"/>
        </c:dLbls>
        <c:shape val="cylinder"/>
        <c:axId val="85842944"/>
        <c:axId val="85844736"/>
        <c:axId val="0"/>
      </c:bar3DChart>
      <c:catAx>
        <c:axId val="858429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44736"/>
        <c:crosses val="autoZero"/>
        <c:auto val="1"/>
        <c:lblAlgn val="ctr"/>
        <c:lblOffset val="100"/>
      </c:catAx>
      <c:valAx>
        <c:axId val="85844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4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fi-FI" dirty="0"/>
              <a:t>Ndryshimet </a:t>
            </a:r>
            <a:r>
              <a:rPr lang="fi-FI" dirty="0" smtClean="0"/>
              <a:t>në </a:t>
            </a:r>
            <a:r>
              <a:rPr lang="fi-FI" dirty="0"/>
              <a:t>kafaz </a:t>
            </a:r>
            <a:r>
              <a:rPr lang="fi-FI" dirty="0" smtClean="0"/>
              <a:t>të </a:t>
            </a:r>
            <a:r>
              <a:rPr lang="fi-FI" dirty="0"/>
              <a:t>krahrorit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Kaf.Krah!$K$9</c:f>
              <c:strCache>
                <c:ptCount val="1"/>
                <c:pt idx="0">
                  <c:v>Ndryshimet ne kafaz te krahrorit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1111111111111101E-2"/>
                  <c:y val="-3.24074074074074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453359922203864E-3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715984932691023E-4"/>
                  <c:y val="-1.38888888888889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Kaf.Krah!$L$8:$N$8</c:f>
              <c:strCache>
                <c:ptCount val="3"/>
                <c:pt idx="0">
                  <c:v>Kl.I</c:v>
                </c:pt>
                <c:pt idx="1">
                  <c:v>Kl.V</c:v>
                </c:pt>
                <c:pt idx="2">
                  <c:v>Kl. IX</c:v>
                </c:pt>
              </c:strCache>
            </c:strRef>
          </c:cat>
          <c:val>
            <c:numRef>
              <c:f>Kaf.Krah!$L$9:$N$9</c:f>
              <c:numCache>
                <c:formatCode>General</c:formatCode>
                <c:ptCount val="3"/>
                <c:pt idx="0">
                  <c:v>83</c:v>
                </c:pt>
                <c:pt idx="1">
                  <c:v>133</c:v>
                </c:pt>
                <c:pt idx="2">
                  <c:v>142</c:v>
                </c:pt>
              </c:numCache>
            </c:numRef>
          </c:val>
        </c:ser>
        <c:dLbls>
          <c:showVal val="1"/>
        </c:dLbls>
        <c:shape val="cylinder"/>
        <c:axId val="85989632"/>
        <c:axId val="85999616"/>
        <c:axId val="0"/>
      </c:bar3DChart>
      <c:catAx>
        <c:axId val="85989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999616"/>
        <c:crosses val="autoZero"/>
        <c:auto val="1"/>
        <c:lblAlgn val="ctr"/>
        <c:lblOffset val="100"/>
      </c:catAx>
      <c:valAx>
        <c:axId val="859996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98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kafazin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krahrorit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zonave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banimit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7753623188405801E-2"/>
                  <c:y val="-2.261904761904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0480429076228E-3"/>
                  <c:y val="-2.248668916385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Kaf.Krah!$Q$13:$Q$14</c:f>
              <c:strCache>
                <c:ptCount val="2"/>
                <c:pt idx="0">
                  <c:v>Qytet</c:v>
                </c:pt>
                <c:pt idx="1">
                  <c:v>Feshat</c:v>
                </c:pt>
              </c:strCache>
            </c:strRef>
          </c:cat>
          <c:val>
            <c:numRef>
              <c:f>Kaf.Krah!$R$13:$R$14</c:f>
              <c:numCache>
                <c:formatCode>General</c:formatCode>
                <c:ptCount val="2"/>
                <c:pt idx="0">
                  <c:v>3.9</c:v>
                </c:pt>
                <c:pt idx="1">
                  <c:v>2.7</c:v>
                </c:pt>
              </c:numCache>
            </c:numRef>
          </c:val>
        </c:ser>
        <c:dLbls>
          <c:showVal val="1"/>
        </c:dLbls>
        <c:shape val="cylinder"/>
        <c:axId val="85926656"/>
        <c:axId val="85928192"/>
        <c:axId val="0"/>
      </c:bar3DChart>
      <c:catAx>
        <c:axId val="85926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928192"/>
        <c:crosses val="autoZero"/>
        <c:auto val="1"/>
        <c:lblAlgn val="ctr"/>
        <c:lblOffset val="100"/>
      </c:catAx>
      <c:valAx>
        <c:axId val="859281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9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1179166666666671"/>
                  <c:y val="-0.1195891659375911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M</a:t>
                    </a:r>
                    <a:r>
                      <a:rPr lang="en-US" sz="1200"/>
                      <a:t>ESHKUJ 54 %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326399825021874"/>
                  <c:y val="4.755358705161875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F</a:t>
                    </a:r>
                    <a:r>
                      <a:rPr lang="en-US" sz="1400" dirty="0" smtClean="0"/>
                      <a:t>EMRA</a:t>
                    </a:r>
                    <a:endParaRPr lang="en-US" sz="1400" dirty="0"/>
                  </a:p>
                  <a:p>
                    <a:r>
                      <a:rPr lang="en-US" sz="1400" dirty="0"/>
                      <a:t>46 %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Gjenerale!$B$44:$C$44</c:f>
              <c:strCache>
                <c:ptCount val="2"/>
                <c:pt idx="0">
                  <c:v>MESHKUJ</c:v>
                </c:pt>
                <c:pt idx="1">
                  <c:v>FEMËRA</c:v>
                </c:pt>
              </c:strCache>
            </c:strRef>
          </c:cat>
          <c:val>
            <c:numRef>
              <c:f>Gjenerale!$B$45:$C$45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boshtit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kurizor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gjinisë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05619885749655"/>
          <c:y val="0.16712962962962924"/>
          <c:w val="0.749264062580414"/>
          <c:h val="0.78194444444444555"/>
        </c:manualLayout>
      </c:layout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1"/>
            <c:spPr>
              <a:solidFill>
                <a:srgbClr val="CC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3.888888888888889E-2"/>
                  <c:y val="-2.77777777777778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666666666664E-2"/>
                  <c:y val="-2.77777777777778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Kaf.Krah!$Q$10:$Q$11</c:f>
              <c:strCache>
                <c:ptCount val="2"/>
                <c:pt idx="0">
                  <c:v>Mashkuj </c:v>
                </c:pt>
                <c:pt idx="1">
                  <c:v>Femra</c:v>
                </c:pt>
              </c:strCache>
            </c:strRef>
          </c:cat>
          <c:val>
            <c:numRef>
              <c:f>Kaf.Krah!$R$10:$R$11</c:f>
              <c:numCache>
                <c:formatCode>General</c:formatCode>
                <c:ptCount val="2"/>
                <c:pt idx="0">
                  <c:v>267</c:v>
                </c:pt>
                <c:pt idx="1">
                  <c:v>91</c:v>
                </c:pt>
              </c:numCache>
            </c:numRef>
          </c:val>
        </c:ser>
        <c:dLbls>
          <c:showVal val="1"/>
        </c:dLbls>
        <c:shape val="cylinder"/>
        <c:axId val="85961344"/>
        <c:axId val="85967232"/>
        <c:axId val="0"/>
      </c:bar3DChart>
      <c:catAx>
        <c:axId val="859613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967232"/>
        <c:crosses val="autoZero"/>
        <c:auto val="1"/>
        <c:lblAlgn val="ctr"/>
        <c:lblOffset val="100"/>
      </c:catAx>
      <c:valAx>
        <c:axId val="859672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59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0303030303030312E-3"/>
                  <c:y val="-3.703703703703719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</a:t>
                    </a:r>
                    <a:r>
                      <a:rPr lang="en-US" dirty="0" smtClean="0"/>
                      <a:t>2                                             (</a:t>
                    </a:r>
                    <a:r>
                      <a:rPr lang="en-US" dirty="0"/>
                      <a:t>0.2%)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121212121212118E-2"/>
                  <c:y val="-5.092592592592590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</a:t>
                    </a:r>
                    <a:r>
                      <a:rPr lang="en-US" dirty="0" smtClean="0"/>
                      <a:t>80                        (5</a:t>
                    </a:r>
                    <a:r>
                      <a:rPr lang="en-US" dirty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698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en-US" dirty="0" smtClean="0"/>
                      <a:t>28</a:t>
                    </a:r>
                    <a:r>
                      <a:rPr lang="en-US" baseline="0" dirty="0" smtClean="0"/>
                      <a:t>                       </a:t>
                    </a:r>
                    <a:r>
                      <a:rPr lang="en-US" dirty="0" smtClean="0"/>
                      <a:t>(1.4</a:t>
                    </a:r>
                    <a:r>
                      <a:rPr lang="en-US" dirty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606060606060631E-2"/>
                  <c:y val="-7.407407407407411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</a:t>
                    </a:r>
                    <a:r>
                      <a:rPr lang="en-US" dirty="0" smtClean="0"/>
                      <a:t>60                        (</a:t>
                    </a:r>
                    <a:r>
                      <a:rPr lang="en-US" dirty="0"/>
                      <a:t>1.7%)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181818181818105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</a:t>
                    </a:r>
                    <a:r>
                      <a:rPr lang="en-US" dirty="0" smtClean="0"/>
                      <a:t>58                        (</a:t>
                    </a:r>
                    <a:r>
                      <a:rPr lang="en-US" dirty="0"/>
                      <a:t>3.8%)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Kaf.Krah!$Q$1:$Q$5</c:f>
              <c:strCache>
                <c:ptCount val="5"/>
                <c:pt idx="0">
                  <c:v>Të tjera</c:v>
                </c:pt>
                <c:pt idx="1">
                  <c:v>Pectus planum</c:v>
                </c:pt>
                <c:pt idx="2">
                  <c:v>Pectus carinatum</c:v>
                </c:pt>
                <c:pt idx="3">
                  <c:v>Pectus excavatum</c:v>
                </c:pt>
                <c:pt idx="4">
                  <c:v>Total</c:v>
                </c:pt>
              </c:strCache>
            </c:strRef>
          </c:cat>
          <c:val>
            <c:numRef>
              <c:f>Kaf.Krah!$R$1:$R$5</c:f>
              <c:numCache>
                <c:formatCode>General</c:formatCode>
                <c:ptCount val="5"/>
                <c:pt idx="0">
                  <c:v>22</c:v>
                </c:pt>
                <c:pt idx="1">
                  <c:v>48</c:v>
                </c:pt>
                <c:pt idx="2">
                  <c:v>128</c:v>
                </c:pt>
                <c:pt idx="3">
                  <c:v>160</c:v>
                </c:pt>
                <c:pt idx="4">
                  <c:v>358</c:v>
                </c:pt>
              </c:numCache>
            </c:numRef>
          </c:val>
        </c:ser>
        <c:dLbls>
          <c:showVal val="1"/>
        </c:dLbls>
        <c:gapWidth val="65"/>
        <c:shape val="cylinder"/>
        <c:axId val="86176128"/>
        <c:axId val="86177664"/>
        <c:axId val="0"/>
      </c:bar3DChart>
      <c:catAx>
        <c:axId val="861761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77664"/>
        <c:crosses val="autoZero"/>
        <c:auto val="1"/>
        <c:lblAlgn val="ctr"/>
        <c:lblOffset val="100"/>
      </c:catAx>
      <c:valAx>
        <c:axId val="86177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7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Ndryshimet ne sistemin lokomotor sipas moshes </a:t>
            </a:r>
          </a:p>
        </c:rich>
      </c:tx>
      <c:layout/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9444444444444445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99999999999897E-2"/>
                  <c:y val="-4.62962962962964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111111111111177E-2"/>
                  <c:y val="-4.62962962962964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Sis.Lok.!$C$24:$E$24</c:f>
              <c:strCache>
                <c:ptCount val="3"/>
                <c:pt idx="0">
                  <c:v>Kl.I</c:v>
                </c:pt>
                <c:pt idx="1">
                  <c:v>Kl.V</c:v>
                </c:pt>
                <c:pt idx="2">
                  <c:v>Kl.IX</c:v>
                </c:pt>
              </c:strCache>
            </c:strRef>
          </c:cat>
          <c:val>
            <c:numRef>
              <c:f>Sis.Lok.!$C$25:$E$25</c:f>
              <c:numCache>
                <c:formatCode>General</c:formatCode>
                <c:ptCount val="3"/>
                <c:pt idx="0">
                  <c:v>699</c:v>
                </c:pt>
                <c:pt idx="1">
                  <c:v>543</c:v>
                </c:pt>
                <c:pt idx="2">
                  <c:v>688</c:v>
                </c:pt>
              </c:numCache>
            </c:numRef>
          </c:val>
        </c:ser>
        <c:dLbls>
          <c:showVal val="1"/>
        </c:dLbls>
        <c:gapWidth val="65"/>
        <c:shape val="cylinder"/>
        <c:axId val="86218624"/>
        <c:axId val="86220160"/>
        <c:axId val="0"/>
      </c:bar3DChart>
      <c:catAx>
        <c:axId val="86218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20160"/>
        <c:crosses val="autoZero"/>
        <c:auto val="1"/>
        <c:lblAlgn val="ctr"/>
        <c:lblOffset val="100"/>
      </c:catAx>
      <c:valAx>
        <c:axId val="86220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1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6.1111111111111123E-2"/>
          <c:y val="7.407407407407407E-2"/>
          <c:w val="0.93888888888888999"/>
          <c:h val="0.79871937882764532"/>
        </c:manualLayout>
      </c:layout>
      <c:areaChart>
        <c:grouping val="standard"/>
        <c:ser>
          <c:idx val="0"/>
          <c:order val="0"/>
          <c:spPr>
            <a:solidFill>
              <a:schemeClr val="accent4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dLbls>
            <c:dLbl>
              <c:idx val="0"/>
              <c:layout>
                <c:manualLayout>
                  <c:x val="-1.111102362204725E-2"/>
                  <c:y val="-0.390838168255284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33.8%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24934383202222E-3"/>
                  <c:y val="-0.1676412487912695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Sis.Lok.!$E$20:$E$21</c:f>
              <c:strCache>
                <c:ptCount val="2"/>
                <c:pt idx="0">
                  <c:v>Qytet</c:v>
                </c:pt>
                <c:pt idx="1">
                  <c:v>Fshat</c:v>
                </c:pt>
              </c:strCache>
            </c:strRef>
          </c:cat>
          <c:val>
            <c:numRef>
              <c:f>Sis.Lok.!$F$20:$F$21</c:f>
              <c:numCache>
                <c:formatCode>General</c:formatCode>
                <c:ptCount val="2"/>
                <c:pt idx="0">
                  <c:v>33.800000000000004</c:v>
                </c:pt>
                <c:pt idx="1">
                  <c:v>12.3</c:v>
                </c:pt>
              </c:numCache>
            </c:numRef>
          </c:val>
        </c:ser>
        <c:dLbls>
          <c:showVal val="1"/>
        </c:dLbls>
        <c:axId val="86379520"/>
        <c:axId val="86397696"/>
      </c:areaChart>
      <c:catAx>
        <c:axId val="86379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97696"/>
        <c:crosses val="autoZero"/>
        <c:auto val="1"/>
        <c:lblAlgn val="ctr"/>
        <c:lblOffset val="100"/>
      </c:catAx>
      <c:valAx>
        <c:axId val="86397696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79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1.4124293785310992E-3"/>
                  <c:y val="-1.58730158730158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372881355932923E-3"/>
                  <c:y val="-3.57142857142857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99435028248535E-2"/>
                  <c:y val="-3.17460317460317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372881355931431E-3"/>
                  <c:y val="-4.76190476190476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186440677966149E-2"/>
                  <c:y val="-5.95238095238095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0341220803379613E-2"/>
                  <c:y val="6.86274509803921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2288            (20.4%)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Sis.Lok.!$K$9:$K$14</c:f>
              <c:strCache>
                <c:ptCount val="6"/>
                <c:pt idx="0">
                  <c:v>Kyphosis</c:v>
                </c:pt>
                <c:pt idx="1">
                  <c:v>Scoliosis</c:v>
                </c:pt>
                <c:pt idx="2">
                  <c:v>Lordosis</c:v>
                </c:pt>
                <c:pt idx="3">
                  <c:v>Pes planus</c:v>
                </c:pt>
                <c:pt idx="4">
                  <c:v>Të tjera </c:v>
                </c:pt>
                <c:pt idx="5">
                  <c:v>Totali</c:v>
                </c:pt>
              </c:strCache>
            </c:strRef>
          </c:cat>
          <c:val>
            <c:numRef>
              <c:f>Sis.Lok.!$L$9:$L$14</c:f>
              <c:numCache>
                <c:formatCode>General</c:formatCode>
                <c:ptCount val="6"/>
                <c:pt idx="0">
                  <c:v>114</c:v>
                </c:pt>
                <c:pt idx="1">
                  <c:v>462</c:v>
                </c:pt>
                <c:pt idx="2">
                  <c:v>63</c:v>
                </c:pt>
                <c:pt idx="3">
                  <c:v>1039</c:v>
                </c:pt>
                <c:pt idx="4">
                  <c:v>252</c:v>
                </c:pt>
                <c:pt idx="5">
                  <c:v>1930</c:v>
                </c:pt>
              </c:numCache>
            </c:numRef>
          </c:val>
        </c:ser>
        <c:dLbls>
          <c:showVal val="1"/>
        </c:dLbls>
        <c:gapWidth val="65"/>
        <c:shape val="cylinder"/>
        <c:axId val="86315776"/>
        <c:axId val="86317312"/>
        <c:axId val="0"/>
      </c:bar3DChart>
      <c:catAx>
        <c:axId val="8631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17312"/>
        <c:crosses val="autoZero"/>
        <c:auto val="1"/>
        <c:lblAlgn val="ctr"/>
        <c:lblOffset val="100"/>
      </c:catAx>
      <c:valAx>
        <c:axId val="86317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1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Ndryshimet</a:t>
            </a:r>
            <a:r>
              <a:rPr lang="en-US" dirty="0"/>
              <a:t> ne </a:t>
            </a:r>
            <a:r>
              <a:rPr lang="en-US" dirty="0" err="1"/>
              <a:t>gjendren</a:t>
            </a:r>
            <a:r>
              <a:rPr lang="en-US" dirty="0"/>
              <a:t> </a:t>
            </a:r>
            <a:r>
              <a:rPr lang="en-US" dirty="0" err="1" smtClean="0"/>
              <a:t>tiroide</a:t>
            </a:r>
            <a:endParaRPr lang="en-US" dirty="0"/>
          </a:p>
        </c:rich>
      </c:tx>
      <c:layout>
        <c:manualLayout>
          <c:xMode val="edge"/>
          <c:yMode val="edge"/>
          <c:x val="2.0693350831146092E-3"/>
          <c:y val="0.16666666666666666"/>
        </c:manualLayout>
      </c:layout>
      <c:spPr>
        <a:noFill/>
        <a:ln>
          <a:noFill/>
        </a:ln>
        <a:effectLst/>
      </c:spPr>
    </c:title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5"/>
          <c:y val="0.21157407407407408"/>
          <c:w val="0.93888888888888999"/>
          <c:h val="0.62395815106445063"/>
        </c:manualLayout>
      </c:layout>
      <c:bar3DChart>
        <c:barDir val="col"/>
        <c:grouping val="clustered"/>
        <c:ser>
          <c:idx val="0"/>
          <c:order val="0"/>
          <c:tx>
            <c:strRef>
              <c:f>Tyroidet!$K$1</c:f>
              <c:strCache>
                <c:ptCount val="1"/>
                <c:pt idx="0">
                  <c:v>Ndryshimet ne gjendren tyroidea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3888888888888926E-2"/>
                  <c:y val="-6.48148148148150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999999999999933E-2"/>
                  <c:y val="-6.01851851851852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Tyroidet!$J$2:$J$3</c:f>
              <c:strCache>
                <c:ptCount val="2"/>
                <c:pt idx="0">
                  <c:v>Të tjera</c:v>
                </c:pt>
                <c:pt idx="1">
                  <c:v>E rritur</c:v>
                </c:pt>
              </c:strCache>
            </c:strRef>
          </c:cat>
          <c:val>
            <c:numRef>
              <c:f>Tyroidet!$K$2:$K$3</c:f>
              <c:numCache>
                <c:formatCode>General</c:formatCode>
                <c:ptCount val="2"/>
                <c:pt idx="0">
                  <c:v>1</c:v>
                </c:pt>
                <c:pt idx="1">
                  <c:v>13</c:v>
                </c:pt>
              </c:numCache>
            </c:numRef>
          </c:val>
        </c:ser>
        <c:dLbls>
          <c:showVal val="1"/>
        </c:dLbls>
        <c:gapWidth val="65"/>
        <c:shape val="cylinder"/>
        <c:axId val="86522112"/>
        <c:axId val="86528000"/>
        <c:axId val="0"/>
      </c:bar3DChart>
      <c:catAx>
        <c:axId val="86522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28000"/>
        <c:crosses val="autoZero"/>
        <c:auto val="1"/>
        <c:lblAlgn val="ctr"/>
        <c:lblOffset val="100"/>
      </c:catAx>
      <c:valAx>
        <c:axId val="86528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NDRYSHIMET NE GJENDRAT LIMFATIKE</a:t>
            </a:r>
          </a:p>
        </c:rich>
      </c:tx>
      <c:layout>
        <c:manualLayout>
          <c:xMode val="edge"/>
          <c:yMode val="edge"/>
          <c:x val="0.27014700368336309"/>
          <c:y val="4.2312718722659695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  <a:sp3d contourW="25400">
          <a:contourClr>
            <a:schemeClr val="accent6"/>
          </a:contourClr>
        </a:sp3d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8.4033613445377887E-3"/>
                  <c:y val="-5.20833333333335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06722689075664E-2"/>
                  <c:y val="-8.68055555555555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607843137254902E-2"/>
                  <c:y val="-5.902777777777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207282913165267E-2"/>
                  <c:y val="-3.47222222222222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605042016806824E-2"/>
                  <c:y val="-3.39147286821705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Gj.Limfatike!$J$9:$J$13</c:f>
              <c:strCache>
                <c:ptCount val="5"/>
                <c:pt idx="0">
                  <c:v>Glandula submandibular</c:v>
                </c:pt>
                <c:pt idx="1">
                  <c:v>Glandula axilare</c:v>
                </c:pt>
                <c:pt idx="2">
                  <c:v>Glandula cervikale</c:v>
                </c:pt>
                <c:pt idx="3">
                  <c:v>Të tjera </c:v>
                </c:pt>
                <c:pt idx="4">
                  <c:v>Totali</c:v>
                </c:pt>
              </c:strCache>
            </c:strRef>
          </c:cat>
          <c:val>
            <c:numRef>
              <c:f>Gj.Limfatike!$K$9:$K$13</c:f>
              <c:numCache>
                <c:formatCode>General</c:formatCode>
                <c:ptCount val="5"/>
                <c:pt idx="0">
                  <c:v>227</c:v>
                </c:pt>
                <c:pt idx="1">
                  <c:v>2</c:v>
                </c:pt>
                <c:pt idx="2">
                  <c:v>96</c:v>
                </c:pt>
                <c:pt idx="3">
                  <c:v>22</c:v>
                </c:pt>
                <c:pt idx="4">
                  <c:v>347</c:v>
                </c:pt>
              </c:numCache>
            </c:numRef>
          </c:val>
        </c:ser>
        <c:dLbls>
          <c:showVal val="1"/>
        </c:dLbls>
        <c:shape val="cylinder"/>
        <c:axId val="86450176"/>
        <c:axId val="86451712"/>
        <c:axId val="0"/>
      </c:bar3DChart>
      <c:catAx>
        <c:axId val="86450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51712"/>
        <c:crosses val="autoZero"/>
        <c:auto val="1"/>
        <c:lblAlgn val="ctr"/>
        <c:lblOffset val="100"/>
      </c:catAx>
      <c:valAx>
        <c:axId val="86451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5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contourW="9525">
          <a:contourClr>
            <a:schemeClr val="dk1">
              <a:shade val="95000"/>
              <a:satMod val="105000"/>
            </a:schemeClr>
          </a:contourClr>
        </a:sp3d>
      </c:spPr>
    </c:backWall>
    <c:plotArea>
      <c:layout/>
      <c:bar3D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-1.4492753623188415E-3"/>
                  <c:y val="-2.11267605633802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478260869565253E-3"/>
                  <c:y val="-1.64319248826291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44927536231882E-2"/>
                  <c:y val="-2.5821596244131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686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85507246376292E-3"/>
                  <c:y val="-2.58215962441315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985507246376812E-3"/>
                  <c:y val="-1.64319248826291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627896549303682E-16"/>
                  <c:y val="-2.34741784037558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2463768115941041E-3"/>
                  <c:y val="-1.408450704225361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478260869565253E-3"/>
                  <c:y val="-1.173708920187794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Sis.Kardio!$L$12:$L$19</c:f>
              <c:strCache>
                <c:ptCount val="8"/>
                <c:pt idx="0">
                  <c:v>Pulsi i shpejtuar</c:v>
                </c:pt>
                <c:pt idx="1">
                  <c:v>Pulsi i ngadalshem</c:v>
                </c:pt>
                <c:pt idx="2">
                  <c:v>Tensioni arterial i rritur</c:v>
                </c:pt>
                <c:pt idx="3">
                  <c:v>Ritmi -tahikardia</c:v>
                </c:pt>
                <c:pt idx="4">
                  <c:v>Ritmi- bradycardia</c:v>
                </c:pt>
                <c:pt idx="5">
                  <c:v>Ritmi jo i rregullt</c:v>
                </c:pt>
                <c:pt idx="6">
                  <c:v>Zhurem ne zemer</c:v>
                </c:pt>
                <c:pt idx="7">
                  <c:v>Të tjera (shëno diagnozën)</c:v>
                </c:pt>
              </c:strCache>
            </c:strRef>
          </c:cat>
          <c:val>
            <c:numRef>
              <c:f>Sis.Kardio!$M$12:$M$19</c:f>
              <c:numCache>
                <c:formatCode>General</c:formatCode>
                <c:ptCount val="8"/>
                <c:pt idx="0">
                  <c:v>1045</c:v>
                </c:pt>
                <c:pt idx="1">
                  <c:v>116</c:v>
                </c:pt>
                <c:pt idx="2">
                  <c:v>748</c:v>
                </c:pt>
                <c:pt idx="3">
                  <c:v>64</c:v>
                </c:pt>
                <c:pt idx="4">
                  <c:v>2</c:v>
                </c:pt>
                <c:pt idx="5">
                  <c:v>15</c:v>
                </c:pt>
                <c:pt idx="6">
                  <c:v>4</c:v>
                </c:pt>
                <c:pt idx="7">
                  <c:v>40</c:v>
                </c:pt>
              </c:numCache>
            </c:numRef>
          </c:val>
        </c:ser>
        <c:dLbls>
          <c:showVal val="1"/>
        </c:dLbls>
        <c:shape val="cylinder"/>
        <c:axId val="86579072"/>
        <c:axId val="86580608"/>
        <c:axId val="0"/>
      </c:bar3DChart>
      <c:catAx>
        <c:axId val="865790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80608"/>
        <c:crosses val="autoZero"/>
        <c:auto val="1"/>
        <c:lblAlgn val="ctr"/>
        <c:lblOffset val="100"/>
      </c:catAx>
      <c:valAx>
        <c:axId val="86580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NDRYSHEIMET NE SISTEMIN E NUHATJE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448377581120985E-2"/>
          <c:y val="0.2127548118985127"/>
          <c:w val="0.9675516224188796"/>
          <c:h val="0.61409740449110573"/>
        </c:manualLayout>
      </c:layout>
      <c:bar3DChart>
        <c:barDir val="col"/>
        <c:grouping val="clustered"/>
        <c:ser>
          <c:idx val="0"/>
          <c:order val="0"/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-6.01851851851852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332148746893377E-3"/>
                  <c:y val="-0.1064814814814815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500000000000038E-3"/>
                  <c:y val="-8.33333333333333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7247346294095E-3"/>
                  <c:y val="-6.481481481481483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Sis.Nuhatjes!$J$7:$J$10</c:f>
              <c:strCache>
                <c:ptCount val="4"/>
                <c:pt idx="0">
                  <c:v>Të tjera (shëno diagnozën)</c:v>
                </c:pt>
                <c:pt idx="1">
                  <c:v>Devijim i septumit</c:v>
                </c:pt>
                <c:pt idx="2">
                  <c:v>Rinitis alergjik</c:v>
                </c:pt>
                <c:pt idx="3">
                  <c:v>Totali</c:v>
                </c:pt>
              </c:strCache>
            </c:strRef>
          </c:cat>
          <c:val>
            <c:numRef>
              <c:f>Sis.Nuhatjes!$K$7:$K$10</c:f>
              <c:numCache>
                <c:formatCode>General</c:formatCode>
                <c:ptCount val="4"/>
                <c:pt idx="0">
                  <c:v>31</c:v>
                </c:pt>
                <c:pt idx="1">
                  <c:v>72</c:v>
                </c:pt>
                <c:pt idx="2">
                  <c:v>17</c:v>
                </c:pt>
                <c:pt idx="3">
                  <c:v>120</c:v>
                </c:pt>
              </c:numCache>
            </c:numRef>
          </c:val>
        </c:ser>
        <c:dLbls>
          <c:showVal val="1"/>
        </c:dLbls>
        <c:gapDepth val="0"/>
        <c:shape val="cylinder"/>
        <c:axId val="86625664"/>
        <c:axId val="86631552"/>
        <c:axId val="0"/>
      </c:bar3DChart>
      <c:catAx>
        <c:axId val="86625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31552"/>
        <c:crosses val="autoZero"/>
        <c:auto val="1"/>
        <c:lblAlgn val="ctr"/>
        <c:lblOffset val="100"/>
      </c:catAx>
      <c:valAx>
        <c:axId val="86631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NDRYSHIMET NE ORGANET E FRYMARJES</a:t>
            </a:r>
          </a:p>
        </c:rich>
      </c:tx>
      <c:layout>
        <c:manualLayout>
          <c:xMode val="edge"/>
          <c:yMode val="edge"/>
          <c:x val="0.10531426992678559"/>
          <c:y val="2.2727272727272815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solidFill>
          <a:schemeClr val="bg1">
            <a:lumMod val="7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898973154671431E-4"/>
          <c:y val="0.16614715280155198"/>
          <c:w val="0.99090909090909163"/>
          <c:h val="0.68377386065378398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6666666666666673E-2"/>
                  <c:y val="-6.48148148148150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151515151515103E-2"/>
                  <c:y val="-7.40740740740741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212121212121102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21212121212118E-2"/>
                  <c:y val="-6.48148148148149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1199                       (12.7%)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Sis.Frym!$K$8:$K$11</c:f>
              <c:strCache>
                <c:ptCount val="4"/>
                <c:pt idx="0">
                  <c:v>Pneumoni</c:v>
                </c:pt>
                <c:pt idx="1">
                  <c:v>Bronchitis obstruktiva(astma)</c:v>
                </c:pt>
                <c:pt idx="2">
                  <c:v>Të tjera </c:v>
                </c:pt>
                <c:pt idx="3">
                  <c:v>Totali</c:v>
                </c:pt>
              </c:strCache>
            </c:strRef>
          </c:cat>
          <c:val>
            <c:numRef>
              <c:f>Sis.Frym!$L$8:$L$11</c:f>
              <c:numCache>
                <c:formatCode>General</c:formatCode>
                <c:ptCount val="4"/>
                <c:pt idx="0">
                  <c:v>10</c:v>
                </c:pt>
                <c:pt idx="1">
                  <c:v>63</c:v>
                </c:pt>
                <c:pt idx="2">
                  <c:v>1126</c:v>
                </c:pt>
                <c:pt idx="3">
                  <c:v>1199</c:v>
                </c:pt>
              </c:numCache>
            </c:numRef>
          </c:val>
        </c:ser>
        <c:dLbls>
          <c:showVal val="1"/>
        </c:dLbls>
        <c:shape val="cylinder"/>
        <c:axId val="86684800"/>
        <c:axId val="86686336"/>
        <c:axId val="0"/>
      </c:bar3DChart>
      <c:catAx>
        <c:axId val="86684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86336"/>
        <c:crosses val="autoZero"/>
        <c:auto val="1"/>
        <c:lblAlgn val="ctr"/>
        <c:lblOffset val="100"/>
      </c:catAx>
      <c:valAx>
        <c:axId val="8668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 b="1" cap="none" spc="0">
                <a:ln/>
                <a:solidFill>
                  <a:schemeClr val="accent4"/>
                </a:solidFill>
                <a:effectLst/>
              </a:defRPr>
            </a:pPr>
            <a:r>
              <a:rPr lang="en-US" sz="2400" b="1" cap="none" spc="0" dirty="0" smtClean="0">
                <a:ln/>
                <a:solidFill>
                  <a:sysClr val="windowText" lastClr="000000"/>
                </a:solidFill>
                <a:effectLst/>
                <a:latin typeface="Cambria" pitchFamily="18" charset="0"/>
              </a:rPr>
              <a:t>LART</a:t>
            </a:r>
            <a:r>
              <a:rPr lang="en-US" sz="2400" b="1" i="0" u="none" strike="noStrike" cap="none" spc="0" baseline="0" dirty="0" smtClean="0">
                <a:ln/>
                <a:solidFill>
                  <a:sysClr val="windowText" lastClr="000000"/>
                </a:solidFill>
                <a:effectLst/>
                <a:latin typeface="Cambria" panose="02040503050406030204" pitchFamily="18" charset="0"/>
              </a:rPr>
              <a:t>Ë</a:t>
            </a:r>
            <a:r>
              <a:rPr lang="en-US" sz="2400" b="1" cap="none" spc="0" dirty="0" smtClean="0">
                <a:ln/>
                <a:solidFill>
                  <a:sysClr val="windowText" lastClr="000000"/>
                </a:solidFill>
                <a:effectLst/>
                <a:latin typeface="Cambria" pitchFamily="18" charset="0"/>
              </a:rPr>
              <a:t>SIA TRUPORE</a:t>
            </a:r>
            <a:endParaRPr lang="en-US" sz="2400" b="1" cap="none" spc="0" dirty="0">
              <a:ln/>
              <a:solidFill>
                <a:sysClr val="windowText" lastClr="000000"/>
              </a:solidFill>
              <a:effectLst/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36693405511811028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5833333333333374"/>
          <c:y val="0.32208675998833547"/>
          <c:w val="0.66388888888889075"/>
          <c:h val="0.55765733449985511"/>
        </c:manualLayout>
      </c:layout>
      <c:pie3DChart>
        <c:varyColors val="1"/>
        <c:ser>
          <c:idx val="0"/>
          <c:order val="0"/>
          <c:explosion val="37"/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en-US" dirty="0" smtClean="0"/>
                      <a:t>1.5%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03915135608081E-2"/>
                  <c:y val="-0.1947792359288422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7</a:t>
                    </a:r>
                    <a:r>
                      <a:rPr lang="en-US" dirty="0" smtClean="0"/>
                      <a:t>5.4%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en-US" dirty="0" smtClean="0"/>
                      <a:t>4.1%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/>
                </a:pPr>
                <a:endParaRPr lang="en-US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'5.0'!$L$14:$L$16</c:f>
              <c:strCache>
                <c:ptCount val="3"/>
                <c:pt idx="0">
                  <c:v>Lartesia e ulte </c:v>
                </c:pt>
                <c:pt idx="1">
                  <c:v>Lartesi normale</c:v>
                </c:pt>
                <c:pt idx="2">
                  <c:v>Lartesi e larte</c:v>
                </c:pt>
              </c:strCache>
            </c:strRef>
          </c:cat>
          <c:val>
            <c:numRef>
              <c:f>'5.0'!$M$14:$M$16</c:f>
              <c:numCache>
                <c:formatCode>General</c:formatCode>
                <c:ptCount val="3"/>
                <c:pt idx="0">
                  <c:v>13.7</c:v>
                </c:pt>
                <c:pt idx="1">
                  <c:v>74</c:v>
                </c:pt>
                <c:pt idx="2">
                  <c:v>12.3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400" b="1">
              <a:solidFill>
                <a:srgbClr val="C00000"/>
              </a:solidFill>
              <a:latin typeface="Cambria" pitchFamily="18" charset="0"/>
            </a:defRPr>
          </a:pPr>
          <a:endParaRPr lang="en-US"/>
        </a:p>
      </c:txPr>
    </c:legend>
    <c:plotVisOnly val="1"/>
    <c:dispBlanksAs val="zero"/>
  </c:chart>
  <c:spPr>
    <a:noFill/>
    <a:effectLst>
      <a:innerShdw blurRad="114300">
        <a:prstClr val="black"/>
      </a:innerShdw>
    </a:effectLst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1783683289586"/>
          <c:y val="0.13403318055392352"/>
          <c:w val="0.86337095363079785"/>
          <c:h val="0.42292788028362188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2499999999999956E-2"/>
                  <c:y val="-3.59477124183007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913E-3"/>
                  <c:y val="-2.94117647058823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11111111061E-2"/>
                  <c:y val="-2.28758169934641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913E-3"/>
                  <c:y val="-2.61437908496732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666666666666683E-3"/>
                  <c:y val="-4.24836601307191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9444444444445559E-3"/>
                  <c:y val="-2.4875621890547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152                           (1.6%)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Abdomeni!$L$8:$L$13</c:f>
              <c:strCache>
                <c:ptCount val="6"/>
                <c:pt idx="0">
                  <c:v>Anorhia(mungesa e testisave)</c:v>
                </c:pt>
                <c:pt idx="1">
                  <c:v>Kryptorchismus</c:v>
                </c:pt>
                <c:pt idx="2">
                  <c:v>Hernia inguinale</c:v>
                </c:pt>
                <c:pt idx="3">
                  <c:v>Hernia umbilikale</c:v>
                </c:pt>
                <c:pt idx="4">
                  <c:v>Të tjera (shëno diagnozën)</c:v>
                </c:pt>
                <c:pt idx="5">
                  <c:v>Totali</c:v>
                </c:pt>
              </c:strCache>
            </c:strRef>
          </c:cat>
          <c:val>
            <c:numRef>
              <c:f>Abdomeni!$M$8:$M$13</c:f>
              <c:numCache>
                <c:formatCode>General</c:formatCode>
                <c:ptCount val="6"/>
                <c:pt idx="0">
                  <c:v>8</c:v>
                </c:pt>
                <c:pt idx="1">
                  <c:v>85</c:v>
                </c:pt>
                <c:pt idx="2">
                  <c:v>14</c:v>
                </c:pt>
                <c:pt idx="3">
                  <c:v>3</c:v>
                </c:pt>
                <c:pt idx="4">
                  <c:v>60</c:v>
                </c:pt>
                <c:pt idx="5">
                  <c:v>170</c:v>
                </c:pt>
              </c:numCache>
            </c:numRef>
          </c:val>
        </c:ser>
        <c:dLbls>
          <c:showVal val="1"/>
        </c:dLbls>
        <c:gapWidth val="65"/>
        <c:shape val="cylinder"/>
        <c:axId val="86727680"/>
        <c:axId val="86246144"/>
        <c:axId val="0"/>
      </c:bar3DChart>
      <c:catAx>
        <c:axId val="86727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46144"/>
        <c:crosses val="autoZero"/>
        <c:auto val="1"/>
        <c:lblAlgn val="ctr"/>
        <c:lblOffset val="100"/>
      </c:catAx>
      <c:valAx>
        <c:axId val="86246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2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5.6022408963585573E-3"/>
                  <c:y val="-3.03030303030303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02801120448157E-3"/>
                  <c:y val="-3.24675324675326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011204481793259E-3"/>
                  <c:y val="-3.246753246753257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38095238095238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028011204481839E-3"/>
                  <c:y val="-2.81385281385281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70656329159017E-16"/>
                  <c:y val="-3.46320346320346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01120448179378E-3"/>
                  <c:y val="-1.94805194805195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270656329159017E-16"/>
                  <c:y val="-3.46320346320346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005602240897395E-3"/>
                  <c:y val="-2.38095238095238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32212885154062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745                        (7.9%)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Lekura!$I$15:$I$24</c:f>
              <c:strCache>
                <c:ptCount val="10"/>
                <c:pt idx="0">
                  <c:v>Hemangioma</c:v>
                </c:pt>
                <c:pt idx="1">
                  <c:v>Verruca vulgaris</c:v>
                </c:pt>
                <c:pt idx="2">
                  <c:v>Alopecia</c:v>
                </c:pt>
                <c:pt idx="3">
                  <c:v>Herpes simplex</c:v>
                </c:pt>
                <c:pt idx="4">
                  <c:v>Psoriasis</c:v>
                </c:pt>
                <c:pt idx="5">
                  <c:v>Scabies</c:v>
                </c:pt>
                <c:pt idx="6">
                  <c:v>Pediculosis</c:v>
                </c:pt>
                <c:pt idx="7">
                  <c:v>Acne</c:v>
                </c:pt>
                <c:pt idx="8">
                  <c:v>Të tjera </c:v>
                </c:pt>
                <c:pt idx="9">
                  <c:v>Totali</c:v>
                </c:pt>
              </c:strCache>
            </c:strRef>
          </c:cat>
          <c:val>
            <c:numRef>
              <c:f>Lekura!$J$15:$J$24</c:f>
              <c:numCache>
                <c:formatCode>General</c:formatCode>
                <c:ptCount val="10"/>
                <c:pt idx="0">
                  <c:v>34</c:v>
                </c:pt>
                <c:pt idx="1">
                  <c:v>16</c:v>
                </c:pt>
                <c:pt idx="2">
                  <c:v>1</c:v>
                </c:pt>
                <c:pt idx="3">
                  <c:v>12</c:v>
                </c:pt>
                <c:pt idx="4">
                  <c:v>7</c:v>
                </c:pt>
                <c:pt idx="5">
                  <c:v>13</c:v>
                </c:pt>
                <c:pt idx="6">
                  <c:v>135</c:v>
                </c:pt>
                <c:pt idx="7">
                  <c:v>309</c:v>
                </c:pt>
                <c:pt idx="8">
                  <c:v>218</c:v>
                </c:pt>
                <c:pt idx="9">
                  <c:v>745</c:v>
                </c:pt>
              </c:numCache>
            </c:numRef>
          </c:val>
        </c:ser>
        <c:dLbls>
          <c:showVal val="1"/>
        </c:dLbls>
        <c:shape val="cylinder"/>
        <c:axId val="86295680"/>
        <c:axId val="86297216"/>
        <c:axId val="0"/>
      </c:bar3DChart>
      <c:catAx>
        <c:axId val="86295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97216"/>
        <c:crosses val="autoZero"/>
        <c:auto val="1"/>
        <c:lblAlgn val="ctr"/>
        <c:lblOffset val="100"/>
      </c:catAx>
      <c:valAx>
        <c:axId val="86297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9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0"/>
                  <c:y val="-1.87185782134420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5470085470085496E-3"/>
                  <c:y val="-3.1197630355736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470085470085496E-3"/>
                  <c:y val="-3.1197630355736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490028490028491E-3"/>
                  <c:y val="-1.455889416601044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245014245014263E-3"/>
                  <c:y val="-2.07984202371576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980056980055925E-3"/>
                  <c:y val="-1.87185782134419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8.319368094863074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en-US" dirty="0" smtClean="0"/>
                      <a:t>1                    (0.4</a:t>
                    </a:r>
                    <a:r>
                      <a:rPr lang="en-US" dirty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SQN!$J$17:$J$23</c:f>
              <c:strCache>
                <c:ptCount val="7"/>
                <c:pt idx="0">
                  <c:v>Tortikolis</c:v>
                </c:pt>
                <c:pt idx="1">
                  <c:v>Pareza , paraliza cerebrale</c:v>
                </c:pt>
                <c:pt idx="2">
                  <c:v>Atrofi muskulare </c:v>
                </c:pt>
                <c:pt idx="3">
                  <c:v>Dawn Syndrom</c:v>
                </c:pt>
                <c:pt idx="4">
                  <c:v>Epilepsi</c:v>
                </c:pt>
                <c:pt idx="5">
                  <c:v>Të tjera</c:v>
                </c:pt>
                <c:pt idx="6">
                  <c:v>Total</c:v>
                </c:pt>
              </c:strCache>
            </c:strRef>
          </c:cat>
          <c:val>
            <c:numRef>
              <c:f>SQN!$K$17:$K$23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7</c:v>
                </c:pt>
                <c:pt idx="4">
                  <c:v>14</c:v>
                </c:pt>
                <c:pt idx="5">
                  <c:v>17</c:v>
                </c:pt>
                <c:pt idx="6">
                  <c:v>41</c:v>
                </c:pt>
              </c:numCache>
            </c:numRef>
          </c:val>
        </c:ser>
        <c:dLbls>
          <c:showVal val="1"/>
        </c:dLbls>
        <c:gapWidth val="65"/>
        <c:shape val="cylinder"/>
        <c:axId val="86792832"/>
        <c:axId val="86847872"/>
        <c:axId val="0"/>
      </c:bar3DChart>
      <c:catAx>
        <c:axId val="86792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47872"/>
        <c:crosses val="autoZero"/>
        <c:auto val="1"/>
        <c:lblAlgn val="ctr"/>
        <c:lblOffset val="100"/>
      </c:catAx>
      <c:valAx>
        <c:axId val="86847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9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23E-2"/>
          <c:y val="6.5022965879265093E-2"/>
          <c:w val="0.93888888888889011"/>
          <c:h val="0.44631197142023932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4492753623188141E-3"/>
                  <c:y val="-1.14155251141552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94202898550726E-2"/>
                  <c:y val="-1.82648401826484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492753623188409E-2"/>
                  <c:y val="-2.05479452054794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144927536231882E-2"/>
                  <c:y val="-1.82648401826484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627896549303682E-16"/>
                  <c:y val="-5.479452054794534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492753623188415E-3"/>
                  <c:y val="-5.02283105022830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492753623188415E-3"/>
                  <c:y val="-1.369863013698630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110</a:t>
                    </a:r>
                    <a:r>
                      <a:rPr lang="en-US" dirty="0" smtClean="0"/>
                      <a:t>                      </a:t>
                    </a:r>
                    <a:r>
                      <a:rPr lang="en-US" dirty="0"/>
                      <a:t>(1.2%)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Zhv.Psiq.!$I$9:$I$15</c:f>
              <c:strCache>
                <c:ptCount val="7"/>
                <c:pt idx="0">
                  <c:v>Dizartria ( çregullime në të folur</c:v>
                </c:pt>
                <c:pt idx="1">
                  <c:v>Disleksia ( çregullime në lexim )</c:v>
                </c:pt>
                <c:pt idx="2">
                  <c:v>Autizmi</c:v>
                </c:pt>
                <c:pt idx="3">
                  <c:v>Disgrafia( çregullime në të shkruar</c:v>
                </c:pt>
                <c:pt idx="4">
                  <c:v>Retardime psikomotorike</c:v>
                </c:pt>
                <c:pt idx="5">
                  <c:v>Të tjera </c:v>
                </c:pt>
                <c:pt idx="6">
                  <c:v>Total</c:v>
                </c:pt>
              </c:strCache>
            </c:strRef>
          </c:cat>
          <c:val>
            <c:numRef>
              <c:f>Zhv.Psiq.!$J$9:$J$15</c:f>
              <c:numCache>
                <c:formatCode>General</c:formatCode>
                <c:ptCount val="7"/>
                <c:pt idx="0">
                  <c:v>49</c:v>
                </c:pt>
                <c:pt idx="1">
                  <c:v>13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33</c:v>
                </c:pt>
                <c:pt idx="6">
                  <c:v>110</c:v>
                </c:pt>
              </c:numCache>
            </c:numRef>
          </c:val>
        </c:ser>
        <c:dLbls>
          <c:showVal val="1"/>
        </c:dLbls>
        <c:gapWidth val="65"/>
        <c:shape val="cylinder"/>
        <c:axId val="86892928"/>
        <c:axId val="86894464"/>
        <c:axId val="0"/>
      </c:bar3DChart>
      <c:catAx>
        <c:axId val="868929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4464"/>
        <c:crosses val="autoZero"/>
        <c:auto val="1"/>
        <c:lblAlgn val="ctr"/>
        <c:lblOffset val="100"/>
      </c:catAx>
      <c:valAx>
        <c:axId val="86894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9E-3"/>
          <c:y val="1.8846784776902945E-3"/>
          <c:w val="0.96944444444444466"/>
          <c:h val="0.8702716535433076"/>
        </c:manualLayout>
      </c:layout>
      <c:bar3DChart>
        <c:barDir val="col"/>
        <c:grouping val="clustered"/>
        <c:ser>
          <c:idx val="0"/>
          <c:order val="0"/>
          <c:tx>
            <c:strRef>
              <c:f>Totali!$Q$74:$Q$75</c:f>
              <c:strCache>
                <c:ptCount val="2"/>
                <c:pt idx="0">
                  <c:v>Vajza</c:v>
                </c:pt>
                <c:pt idx="1">
                  <c:v>Qytet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3.333333333333334E-2"/>
                  <c:y val="-1.04166666666667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833333333333441E-2"/>
                  <c:y val="-3.12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000000000000001E-2"/>
                  <c:y val="-4.166666666666687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Totali!$P$76:$P$81</c:f>
              <c:strCache>
                <c:ptCount val="5"/>
                <c:pt idx="0">
                  <c:v>Kl.I</c:v>
                </c:pt>
                <c:pt idx="2">
                  <c:v>Kl. V</c:v>
                </c:pt>
                <c:pt idx="4">
                  <c:v>KL.IX</c:v>
                </c:pt>
              </c:strCache>
            </c:strRef>
          </c:cat>
          <c:val>
            <c:numRef>
              <c:f>Totali!$Q$76:$Q$81</c:f>
              <c:numCache>
                <c:formatCode>General</c:formatCode>
                <c:ptCount val="6"/>
                <c:pt idx="0">
                  <c:v>120.2</c:v>
                </c:pt>
                <c:pt idx="2" formatCode="0.0">
                  <c:v>142</c:v>
                </c:pt>
                <c:pt idx="4" formatCode="0.0">
                  <c:v>160.30000000000001</c:v>
                </c:pt>
              </c:numCache>
            </c:numRef>
          </c:val>
        </c:ser>
        <c:ser>
          <c:idx val="1"/>
          <c:order val="1"/>
          <c:tx>
            <c:strRef>
              <c:f>Totali!$R$74:$R$75</c:f>
              <c:strCache>
                <c:ptCount val="2"/>
                <c:pt idx="0">
                  <c:v>Vajza</c:v>
                </c:pt>
                <c:pt idx="1">
                  <c:v>Fshat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1.9444444444444473E-2"/>
                  <c:y val="-6.04166666666667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88888888888963E-2"/>
                  <c:y val="-4.791666666666673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8888888888888994E-2"/>
                  <c:y val="-6.04166666666667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Totali!$P$76:$P$81</c:f>
              <c:strCache>
                <c:ptCount val="5"/>
                <c:pt idx="0">
                  <c:v>Kl.I</c:v>
                </c:pt>
                <c:pt idx="2">
                  <c:v>Kl. V</c:v>
                </c:pt>
                <c:pt idx="4">
                  <c:v>KL.IX</c:v>
                </c:pt>
              </c:strCache>
            </c:strRef>
          </c:cat>
          <c:val>
            <c:numRef>
              <c:f>Totali!$R$76:$R$81</c:f>
              <c:numCache>
                <c:formatCode>General</c:formatCode>
                <c:ptCount val="6"/>
                <c:pt idx="0">
                  <c:v>119.8</c:v>
                </c:pt>
                <c:pt idx="2" formatCode="0.0">
                  <c:v>143.5</c:v>
                </c:pt>
                <c:pt idx="4" formatCode="0.0">
                  <c:v>161.9</c:v>
                </c:pt>
              </c:numCache>
            </c:numRef>
          </c:val>
        </c:ser>
        <c:ser>
          <c:idx val="2"/>
          <c:order val="2"/>
          <c:tx>
            <c:strRef>
              <c:f>Totali!$S$74:$S$75</c:f>
              <c:strCache>
                <c:ptCount val="2"/>
                <c:pt idx="0">
                  <c:v>Djem</c:v>
                </c:pt>
                <c:pt idx="1">
                  <c:v>Qytet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5277777777777765E-2"/>
                  <c:y val="-6.04166666666667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55555555555483E-2"/>
                  <c:y val="-5.41666666666667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277777777777767E-2"/>
                  <c:y val="-5.41666666666667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Totali!$P$76:$P$81</c:f>
              <c:strCache>
                <c:ptCount val="5"/>
                <c:pt idx="0">
                  <c:v>Kl.I</c:v>
                </c:pt>
                <c:pt idx="2">
                  <c:v>Kl. V</c:v>
                </c:pt>
                <c:pt idx="4">
                  <c:v>KL.IX</c:v>
                </c:pt>
              </c:strCache>
            </c:strRef>
          </c:cat>
          <c:val>
            <c:numRef>
              <c:f>Totali!$S$76:$S$81</c:f>
              <c:numCache>
                <c:formatCode>General</c:formatCode>
                <c:ptCount val="6"/>
                <c:pt idx="0">
                  <c:v>121.8</c:v>
                </c:pt>
                <c:pt idx="2" formatCode="0.0">
                  <c:v>142.19999999999999</c:v>
                </c:pt>
                <c:pt idx="4" formatCode="0.0">
                  <c:v>166.3</c:v>
                </c:pt>
              </c:numCache>
            </c:numRef>
          </c:val>
        </c:ser>
        <c:ser>
          <c:idx val="3"/>
          <c:order val="3"/>
          <c:tx>
            <c:strRef>
              <c:f>Totali!$T$74:$T$75</c:f>
              <c:strCache>
                <c:ptCount val="2"/>
                <c:pt idx="0">
                  <c:v>Djem</c:v>
                </c:pt>
                <c:pt idx="1">
                  <c:v>Fshat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7.5000000000000011E-2"/>
                  <c:y val="-1.2500000000000001E-2"/>
                </c:manualLayout>
              </c:layout>
              <c:tx>
                <c:rich>
                  <a:bodyPr/>
                  <a:lstStyle/>
                  <a:p>
                    <a:fld id="{322CE680-DC2E-448E-8004-8491882F551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                        (-5.2cm)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6111111111110902E-2"/>
                  <c:y val="-2.91666666666666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7499999999999897E-2"/>
                  <c:y val="-2.91666666666666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Totali!$P$76:$P$81</c:f>
              <c:strCache>
                <c:ptCount val="5"/>
                <c:pt idx="0">
                  <c:v>Kl.I</c:v>
                </c:pt>
                <c:pt idx="2">
                  <c:v>Kl. V</c:v>
                </c:pt>
                <c:pt idx="4">
                  <c:v>KL.IX</c:v>
                </c:pt>
              </c:strCache>
            </c:strRef>
          </c:cat>
          <c:val>
            <c:numRef>
              <c:f>Totali!$T$76:$T$81</c:f>
              <c:numCache>
                <c:formatCode>General</c:formatCode>
                <c:ptCount val="6"/>
                <c:pt idx="0">
                  <c:v>116.6</c:v>
                </c:pt>
                <c:pt idx="2" formatCode="0.0">
                  <c:v>140.1</c:v>
                </c:pt>
                <c:pt idx="4" formatCode="0.0">
                  <c:v>166.1</c:v>
                </c:pt>
              </c:numCache>
            </c:numRef>
          </c:val>
        </c:ser>
        <c:dLbls>
          <c:showVal val="1"/>
        </c:dLbls>
        <c:gapWidth val="65"/>
        <c:shape val="box"/>
        <c:axId val="84892672"/>
        <c:axId val="84914944"/>
        <c:axId val="0"/>
      </c:bar3DChart>
      <c:catAx>
        <c:axId val="84892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14944"/>
        <c:crosses val="autoZero"/>
        <c:auto val="1"/>
        <c:lblAlgn val="ctr"/>
        <c:lblOffset val="100"/>
      </c:catAx>
      <c:valAx>
        <c:axId val="84914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9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PeshaMesatare!$B$1</c:f>
              <c:strCache>
                <c:ptCount val="1"/>
                <c:pt idx="0">
                  <c:v>Qytet Vajza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7008547008547022E-2"/>
                  <c:y val="-3.52112676056339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008547008547084E-2"/>
                  <c:y val="-2.58215962441314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735042735042736E-2"/>
                  <c:y val="-5.63380281690140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PeshaMesatare!$A$2:$A$4</c:f>
              <c:strCache>
                <c:ptCount val="3"/>
                <c:pt idx="0">
                  <c:v>Klasa 1</c:v>
                </c:pt>
                <c:pt idx="1">
                  <c:v>Klasa 5</c:v>
                </c:pt>
                <c:pt idx="2">
                  <c:v>Klasa 9</c:v>
                </c:pt>
              </c:strCache>
            </c:strRef>
          </c:cat>
          <c:val>
            <c:numRef>
              <c:f>PeshaMesatare!$B$2:$B$4</c:f>
              <c:numCache>
                <c:formatCode>_(* #,##0.00_);_(* \(#,##0.00\);_(* "-"??_);_(@_)</c:formatCode>
                <c:ptCount val="3"/>
                <c:pt idx="0">
                  <c:v>23.719699248120264</c:v>
                </c:pt>
                <c:pt idx="1">
                  <c:v>38.633306962025245</c:v>
                </c:pt>
                <c:pt idx="2">
                  <c:v>56.359818308874942</c:v>
                </c:pt>
              </c:numCache>
            </c:numRef>
          </c:val>
        </c:ser>
        <c:ser>
          <c:idx val="1"/>
          <c:order val="1"/>
          <c:tx>
            <c:strRef>
              <c:f>PeshaMesatare!$C$1</c:f>
              <c:strCache>
                <c:ptCount val="1"/>
                <c:pt idx="0">
                  <c:v>Fshat Vajza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4159544159544172E-2"/>
                  <c:y val="-9.62441314553991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763532763532818E-2"/>
                  <c:y val="-8.450704225352127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461538461538575E-2"/>
                  <c:y val="-0.1126760563380281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PeshaMesatare!$A$2:$A$4</c:f>
              <c:strCache>
                <c:ptCount val="3"/>
                <c:pt idx="0">
                  <c:v>Klasa 1</c:v>
                </c:pt>
                <c:pt idx="1">
                  <c:v>Klasa 5</c:v>
                </c:pt>
                <c:pt idx="2">
                  <c:v>Klasa 9</c:v>
                </c:pt>
              </c:strCache>
            </c:strRef>
          </c:cat>
          <c:val>
            <c:numRef>
              <c:f>PeshaMesatare!$C$2:$C$4</c:f>
              <c:numCache>
                <c:formatCode>_(* #,##0.00_);_(* \(#,##0.00\);_(* "-"??_);_(@_)</c:formatCode>
                <c:ptCount val="3"/>
                <c:pt idx="0">
                  <c:v>23.348387096774189</c:v>
                </c:pt>
                <c:pt idx="1">
                  <c:v>37.071022727272648</c:v>
                </c:pt>
                <c:pt idx="2">
                  <c:v>55.126666666666637</c:v>
                </c:pt>
              </c:numCache>
            </c:numRef>
          </c:val>
        </c:ser>
        <c:ser>
          <c:idx val="2"/>
          <c:order val="2"/>
          <c:tx>
            <c:strRef>
              <c:f>PeshaMesatare!$D$1</c:f>
              <c:strCache>
                <c:ptCount val="1"/>
                <c:pt idx="0">
                  <c:v>Qytet Djem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8490028490028466E-2"/>
                  <c:y val="-7.74647887323943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39031339031341E-2"/>
                  <c:y val="-6.57276995305166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282051282051384E-2"/>
                  <c:y val="-5.39906103286386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PeshaMesatare!$A$2:$A$4</c:f>
              <c:strCache>
                <c:ptCount val="3"/>
                <c:pt idx="0">
                  <c:v>Klasa 1</c:v>
                </c:pt>
                <c:pt idx="1">
                  <c:v>Klasa 5</c:v>
                </c:pt>
                <c:pt idx="2">
                  <c:v>Klasa 9</c:v>
                </c:pt>
              </c:strCache>
            </c:strRef>
          </c:cat>
          <c:val>
            <c:numRef>
              <c:f>PeshaMesatare!$D$2:$D$4</c:f>
              <c:numCache>
                <c:formatCode>_(* #,##0.00_);_(* \(#,##0.00\);_(* "-"??_);_(@_)</c:formatCode>
                <c:ptCount val="3"/>
                <c:pt idx="0">
                  <c:v>24.908519553072573</c:v>
                </c:pt>
                <c:pt idx="1">
                  <c:v>38.945498953244858</c:v>
                </c:pt>
                <c:pt idx="2">
                  <c:v>60.357783820530194</c:v>
                </c:pt>
              </c:numCache>
            </c:numRef>
          </c:val>
        </c:ser>
        <c:ser>
          <c:idx val="3"/>
          <c:order val="3"/>
          <c:tx>
            <c:strRef>
              <c:f>PeshaMesatare!$E$1</c:f>
              <c:strCache>
                <c:ptCount val="1"/>
                <c:pt idx="0">
                  <c:v>Fshat Djem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5.2706552706552653E-2"/>
                  <c:y val="-3.2863849765258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6153846153838E-2"/>
                  <c:y val="-3.05164319248825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857549857549761E-2"/>
                  <c:y val="-2.582159624413147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PeshaMesatare!$A$2:$A$4</c:f>
              <c:strCache>
                <c:ptCount val="3"/>
                <c:pt idx="0">
                  <c:v>Klasa 1</c:v>
                </c:pt>
                <c:pt idx="1">
                  <c:v>Klasa 5</c:v>
                </c:pt>
                <c:pt idx="2">
                  <c:v>Klasa 9</c:v>
                </c:pt>
              </c:strCache>
            </c:strRef>
          </c:cat>
          <c:val>
            <c:numRef>
              <c:f>PeshaMesatare!$E$2:$E$4</c:f>
              <c:numCache>
                <c:formatCode>_(* #,##0.00_);_(* \(#,##0.00\);_(* "-"??_);_(@_)</c:formatCode>
                <c:ptCount val="3"/>
                <c:pt idx="0">
                  <c:v>22.797872340425499</c:v>
                </c:pt>
                <c:pt idx="1">
                  <c:v>36.949473684210425</c:v>
                </c:pt>
                <c:pt idx="2">
                  <c:v>56.507228915662523</c:v>
                </c:pt>
              </c:numCache>
            </c:numRef>
          </c:val>
        </c:ser>
        <c:dLbls>
          <c:showVal val="1"/>
        </c:dLbls>
        <c:gapDepth val="0"/>
        <c:shape val="box"/>
        <c:axId val="73327360"/>
        <c:axId val="73328896"/>
        <c:axId val="0"/>
      </c:bar3DChart>
      <c:catAx>
        <c:axId val="73327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8896"/>
        <c:crosses val="autoZero"/>
        <c:auto val="1"/>
        <c:lblAlgn val="ctr"/>
        <c:lblOffset val="100"/>
      </c:catAx>
      <c:valAx>
        <c:axId val="73328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2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2.0175415573053454E-2"/>
                  <c:y val="-6.88049540682415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                         6.4%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52012248468974E-2"/>
                  <c:y val="-8.33333333333333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76.7%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347987751531059E-2"/>
                  <c:y val="-5.50988353018373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 10.1%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57894736842111E-2"/>
                  <c:y val="-3.28947368421052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/>
                      <a:t> 6.8%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701754385964806E-2"/>
                  <c:y val="-3.0701754385965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dirty="0" smtClean="0"/>
                      <a:t>.2%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MasaTrupore!$I$58:$I$62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MasaTrupore!$J$58:$J$62</c:f>
              <c:numCache>
                <c:formatCode>General</c:formatCode>
                <c:ptCount val="5"/>
                <c:pt idx="0">
                  <c:v>599</c:v>
                </c:pt>
                <c:pt idx="1">
                  <c:v>7222</c:v>
                </c:pt>
                <c:pt idx="2">
                  <c:v>949</c:v>
                </c:pt>
                <c:pt idx="3">
                  <c:v>636</c:v>
                </c:pt>
                <c:pt idx="4">
                  <c:v>16</c:v>
                </c:pt>
              </c:numCache>
            </c:numRef>
          </c:val>
        </c:ser>
        <c:dLbls>
          <c:showVal val="1"/>
        </c:dLbls>
        <c:gapWidth val="65"/>
        <c:shape val="box"/>
        <c:axId val="84991360"/>
        <c:axId val="84997248"/>
        <c:axId val="0"/>
      </c:bar3DChart>
      <c:catAx>
        <c:axId val="8499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7248"/>
        <c:crosses val="autoZero"/>
        <c:auto val="1"/>
        <c:lblAlgn val="ctr"/>
        <c:lblOffset val="100"/>
      </c:catAx>
      <c:valAx>
        <c:axId val="84997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9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MasaTrupore!$Q$11</c:f>
              <c:strCache>
                <c:ptCount val="1"/>
                <c:pt idx="0">
                  <c:v>Femer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-2.4139863872948083E-2"/>
                  <c:y val="-5.72282791574130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/>
                      <a:t>.9%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043550972057703E-2"/>
                  <c:y val="-5.42549969715324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6.2%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110325192401843E-2"/>
                  <c:y val="-6.18729389595531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dirty="0" smtClean="0"/>
                      <a:t>.4%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4745762711865603E-3"/>
                  <c:y val="-5.12820512820513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smtClean="0"/>
                      <a:t>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124293785311771E-3"/>
                  <c:y val="-2.56410256410256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en-US" dirty="0" smtClean="0"/>
                      <a:t>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MasaTrupore!$P$12:$P$16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MasaTrupore!$Q$12:$Q$16</c:f>
              <c:numCache>
                <c:formatCode>General</c:formatCode>
                <c:ptCount val="5"/>
                <c:pt idx="0">
                  <c:v>269</c:v>
                </c:pt>
                <c:pt idx="1">
                  <c:v>3408</c:v>
                </c:pt>
                <c:pt idx="2">
                  <c:v>414</c:v>
                </c:pt>
                <c:pt idx="3">
                  <c:v>291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MasaTrupore!$R$11</c:f>
              <c:strCache>
                <c:ptCount val="1"/>
                <c:pt idx="0">
                  <c:v>Mashkull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3.5382690511143795E-2"/>
                  <c:y val="-6.34521165623527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.5%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559255304951282E-2"/>
                  <c:y val="-3.418803418803420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mtClean="0"/>
                      <a:t>0.5%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773388495929626E-2"/>
                  <c:y val="-6.55888686991048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dirty="0" smtClean="0"/>
                      <a:t>.7%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275190177499086E-2"/>
                  <c:y val="-3.3909415169257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/>
                      <a:t>.7%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31062324836514E-2"/>
                  <c:y val="-2.79635237902954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.</a:t>
                    </a:r>
                    <a:r>
                      <a:rPr lang="en-US" dirty="0" smtClean="0"/>
                      <a:t>0.1%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MasaTrupore!$P$12:$P$16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MasaTrupore!$R$12:$R$16</c:f>
              <c:numCache>
                <c:formatCode>General</c:formatCode>
                <c:ptCount val="5"/>
                <c:pt idx="0">
                  <c:v>330</c:v>
                </c:pt>
                <c:pt idx="1">
                  <c:v>3814</c:v>
                </c:pt>
                <c:pt idx="2">
                  <c:v>535</c:v>
                </c:pt>
                <c:pt idx="3">
                  <c:v>345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shape val="box"/>
        <c:axId val="85112704"/>
        <c:axId val="85114240"/>
        <c:axId val="0"/>
      </c:bar3DChart>
      <c:catAx>
        <c:axId val="85112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4240"/>
        <c:crosses val="autoZero"/>
        <c:auto val="1"/>
        <c:lblAlgn val="ctr"/>
        <c:lblOffset val="100"/>
      </c:catAx>
      <c:valAx>
        <c:axId val="851142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MasaTrupore!$P$2</c:f>
              <c:strCache>
                <c:ptCount val="1"/>
                <c:pt idx="0">
                  <c:v>Kl.I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3.6994088974172362E-2"/>
                  <c:y val="-5.68181818181819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014005602240897E-2"/>
                  <c:y val="-1.47307722898274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72.4%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607843137254957E-2"/>
                  <c:y val="-6.0185185185185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10.3%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016806722689074E-3"/>
                  <c:y val="-1.85185185185185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028011204480798E-3"/>
                  <c:y val="-5.91690672812239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MasaTrupore!$O$3:$O$7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MasaTrupore!$P$3:$P$7</c:f>
              <c:numCache>
                <c:formatCode>General</c:formatCode>
                <c:ptCount val="5"/>
                <c:pt idx="0">
                  <c:v>236</c:v>
                </c:pt>
                <c:pt idx="1">
                  <c:v>2322</c:v>
                </c:pt>
                <c:pt idx="2">
                  <c:v>331</c:v>
                </c:pt>
                <c:pt idx="3">
                  <c:v>202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MasaTrupore!$Q$2</c:f>
              <c:strCache>
                <c:ptCount val="1"/>
                <c:pt idx="0">
                  <c:v>Kl.V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Pt>
            <c:idx val="1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4.2016806722688874E-3"/>
                  <c:y val="-8.964646464646473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7.4%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011204481793259E-3"/>
                  <c:y val="-0.113636363636363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74.8%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03361344537813E-3"/>
                  <c:y val="-0.106060606060606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15,5%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0504201680672E-2"/>
                  <c:y val="-6.48148148148149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7.6%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011204481792739E-2"/>
                  <c:y val="-8.40109468023814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0.2%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MasaTrupore!$O$3:$O$7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MasaTrupore!$Q$3:$Q$7</c:f>
              <c:numCache>
                <c:formatCode>General</c:formatCode>
                <c:ptCount val="5"/>
                <c:pt idx="0">
                  <c:v>224</c:v>
                </c:pt>
                <c:pt idx="1">
                  <c:v>2255</c:v>
                </c:pt>
                <c:pt idx="2">
                  <c:v>313</c:v>
                </c:pt>
                <c:pt idx="3">
                  <c:v>229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MasaTrupore!$R$2</c:f>
              <c:strCache>
                <c:ptCount val="1"/>
                <c:pt idx="0">
                  <c:v>Kl.IX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7815126050420228E-2"/>
                  <c:y val="-2.77774132400116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4.3%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420168067226885E-2"/>
                  <c:y val="-1.38888888888889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82.6%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0840336134454E-2"/>
                  <c:y val="-1.6834884275829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9.5%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10644257703091E-2"/>
                  <c:y val="-1.85185185185185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6.4%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775711859546971E-2"/>
                  <c:y val="-5.8491453812175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MasaTrupore!$O$3:$O$7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MasaTrupore!$R$3:$R$7</c:f>
              <c:numCache>
                <c:formatCode>General</c:formatCode>
                <c:ptCount val="5"/>
                <c:pt idx="0">
                  <c:v>139</c:v>
                </c:pt>
                <c:pt idx="1">
                  <c:v>2645</c:v>
                </c:pt>
                <c:pt idx="2">
                  <c:v>305</c:v>
                </c:pt>
                <c:pt idx="3">
                  <c:v>205</c:v>
                </c:pt>
                <c:pt idx="4">
                  <c:v>5</c:v>
                </c:pt>
              </c:numCache>
            </c:numRef>
          </c:val>
        </c:ser>
        <c:dLbls>
          <c:showVal val="1"/>
        </c:dLbls>
        <c:gapWidth val="65"/>
        <c:shape val="box"/>
        <c:axId val="85275392"/>
        <c:axId val="85276928"/>
        <c:axId val="0"/>
      </c:bar3DChart>
      <c:catAx>
        <c:axId val="8527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76928"/>
        <c:crosses val="autoZero"/>
        <c:auto val="1"/>
        <c:lblAlgn val="ctr"/>
        <c:lblOffset val="100"/>
      </c:catAx>
      <c:valAx>
        <c:axId val="85276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7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701E-2"/>
          <c:y val="0.17997739865850101"/>
          <c:w val="0.93888888888888999"/>
          <c:h val="0.68491469816272954"/>
        </c:manualLayout>
      </c:layout>
      <c:bar3DChart>
        <c:barDir val="col"/>
        <c:grouping val="clustered"/>
        <c:ser>
          <c:idx val="0"/>
          <c:order val="0"/>
          <c:tx>
            <c:strRef>
              <c:f>MasaTrupore!$C$22</c:f>
              <c:strCache>
                <c:ptCount val="1"/>
                <c:pt idx="0">
                  <c:v>Qytet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-2.7536231884058002E-2"/>
                  <c:y val="-2.7777777777777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5.1%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594202898550814E-3"/>
                  <c:y val="-3.24074074074074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72.9%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59420289855078E-2"/>
                  <c:y val="-2.00708741813633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</a:p>
                  <a:p>
                    <a:endParaRPr lang="en-US" dirty="0" smtClean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971014492753624E-3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8.7%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492753623188409E-2"/>
                  <c:y val="-2.777777777777787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0.2%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MasaTrupore!$B$23:$B$27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MasaTrupore!$C$23:$C$27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72.900000000000006</c:v>
                </c:pt>
                <c:pt idx="2">
                  <c:v>13</c:v>
                </c:pt>
                <c:pt idx="3">
                  <c:v>8.7000000000000011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MasaTrupore!$D$22</c:f>
              <c:strCache>
                <c:ptCount val="1"/>
                <c:pt idx="0">
                  <c:v>Fshat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0000"/>
                    <a:lumMod val="108000"/>
                  </a:schemeClr>
                </a:gs>
                <a:gs pos="50000">
                  <a:schemeClr val="accent2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2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dLbls>
            <c:dLbl>
              <c:idx val="0"/>
              <c:layout>
                <c:manualLayout>
                  <c:x val="2.3913043478260922E-2"/>
                  <c:y val="-4.6296296296296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6.7%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289855072463713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80.8%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275362318840636E-2"/>
                  <c:y val="-4.16670312044328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7.4%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00000000000011E-2"/>
                  <c:y val="-3.24074074074074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9130434782608699E-2"/>
                  <c:y val="-5.5555555555555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MasaTrupore!$B$23:$B$27</c:f>
              <c:strCache>
                <c:ptCount val="5"/>
                <c:pt idx="0">
                  <c:v>I/e dobet</c:v>
                </c:pt>
                <c:pt idx="1">
                  <c:v>Mesatare</c:v>
                </c:pt>
                <c:pt idx="2">
                  <c:v>Mbipeshe</c:v>
                </c:pt>
                <c:pt idx="3">
                  <c:v>Obez</c:v>
                </c:pt>
                <c:pt idx="4">
                  <c:v>Obezitet I theksuar</c:v>
                </c:pt>
              </c:strCache>
            </c:strRef>
          </c:cat>
          <c:val>
            <c:numRef>
              <c:f>MasaTrupore!$D$23:$D$27</c:f>
              <c:numCache>
                <c:formatCode>General</c:formatCode>
                <c:ptCount val="5"/>
                <c:pt idx="0">
                  <c:v>6.7</c:v>
                </c:pt>
                <c:pt idx="1">
                  <c:v>80.8</c:v>
                </c:pt>
                <c:pt idx="2">
                  <c:v>7.4</c:v>
                </c:pt>
                <c:pt idx="3">
                  <c:v>5</c:v>
                </c:pt>
                <c:pt idx="4">
                  <c:v>0.2</c:v>
                </c:pt>
              </c:numCache>
            </c:numRef>
          </c:val>
        </c:ser>
        <c:dLbls>
          <c:showVal val="1"/>
        </c:dLbls>
        <c:shape val="box"/>
        <c:axId val="85349504"/>
        <c:axId val="85351040"/>
        <c:axId val="0"/>
      </c:bar3DChart>
      <c:catAx>
        <c:axId val="85349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51040"/>
        <c:crosses val="autoZero"/>
        <c:auto val="1"/>
        <c:lblAlgn val="ctr"/>
        <c:lblOffset val="100"/>
      </c:catAx>
      <c:valAx>
        <c:axId val="85351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4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30868424055703"/>
          <c:y val="7.1979513576872489E-2"/>
          <c:w val="0.13126668948990078"/>
          <c:h val="8.398041323334504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0.53846</cdr:x>
      <cdr:y>0.85025</cdr:y>
    </cdr:from>
    <cdr:to>
      <cdr:x>0.64103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0600" y="57252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0.52137</cdr:x>
      <cdr:y>0.85025</cdr:y>
    </cdr:from>
    <cdr:to>
      <cdr:x>0.62393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8200" y="57252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1984F-500D-403A-B680-3DE118C5A4D6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1295-066A-4A8C-B491-74D29CDC10FC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14227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10313415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60068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4200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10645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420382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56067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769147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2518734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27910881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2895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46136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110561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45696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283688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4938343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354629180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279852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E1C952E-6609-43C7-B100-075D8BE98CA0}" type="datetimeFigureOut">
              <a:rPr lang="sq-AL" smtClean="0"/>
              <a:pPr/>
              <a:t>21.12.2015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4B347D-F50A-417C-BD7D-B671814D7FC9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="" xmlns:p14="http://schemas.microsoft.com/office/powerpoint/2010/main" val="13341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219200" y="2053405"/>
            <a:ext cx="7162800" cy="29731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32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32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32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32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32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VIZITAT SISTEMATIKE TË NXËNSËVE TË KLASËVE TË PARA, </a:t>
            </a:r>
            <a:r>
              <a:rPr lang="en-US" sz="28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TË </a:t>
            </a:r>
            <a:r>
              <a:rPr lang="en-US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PESTA DHE </a:t>
            </a:r>
            <a:r>
              <a:rPr lang="en-US" sz="28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TË </a:t>
            </a:r>
            <a:r>
              <a:rPr lang="en-US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NËNTA TË SHKOLLAVE FILLORE </a:t>
            </a:r>
            <a:r>
              <a:rPr lang="en-US" sz="2800" b="1" i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MESME TË </a:t>
            </a:r>
            <a:r>
              <a:rPr lang="en-US" sz="28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ULËTA                                KOMUNËN E  PRISHTINËS</a:t>
            </a:r>
            <a:endParaRPr lang="en-US" sz="28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3664422" cy="1066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kk.rks-gov.net/prishtina/Files/banner/Prishtina_sq.aspx?width=993&amp;height=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Trajnimet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i="1" dirty="0" smtClean="0">
                <a:ln/>
                <a:solidFill>
                  <a:schemeClr val="accent3"/>
                </a:solidFill>
                <a:latin typeface="Cambria" pitchFamily="18" charset="0"/>
              </a:rPr>
              <a:t/>
            </a:r>
            <a:br>
              <a:rPr lang="en-US" b="1" i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8839200" cy="4525963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endParaRPr lang="en-US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pPr lvl="0"/>
            <a:endParaRPr lang="en-US" b="1" dirty="0">
              <a:ln/>
              <a:solidFill>
                <a:srgbClr val="0000FF"/>
              </a:solidFill>
              <a:latin typeface="Cambria" pitchFamily="18" charset="0"/>
            </a:endParaRPr>
          </a:p>
          <a:p>
            <a:pPr lvl="0"/>
            <a:endParaRPr lang="en-US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pPr lvl="0"/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Trajnime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programin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vizitave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sistematike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ekipet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implementuese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u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mbajtën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nga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dt.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23/02/2015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deri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25/02/2015.</a:t>
            </a:r>
          </a:p>
          <a:p>
            <a:pPr lvl="0"/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Ligjëratat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nga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lëmitë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caktuara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u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mbajtën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me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ekipet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implementuese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prej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27/02/2015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deri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03/03/2015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sipas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orarit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hartuar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45815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577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26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EKIPET IMPLEMENTUESE</a:t>
            </a:r>
            <a:r>
              <a:rPr lang="en-US" b="1" i="1" dirty="0" smtClean="0">
                <a:ln/>
                <a:solidFill>
                  <a:schemeClr val="accent3"/>
                </a:solidFill>
                <a:latin typeface="Cambria" pitchFamily="18" charset="0"/>
              </a:rPr>
              <a:t/>
            </a:r>
            <a:br>
              <a:rPr lang="en-US" b="1" i="1" dirty="0" smtClean="0">
                <a:ln/>
                <a:solidFill>
                  <a:schemeClr val="accent3"/>
                </a:solidFill>
                <a:latin typeface="Cambria" pitchFamily="18" charset="0"/>
              </a:rPr>
            </a:br>
            <a:endParaRPr lang="en-US" b="1" dirty="0">
              <a:ln/>
              <a:solidFill>
                <a:schemeClr val="accent3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24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Ekipet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implementimin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këtij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aktiviteti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ishin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gjithësejt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15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ekipe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Secili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ekip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përbëhej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nga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:</a:t>
            </a:r>
          </a:p>
          <a:p>
            <a:pPr lvl="0"/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Një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Mjek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Familjar</a:t>
            </a:r>
            <a:endParaRPr lang="en-US" sz="24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pPr lvl="0"/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Dy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infermjere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MF</a:t>
            </a:r>
          </a:p>
          <a:p>
            <a:pPr lvl="0"/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Një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Stomatolog</a:t>
            </a:r>
            <a:endParaRPr lang="en-US" sz="24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pPr lvl="0"/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Një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asintente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stomatologjisë</a:t>
            </a:r>
            <a:endParaRPr lang="en-US" sz="24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Gjithësejt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personel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angazhuar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kryerjen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vizitave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sistematike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ishte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75.</a:t>
            </a:r>
          </a:p>
          <a:p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85240" cy="838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150310_135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8496"/>
            <a:ext cx="5181600" cy="339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91" r="25696" b="109"/>
          <a:stretch/>
        </p:blipFill>
        <p:spPr>
          <a:xfrm>
            <a:off x="5233012" y="0"/>
            <a:ext cx="3910988" cy="4274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2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8100"/>
            <a:ext cx="5410200" cy="3699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191000" cy="3169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9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73" y="76200"/>
            <a:ext cx="8229600" cy="5635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b"/>
            <a:r>
              <a:rPr lang="en-US" b="1" dirty="0">
                <a:ln/>
                <a:solidFill>
                  <a:schemeClr val="accent3"/>
                </a:solidFill>
              </a:rPr>
              <a:t/>
            </a:r>
            <a:br>
              <a:rPr lang="en-US" b="1" dirty="0">
                <a:ln/>
                <a:solidFill>
                  <a:schemeClr val="accent3"/>
                </a:solidFill>
              </a:rPr>
            </a:br>
            <a:r>
              <a:rPr lang="en-US" sz="27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PËRFSHIRJA E NXËNËSVE NË VIZITA  SISTEMATIKE NË  KOMUNËN E PRISHTINËS  VITI SHKOLLOR  2014/2015</a:t>
            </a:r>
            <a:r>
              <a:rPr lang="en-US" sz="27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b="1" dirty="0">
              <a:ln/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6639776"/>
              </p:ext>
            </p:extLst>
          </p:nvPr>
        </p:nvGraphicFramePr>
        <p:xfrm>
          <a:off x="152399" y="1600200"/>
          <a:ext cx="8915401" cy="4289841"/>
        </p:xfrm>
        <a:graphic>
          <a:graphicData uri="http://schemas.openxmlformats.org/drawingml/2006/table">
            <a:tbl>
              <a:tblPr/>
              <a:tblGrid>
                <a:gridCol w="1471768"/>
                <a:gridCol w="675974"/>
                <a:gridCol w="664117"/>
                <a:gridCol w="705226"/>
                <a:gridCol w="736133"/>
                <a:gridCol w="899719"/>
                <a:gridCol w="350962"/>
                <a:gridCol w="303380"/>
                <a:gridCol w="420032"/>
                <a:gridCol w="316102"/>
                <a:gridCol w="379638"/>
                <a:gridCol w="356496"/>
                <a:gridCol w="275997"/>
                <a:gridCol w="491985"/>
                <a:gridCol w="156319"/>
                <a:gridCol w="711553"/>
              </a:tblGrid>
              <a:tr h="359343"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1426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Përfshirja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e </a:t>
                      </a:r>
                      <a:r>
                        <a:rPr lang="en-US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nxënësve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në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vizita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sistematike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>
                            <a:tint val="90000"/>
                            <a:lumMod val="110000"/>
                          </a:schemeClr>
                        </a:gs>
                        <a:gs pos="100000">
                          <a:schemeClr val="bg1">
                            <a:shade val="64000"/>
                            <a:lumMod val="88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Numri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nxënëve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Kl.I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Kl.V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Kl.IX</a:t>
                      </a: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/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Totali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3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Qytet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Fshat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Qytet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Fshat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Qytet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Fshat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Nr.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Qytet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Nr.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Fshat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553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Nxënes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të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evidentuar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9486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1601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11087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4180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Vizita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sistematike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të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realizuara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337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8389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9471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85.4%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553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91.7%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70.7.1%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90.1%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61.2%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86.4%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62.7%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89.3%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64.5%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Mungojnë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295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214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568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1616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14.6%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489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8.3%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29.3%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9.9%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38.8%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13.6%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37.3%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10.7%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35.5%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08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PËRFSHIRJA E NXËNËSVE NË 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VIZ.  SISTEMATIKE SIPAS GJINIS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NË KOMUNËN 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PRISHTINËS  VITI SHKOLLOR  2014/2015</a:t>
            </a:r>
            <a:r>
              <a:rPr lang="en-US" sz="2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9141083"/>
              </p:ext>
            </p:extLst>
          </p:nvPr>
        </p:nvGraphicFramePr>
        <p:xfrm>
          <a:off x="304801" y="1066800"/>
          <a:ext cx="8686800" cy="4522382"/>
        </p:xfrm>
        <a:graphic>
          <a:graphicData uri="http://schemas.openxmlformats.org/drawingml/2006/table">
            <a:tbl>
              <a:tblPr/>
              <a:tblGrid>
                <a:gridCol w="1828799"/>
                <a:gridCol w="1371600"/>
                <a:gridCol w="1524000"/>
                <a:gridCol w="1325262"/>
                <a:gridCol w="444930"/>
                <a:gridCol w="896808"/>
                <a:gridCol w="148316"/>
                <a:gridCol w="1147085"/>
              </a:tblGrid>
              <a:tr h="601144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 marL="8021" marR="8021" marT="80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20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Perfshirja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 </a:t>
                      </a:r>
                      <a:r>
                        <a:rPr lang="en-US" sz="20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nxënësve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në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vizita</a:t>
                      </a:r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sistematike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sipas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gjinise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1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Gjinia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e </a:t>
                      </a:r>
                      <a:r>
                        <a:rPr lang="en-US" sz="2000" b="1" i="1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nxënësve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Kl.I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Kl.V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Kl.IX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Totali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Përqindja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5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DJEM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4862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54%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69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VAJZA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1595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4609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46%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  <a:tr h="7393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TOTALI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3139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3250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9471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100%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openDmnd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FFFFFF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309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PËRFSHIRJA E NXËNSËVE NË VIZITA SISTEMATIKE 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3254408582"/>
              </p:ext>
            </p:extLst>
          </p:nvPr>
        </p:nvGraphicFramePr>
        <p:xfrm>
          <a:off x="228600" y="3581400"/>
          <a:ext cx="5410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4095684160"/>
              </p:ext>
            </p:extLst>
          </p:nvPr>
        </p:nvGraphicFramePr>
        <p:xfrm>
          <a:off x="4970443" y="1371600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="" xmlns:p14="http://schemas.microsoft.com/office/powerpoint/2010/main" val="2857453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Headings)"/>
              </a:rPr>
              <a:t>LART</a:t>
            </a:r>
            <a:r>
              <a:rPr lang="en-US" sz="2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Headings)"/>
              </a:rPr>
              <a:t>SIA MESATARE TRUPORE SIPAS GJINIS</a:t>
            </a:r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Ë        (cm)</a:t>
            </a:r>
            <a:endParaRPr lang="en-US" sz="2400" b="1" dirty="0">
              <a:ln/>
              <a:solidFill>
                <a:srgbClr val="002060"/>
              </a:solidFill>
              <a:latin typeface="timHeadings)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81402841"/>
              </p:ext>
            </p:extLst>
          </p:nvPr>
        </p:nvGraphicFramePr>
        <p:xfrm>
          <a:off x="0" y="11430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559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HYRJE</a:t>
            </a:r>
            <a:endParaRPr lang="en-US" sz="32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5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Vizitat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sistematike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regullta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fëmijëve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shkollor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masat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rëndësishme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parandaluese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kujdesin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parësor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shëndetësor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mosha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Ekzaminimet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mjekësore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bëhen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monitorimin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gjendjës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shëndetësore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nxënsve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DKSHMS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bashkëpunim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Drejtorinë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QKMF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organizoi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vizitat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sistematike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kl. I, V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IX SHFMU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Komunës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Prishtinës</a:t>
            </a:r>
            <a:r>
              <a:rPr lang="en-US" sz="41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11" y="0"/>
            <a:ext cx="1512189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i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PESHA MESATARE (ne kg.)</a:t>
            </a:r>
            <a:endParaRPr lang="en-US" sz="2800" b="1" i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6359281"/>
              </p:ext>
            </p:extLst>
          </p:nvPr>
        </p:nvGraphicFramePr>
        <p:xfrm>
          <a:off x="76200" y="1066800"/>
          <a:ext cx="8915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594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700" b="1" dirty="0">
                <a:ln/>
                <a:solidFill>
                  <a:srgbClr val="002060"/>
                </a:solidFill>
                <a:latin typeface="Cambria" pitchFamily="18" charset="0"/>
              </a:rPr>
              <a:t>USHQYESHMËRIA</a:t>
            </a:r>
            <a:br>
              <a:rPr lang="en-US" sz="2700" b="1" dirty="0">
                <a:ln/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2700" b="1" dirty="0">
                <a:ln/>
                <a:solidFill>
                  <a:srgbClr val="002060"/>
                </a:solidFill>
                <a:latin typeface="Cambria" pitchFamily="18" charset="0"/>
              </a:rPr>
              <a:t>INDEXI I MASËS </a:t>
            </a:r>
            <a:r>
              <a:rPr lang="en-US" sz="2700" b="1" dirty="0" smtClean="0">
                <a:ln/>
                <a:solidFill>
                  <a:srgbClr val="002060"/>
                </a:solidFill>
                <a:latin typeface="Cambria" pitchFamily="18" charset="0"/>
              </a:rPr>
              <a:t>TRUPORE  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23831733"/>
              </p:ext>
            </p:extLst>
          </p:nvPr>
        </p:nvGraphicFramePr>
        <p:xfrm>
          <a:off x="0" y="1066800"/>
          <a:ext cx="9144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3462170"/>
              </p:ext>
            </p:extLst>
          </p:nvPr>
        </p:nvGraphicFramePr>
        <p:xfrm>
          <a:off x="0" y="3429000"/>
          <a:ext cx="8991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817324"/>
              </p:ext>
            </p:extLst>
          </p:nvPr>
        </p:nvGraphicFramePr>
        <p:xfrm>
          <a:off x="0" y="685800"/>
          <a:ext cx="4876800" cy="304800"/>
        </p:xfrm>
        <a:graphic>
          <a:graphicData uri="http://schemas.openxmlformats.org/drawingml/2006/table">
            <a:tbl>
              <a:tblPr/>
              <a:tblGrid>
                <a:gridCol w="4876800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Çdo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fëmije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ka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mbipeshë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më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të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madhe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normalja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8322819"/>
              </p:ext>
            </p:extLst>
          </p:nvPr>
        </p:nvGraphicFramePr>
        <p:xfrm>
          <a:off x="5486400" y="762000"/>
          <a:ext cx="3276600" cy="30480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Çdo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fëmije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është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obez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71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2788315"/>
              </p:ext>
            </p:extLst>
          </p:nvPr>
        </p:nvGraphicFramePr>
        <p:xfrm>
          <a:off x="76200" y="3733800"/>
          <a:ext cx="9067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" y="76200"/>
            <a:ext cx="89154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2060"/>
                </a:solidFill>
                <a:latin typeface="Cambria" pitchFamily="18" charset="0"/>
              </a:rPr>
              <a:t>USHQYESHMËRIA</a:t>
            </a:r>
            <a:br>
              <a:rPr lang="en-US" b="1" dirty="0">
                <a:ln/>
                <a:solidFill>
                  <a:srgbClr val="002060"/>
                </a:solidFill>
                <a:latin typeface="Cambria" pitchFamily="18" charset="0"/>
              </a:rPr>
            </a:br>
            <a:r>
              <a:rPr lang="en-US" b="1" dirty="0">
                <a:ln/>
                <a:solidFill>
                  <a:srgbClr val="002060"/>
                </a:solidFill>
                <a:latin typeface="Cambria" pitchFamily="18" charset="0"/>
              </a:rPr>
              <a:t>INDEXI I MASËS TRUPORE , SIPAS  </a:t>
            </a:r>
            <a:r>
              <a:rPr lang="en-US" b="1" dirty="0" smtClean="0">
                <a:ln/>
                <a:solidFill>
                  <a:srgbClr val="002060"/>
                </a:solidFill>
                <a:latin typeface="Cambria" pitchFamily="18" charset="0"/>
              </a:rPr>
              <a:t>GRUPMOSHAVE</a:t>
            </a:r>
            <a:endParaRPr lang="en-US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2287647"/>
              </p:ext>
            </p:extLst>
          </p:nvPr>
        </p:nvGraphicFramePr>
        <p:xfrm>
          <a:off x="152400" y="713006"/>
          <a:ext cx="8991600" cy="285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145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7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HIGJIENA PERSONALE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96011855"/>
              </p:ext>
            </p:extLst>
          </p:nvPr>
        </p:nvGraphicFramePr>
        <p:xfrm>
          <a:off x="76200" y="609600"/>
          <a:ext cx="8915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9729932"/>
              </p:ext>
            </p:extLst>
          </p:nvPr>
        </p:nvGraphicFramePr>
        <p:xfrm>
          <a:off x="5486400" y="3352800"/>
          <a:ext cx="3505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9709523"/>
              </p:ext>
            </p:extLst>
          </p:nvPr>
        </p:nvGraphicFramePr>
        <p:xfrm>
          <a:off x="76200" y="3352800"/>
          <a:ext cx="5181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en-US" sz="31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HIGJIENA PERSONALE JO E K</a:t>
            </a:r>
            <a:r>
              <a:rPr lang="en-US" sz="32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US" sz="31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NAQESHME</a:t>
            </a:r>
            <a:r>
              <a:rPr lang="en-US" b="1" dirty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en-US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32215118"/>
              </p:ext>
            </p:extLst>
          </p:nvPr>
        </p:nvGraphicFramePr>
        <p:xfrm>
          <a:off x="304800" y="12954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229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9181749"/>
              </p:ext>
            </p:extLst>
          </p:nvPr>
        </p:nvGraphicFramePr>
        <p:xfrm>
          <a:off x="152400" y="1066800"/>
          <a:ext cx="8991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en-US" sz="28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NDRYSHMET NE ORGANIN E TË PAMURIT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728927780"/>
              </p:ext>
            </p:extLst>
          </p:nvPr>
        </p:nvGraphicFramePr>
        <p:xfrm>
          <a:off x="533400" y="4191000"/>
          <a:ext cx="815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257277"/>
              </p:ext>
            </p:extLst>
          </p:nvPr>
        </p:nvGraphicFramePr>
        <p:xfrm>
          <a:off x="685800" y="609600"/>
          <a:ext cx="5791200" cy="36576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Çdo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fëmijë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ka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ndryshime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në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të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pamur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3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NDRYSHIMET </a:t>
            </a:r>
            <a:r>
              <a:rPr lang="en-US" sz="2800" b="1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NË ORGANIN 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 TË DËGJUARIT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36233892"/>
              </p:ext>
            </p:extLst>
          </p:nvPr>
        </p:nvGraphicFramePr>
        <p:xfrm>
          <a:off x="228600" y="9144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09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NDRYSHIMET NE TË  DËGJUARIT</a:t>
            </a:r>
            <a:endParaRPr lang="en-US" sz="28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1005485"/>
              </p:ext>
            </p:extLst>
          </p:nvPr>
        </p:nvGraphicFramePr>
        <p:xfrm>
          <a:off x="533400" y="1417638"/>
          <a:ext cx="79248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244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77" y="16525"/>
            <a:ext cx="8763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NDRYSHIMET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KAFAZIN E KRAHRORIT</a:t>
            </a:r>
            <a:endParaRPr lang="en-US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08021324"/>
              </p:ext>
            </p:extLst>
          </p:nvPr>
        </p:nvGraphicFramePr>
        <p:xfrm>
          <a:off x="-17443" y="3962400"/>
          <a:ext cx="30654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7698133"/>
              </p:ext>
            </p:extLst>
          </p:nvPr>
        </p:nvGraphicFramePr>
        <p:xfrm>
          <a:off x="2667000" y="4038600"/>
          <a:ext cx="350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7702096"/>
              </p:ext>
            </p:extLst>
          </p:nvPr>
        </p:nvGraphicFramePr>
        <p:xfrm>
          <a:off x="6172200" y="403860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3730558772"/>
              </p:ext>
            </p:extLst>
          </p:nvPr>
        </p:nvGraphicFramePr>
        <p:xfrm>
          <a:off x="228599" y="543417"/>
          <a:ext cx="88786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625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59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 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SISTEMIN LOKOMOTOR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2355012"/>
              </p:ext>
            </p:extLst>
          </p:nvPr>
        </p:nvGraphicFramePr>
        <p:xfrm>
          <a:off x="0" y="3886200"/>
          <a:ext cx="4953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94692137"/>
              </p:ext>
            </p:extLst>
          </p:nvPr>
        </p:nvGraphicFramePr>
        <p:xfrm>
          <a:off x="5334000" y="3810000"/>
          <a:ext cx="3810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1606785"/>
              </p:ext>
            </p:extLst>
          </p:nvPr>
        </p:nvGraphicFramePr>
        <p:xfrm>
          <a:off x="6426" y="1261921"/>
          <a:ext cx="9137573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614191"/>
            <a:ext cx="792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Cdoi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femije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ekzaminuar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nji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forme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deformitet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, 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kane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edhe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e me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shume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deformitete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05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0" y="0"/>
            <a:ext cx="9144000" cy="1045225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OBJEKTIVI</a:t>
            </a:r>
            <a:r>
              <a:rPr lang="en-US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</a:br>
            <a:endParaRPr lang="en-US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45225"/>
            <a:ext cx="9144000" cy="5812775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3600" b="1" dirty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Nga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këto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vizita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sistematike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pasqyrohet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gjendja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shëndetësore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nxënësve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</a:p>
          <a:p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Identifikohen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problemet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shëndetësor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	</a:t>
            </a:r>
          </a:p>
          <a:p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Krijohet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një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bazë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dhënave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nga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cila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duhet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ndërmeren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masa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nevojshme</a:t>
            </a:r>
            <a:r>
              <a:rPr lang="en-US" sz="30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000" b="1" dirty="0" smtClean="0">
                <a:ln/>
                <a:solidFill>
                  <a:srgbClr val="0000FF"/>
                </a:solidFill>
              </a:rPr>
              <a:t>.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8524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GJ. TYROIDEA DHE </a:t>
            </a:r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GJËNDRAT 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LIMFATIKE</a:t>
            </a:r>
            <a:endParaRPr lang="en-US" sz="28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6329225"/>
              </p:ext>
            </p:extLst>
          </p:nvPr>
        </p:nvGraphicFramePr>
        <p:xfrm>
          <a:off x="152400" y="533400"/>
          <a:ext cx="830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3317165"/>
              </p:ext>
            </p:extLst>
          </p:nvPr>
        </p:nvGraphicFramePr>
        <p:xfrm>
          <a:off x="0" y="3276600"/>
          <a:ext cx="9067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662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07"/>
            <a:ext cx="9144000" cy="701407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NË SISTEMIN KARDIOVASKULAR</a:t>
            </a:r>
            <a:endParaRPr lang="en-US" sz="28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100200"/>
              </p:ext>
            </p:extLst>
          </p:nvPr>
        </p:nvGraphicFramePr>
        <p:xfrm>
          <a:off x="0" y="6858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42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 NË SISTEMIN E NUHATJËS DHE SISTEMIN E FRYMARJËS</a:t>
            </a:r>
            <a:endParaRPr lang="en-US" sz="24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9368200"/>
              </p:ext>
            </p:extLst>
          </p:nvPr>
        </p:nvGraphicFramePr>
        <p:xfrm>
          <a:off x="381000" y="685800"/>
          <a:ext cx="861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7835911"/>
              </p:ext>
            </p:extLst>
          </p:nvPr>
        </p:nvGraphicFramePr>
        <p:xfrm>
          <a:off x="0" y="3352800"/>
          <a:ext cx="8686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724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 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ABDOMEN DHE ORGANE GJENITALE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7572548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100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2"/>
            <a:ext cx="8229600" cy="609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 NË LËKURE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48466749"/>
              </p:ext>
            </p:extLst>
          </p:nvPr>
        </p:nvGraphicFramePr>
        <p:xfrm>
          <a:off x="0" y="685800"/>
          <a:ext cx="9067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47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05"/>
            <a:ext cx="8229600" cy="5635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NDRYSHIMET NË SNQ</a:t>
            </a:r>
            <a:endParaRPr lang="en-US" sz="28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7926608"/>
              </p:ext>
            </p:extLst>
          </p:nvPr>
        </p:nvGraphicFramePr>
        <p:xfrm>
          <a:off x="152400" y="599367"/>
          <a:ext cx="8915400" cy="610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731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ZHVILLIMI PSIQIK</a:t>
            </a:r>
            <a:endParaRPr lang="en-US" sz="2800" b="1" dirty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98224169"/>
              </p:ext>
            </p:extLst>
          </p:nvPr>
        </p:nvGraphicFramePr>
        <p:xfrm>
          <a:off x="228600" y="1295400"/>
          <a:ext cx="8763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453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2" y="0"/>
            <a:ext cx="917772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1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07" y="0"/>
            <a:ext cx="8229600" cy="63976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REKOMANDIMET</a:t>
            </a:r>
            <a:endParaRPr lang="en-US" sz="2800" b="1" i="1" dirty="0">
              <a:ln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200"/>
            <a:ext cx="9144000" cy="61247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bazë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rezultateve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fituara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nga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vizitat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sistematike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nxënësve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kl. I,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kl.V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kl.IX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propozojmë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Rastet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referuara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diagnostifikim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tretman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gjatë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këtyre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vizitave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jenë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mbikqyrje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Nxënësit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ushqyeshmëri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dobët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kenë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përkujdesje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mbështetje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</a:t>
            </a:r>
            <a:r>
              <a:rPr lang="en-US" sz="2800" b="1" i="1" dirty="0" err="1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familjare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institucionale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mënyrën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ushqyerit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drjetë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nxënësit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mbipeshë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nevojit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ndryshim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mënyrën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jetesës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aktivitetet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fizike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,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ushqyeshmeri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drejtë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ndërmarja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masave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edukativo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shëndetësore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institucioneve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shkollore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shëndetësore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jetë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shëndetshme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.</a:t>
            </a: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3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915400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ndërmeren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masa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korekte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korigjohet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çdo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faktor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ndikon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pamur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Ndryshimet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boshtin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kurizit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krahror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extremitete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korigjohen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sipas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rekomandimeve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profesionistëve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bëhet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edukimi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qëndrimin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drejtë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trupit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zvoglohet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pasha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çantave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shkollore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parandaluar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deformitetet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shkak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peshës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(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sipas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rekomandimeve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pasha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çantës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jetë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deri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10 %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peshës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trupore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fëmijës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800" b="1" i="1" dirty="0" smtClean="0">
              <a:ln/>
              <a:solidFill>
                <a:schemeClr val="accent1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Parandalimi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deformiteteve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bëhet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aktivitetin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fizik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regullt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shkollë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jashtë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shkollës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-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aktivitet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sportive 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ushtrime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nevojshme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moshën</a:t>
            </a:r>
            <a:r>
              <a:rPr lang="en-US" sz="2800" b="1" i="1" dirty="0">
                <a:ln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lang="en-US" sz="2800" b="1" i="1" dirty="0">
              <a:ln/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smtClean="0">
                <a:ln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b="1" i="1" dirty="0">
              <a:ln/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8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05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QËLLIMI</a:t>
            </a:r>
            <a:endParaRPr lang="en-US" sz="3600" b="1" dirty="0">
              <a:ln/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95050"/>
            <a:ext cx="9144000" cy="606295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2800" b="1" dirty="0" smtClean="0">
              <a:ln/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Vlerësimi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rritjes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dhe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zhvillimi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psiko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-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fizik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fëmijëve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të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moshës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6-7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vjeç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, 10-11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vjeç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si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dhe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14-15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vjeç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të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nxënsëve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në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  SHFMU 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të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Prishtinës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Zbulimi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hershëm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sëmundjeve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,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anomalive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dhe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çregullimeve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eventuale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të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fëmijët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e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këtyre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grup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moshave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anose="02040503050406030204" pitchFamily="18" charset="0"/>
              </a:rPr>
              <a:t> .</a:t>
            </a:r>
          </a:p>
          <a:p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Prevenimi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korigjimi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anomalive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,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gjendjeve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trajtimi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sëmundjeve</a:t>
            </a:r>
            <a:r>
              <a:rPr lang="en-US" sz="24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  <a:endParaRPr lang="en-US" sz="2400" b="1" dirty="0">
              <a:ln/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8524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883920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Ndryshimet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evidentuara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zemër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hulumtohen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veprohet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sipas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nevojave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institucionet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përkatëse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korigjohen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rastet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kriptorhisem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anorhia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testis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hernia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nxënësit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status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psiqik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nuk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përgjigjet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moshës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kenë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tretman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veçant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nga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personeli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arsimor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përkujdesje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psikologut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Ndërsa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nxënësit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meta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folur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duhet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kenë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qasje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me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logopedin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psikologun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Nevojitet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edukim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shëndetësor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për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mirëmbajtjen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higjienës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personale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dhe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ate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orale</a:t>
            </a:r>
            <a:r>
              <a:rPr lang="en-US" sz="2800" b="1" i="1" dirty="0" smtClean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lang="en-US" sz="2800" b="1" i="1" dirty="0">
              <a:ln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028825" algn="l"/>
              </a:tabLst>
            </a:pP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Vizitat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sistematike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nxënësve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jenë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të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i="1" dirty="0" err="1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rregullta</a:t>
            </a:r>
            <a:r>
              <a:rPr lang="en-US" sz="2800" b="1" i="1" dirty="0">
                <a:ln/>
                <a:solidFill>
                  <a:schemeClr val="accent1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lang="en-US" sz="2800" b="1" i="1" dirty="0">
              <a:ln/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028825" algn="l"/>
              </a:tabLst>
            </a:pPr>
            <a:endParaRPr lang="en-US" sz="2000" b="1" i="1" dirty="0">
              <a:ln/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6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990600"/>
            <a:ext cx="6591300" cy="423545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 eaLnBrk="1" hangingPunct="1">
              <a:buFont typeface="Wingdings 3" panose="05040102010807070707" pitchFamily="18" charset="2"/>
              <a:buNone/>
            </a:pPr>
            <a:endParaRPr lang="en-US" altLang="en-US" sz="3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3" panose="05040102010807070707" pitchFamily="18" charset="2"/>
              <a:buNone/>
            </a:pPr>
            <a:endParaRPr lang="en-US" altLang="en-US" sz="3600" b="1" dirty="0" smtClean="0">
              <a:ln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3" panose="05040102010807070707" pitchFamily="18" charset="2"/>
              <a:buNone/>
            </a:pPr>
            <a:endParaRPr lang="en-US" altLang="en-US" sz="3600" b="1" dirty="0">
              <a:ln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3" panose="05040102010807070707" pitchFamily="18" charset="2"/>
              <a:buNone/>
            </a:pPr>
            <a:r>
              <a:rPr lang="en-US" altLang="en-US" sz="36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 FALEMINDERIT </a:t>
            </a:r>
          </a:p>
        </p:txBody>
      </p:sp>
    </p:spTree>
    <p:extLst>
      <p:ext uri="{BB962C8B-B14F-4D97-AF65-F5344CB8AC3E}">
        <p14:creationId xmlns="" xmlns:p14="http://schemas.microsoft.com/office/powerpoint/2010/main" val="5702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Metodologjia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9144000" cy="609600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Subjekt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ishin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nxënësit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51 SHFMU me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paralele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ndara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Komunës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Prishtinës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.                   </a:t>
            </a:r>
          </a:p>
          <a:p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Ne keto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vizita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morën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pjesë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9422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nxënës</a:t>
            </a:r>
            <a:endParaRPr lang="en-US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dallim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nga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vitet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kaluara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këtë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metoda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punës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ishte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avancuar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pasi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dhënat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u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regjistruan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mënyrë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elektronike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</a:p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Është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hartuar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program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posaqëm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ku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përfshihen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gjitha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dhënat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këto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vizita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</a:p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Janë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përdorur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15 laptop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gjatë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procesit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punës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cilët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ka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qenë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instaluar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programi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</a:p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Laptopët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programi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ka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qenë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donacion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Ambasadës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Çeke</a:t>
            </a:r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.</a:t>
            </a:r>
          </a:p>
          <a:p>
            <a:endParaRPr lang="en-US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		</a:t>
            </a:r>
            <a:endParaRPr lang="en-US" sz="3600" b="1" dirty="0">
              <a:ln/>
              <a:solidFill>
                <a:schemeClr val="accent3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8524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latin typeface="Cambria" pitchFamily="18" charset="0"/>
              </a:rPr>
              <a:t>Parametrat</a:t>
            </a:r>
            <a:r>
              <a:rPr lang="en-US" sz="3200" b="1" dirty="0" smtClean="0">
                <a:ln/>
                <a:latin typeface="Cambria" pitchFamily="18" charset="0"/>
              </a:rPr>
              <a:t> </a:t>
            </a:r>
            <a:endParaRPr lang="en-US" sz="3200" b="1" dirty="0">
              <a:ln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4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endParaRPr lang="en-US" sz="3600" dirty="0" smtClean="0"/>
          </a:p>
          <a:p>
            <a:endParaRPr lang="en-US" sz="36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Matja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peshës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trupore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gjatësisë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                           (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vlersim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standard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sipas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diagramit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)</a:t>
            </a:r>
          </a:p>
          <a:p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Kontrolli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pamurit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sipas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tabelës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(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Snellen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). </a:t>
            </a:r>
          </a:p>
          <a:p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dëgjuarit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</a:t>
            </a:r>
          </a:p>
          <a:p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Kontrolli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detalizuar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klinik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lëkurës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kokës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hundës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gojës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dhëmbëve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gjëndrës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tireoide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zemrës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mushkritë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barku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ekstremitetet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boshti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kurizor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,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gjoksi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.</a:t>
            </a:r>
          </a:p>
          <a:p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Zhvillimi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psiko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-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motorik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pjekuria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sociale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51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51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emotive.</a:t>
            </a:r>
          </a:p>
          <a:p>
            <a:endParaRPr lang="en-US" sz="36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bg1"/>
          </a:solidFill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Planifikimi</a:t>
            </a:r>
            <a:endParaRPr lang="en-US" b="1" dirty="0">
              <a:ln/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9144000" cy="556260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28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Ky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aktivitet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është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realizuar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bashkëpunim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ngushtë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me DKSHMS , DK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Arsim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Drejtoritë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ShFMU</a:t>
            </a:r>
            <a:endParaRPr lang="en-US" sz="2800" b="1" dirty="0" smtClean="0">
              <a:ln/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Plani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punës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orari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këtij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aktivitetei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është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hartuar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bazë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nr.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shkollave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dhe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nr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nxënësve</a:t>
            </a:r>
            <a:r>
              <a:rPr lang="en-US" sz="28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 </a:t>
            </a:r>
          </a:p>
          <a:p>
            <a:pPr>
              <a:buNone/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Cambria" pitchFamily="18" charset="0"/>
              </a:rPr>
              <a:t>		</a:t>
            </a:r>
            <a:endParaRPr lang="en-US" sz="3600" b="1" dirty="0">
              <a:ln/>
              <a:solidFill>
                <a:schemeClr val="accent3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6200"/>
            <a:ext cx="128524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00"/>
            <a:ext cx="9144000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realizimin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këtijë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aktiviteti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u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formuan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15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ekipe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implementuese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Koha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e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fillimit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09.03.2015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në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8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ShFMU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të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Komunës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së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Prishtinës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Viz.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sist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.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kanë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përfunduar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me 27.05.2015 </a:t>
            </a:r>
            <a:r>
              <a:rPr lang="en-US" sz="3200" b="1" dirty="0" err="1" smtClean="0">
                <a:ln/>
                <a:solidFill>
                  <a:srgbClr val="0000FF"/>
                </a:solidFill>
                <a:latin typeface="Cambria" pitchFamily="18" charset="0"/>
              </a:rPr>
              <a:t>në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Cambria" pitchFamily="18" charset="0"/>
              </a:rPr>
              <a:t> 51 SHFMU</a:t>
            </a:r>
            <a:endParaRPr lang="en-US" sz="3200" b="1" dirty="0">
              <a:ln/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60" y="0"/>
            <a:ext cx="128524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8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00FF"/>
                </a:solidFill>
                <a:latin typeface="Cambria" pitchFamily="18" charset="0"/>
              </a:rPr>
              <a:t>AKTIVITETET</a:t>
            </a:r>
            <a:endParaRPr lang="en-US" b="1" i="1" dirty="0">
              <a:ln/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9144000" cy="6248400"/>
          </a:xfr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realizimin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këtij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projekti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DKSHMS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bashkë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koordinatorët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këtij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projekti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realizuan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takim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përbashkët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Drejtoreshën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Drejtorisë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Arsim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Drejtorët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SHFMU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Komunës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Prishtinës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njoftuan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projektin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DKSHMS,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Drejtori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QKMF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stafin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udhëheqës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mbajtën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takim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gjithë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udhëheqësit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njoftuan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zhvillimin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këtij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projekti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morën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udhëzimet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nevojshme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aktivitet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Koordinatorët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hartuan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planin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realizimit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këtyre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vizitave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sistematike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cilin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njoftuan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stafin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udhëheqës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QKMF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akterët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kyqur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këtij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takimi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udhëheqësit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njësive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punuese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formuan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ekipet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implementuese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qendrat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realizimin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këtyre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vizitave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ekipeve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formuara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përpilua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orari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trajnimeve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ligjëratave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ln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60" y="3243"/>
            <a:ext cx="128524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13276</TotalTime>
  <Words>1437</Words>
  <Application>Microsoft Office PowerPoint</Application>
  <PresentationFormat>On-screen Show (4:3)</PresentationFormat>
  <Paragraphs>394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Droplet</vt:lpstr>
      <vt:lpstr>   VIZITAT SISTEMATIKE TË NXËNSËVE TË KLASËVE TË PARA, TË PESTA DHE TË NËNTA TË SHKOLLAVE FILLORE  MESME TË ULËTA                                KOMUNËN E  PRISHTINËS</vt:lpstr>
      <vt:lpstr>HYRJE</vt:lpstr>
      <vt:lpstr>OBJEKTIVI </vt:lpstr>
      <vt:lpstr>QËLLIMI</vt:lpstr>
      <vt:lpstr>Metodologjia </vt:lpstr>
      <vt:lpstr>Parametrat </vt:lpstr>
      <vt:lpstr>Planifikimi</vt:lpstr>
      <vt:lpstr>Slide 8</vt:lpstr>
      <vt:lpstr>AKTIVITETET</vt:lpstr>
      <vt:lpstr>Trajnimet  </vt:lpstr>
      <vt:lpstr>Slide 11</vt:lpstr>
      <vt:lpstr>EKIPET IMPLEMENTUESE </vt:lpstr>
      <vt:lpstr>Slide 13</vt:lpstr>
      <vt:lpstr>Slide 14</vt:lpstr>
      <vt:lpstr> PËRFSHIRJA E NXËNËSVE NË VIZITA  SISTEMATIKE NË  KOMUNËN E PRISHTINËS  VITI SHKOLLOR  2014/2015 </vt:lpstr>
      <vt:lpstr>PËRFSHIRJA E NXËNËSVE NË VIZ.  SISTEMATIKE SIPAS GJINISË  NË KOMUNËN E PRISHTINËS  VITI SHKOLLOR  2014/2015 </vt:lpstr>
      <vt:lpstr>PËRFSHIRJA E NXËNSËVE NË VIZITA SISTEMATIKE </vt:lpstr>
      <vt:lpstr>Slide 18</vt:lpstr>
      <vt:lpstr>LARTËSIA MESATARE TRUPORE SIPAS GJINISË        (cm)</vt:lpstr>
      <vt:lpstr>PESHA MESATARE (ne kg.)</vt:lpstr>
      <vt:lpstr>USHQYESHMËRIA INDEXI I MASËS TRUPORE  </vt:lpstr>
      <vt:lpstr>Slide 22</vt:lpstr>
      <vt:lpstr>Slide 23</vt:lpstr>
      <vt:lpstr> HIGJIENA PERSONALE JO E KËNAQESHME </vt:lpstr>
      <vt:lpstr>NDRYSHMET NE ORGANIN E TË PAMURIT</vt:lpstr>
      <vt:lpstr> NDRYSHIMET NË ORGANIN E TË DËGJUARIT</vt:lpstr>
      <vt:lpstr>NDRYSHIMET NE TË  DËGJUARIT</vt:lpstr>
      <vt:lpstr>Slide 28</vt:lpstr>
      <vt:lpstr>NDRYSHIMET NË SISTEMIN LOKOMOTOR</vt:lpstr>
      <vt:lpstr>GJ. TYROIDEA DHE GJËNDRAT LIMFATIKE</vt:lpstr>
      <vt:lpstr>NDRYSHIMET NË SISTEMIN KARDIOVASKULAR</vt:lpstr>
      <vt:lpstr>NDRYSHIMET NË SISTEMIN E NUHATJËS DHE SISTEMIN E FRYMARJËS</vt:lpstr>
      <vt:lpstr>NDRYSHIMET NË ABDOMEN DHE ORGANE GJENITALE</vt:lpstr>
      <vt:lpstr>NDRYSHIMET NË LËKURE</vt:lpstr>
      <vt:lpstr>NDRYSHIMET NË SNQ</vt:lpstr>
      <vt:lpstr>ZHVILLIMI PSIQIK</vt:lpstr>
      <vt:lpstr>Slide 37</vt:lpstr>
      <vt:lpstr>REKOMANDIMET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Teuta Hoxha</dc:creator>
  <cp:lastModifiedBy>HP</cp:lastModifiedBy>
  <cp:revision>796</cp:revision>
  <dcterms:created xsi:type="dcterms:W3CDTF">2013-05-10T10:02:58Z</dcterms:created>
  <dcterms:modified xsi:type="dcterms:W3CDTF">2015-12-21T14:56:27Z</dcterms:modified>
</cp:coreProperties>
</file>