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7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8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9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40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1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80" r:id="rId22"/>
    <p:sldId id="281" r:id="rId23"/>
    <p:sldId id="298" r:id="rId24"/>
    <p:sldId id="299" r:id="rId25"/>
    <p:sldId id="283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321" r:id="rId36"/>
    <p:sldId id="295" r:id="rId37"/>
    <p:sldId id="297" r:id="rId38"/>
    <p:sldId id="301" r:id="rId39"/>
    <p:sldId id="302" r:id="rId40"/>
    <p:sldId id="303" r:id="rId41"/>
    <p:sldId id="300" r:id="rId42"/>
    <p:sldId id="304" r:id="rId43"/>
    <p:sldId id="305" r:id="rId44"/>
    <p:sldId id="318" r:id="rId45"/>
    <p:sldId id="307" r:id="rId46"/>
    <p:sldId id="308" r:id="rId47"/>
    <p:sldId id="309" r:id="rId48"/>
    <p:sldId id="310" r:id="rId49"/>
    <p:sldId id="311" r:id="rId50"/>
    <p:sldId id="313" r:id="rId51"/>
    <p:sldId id="314" r:id="rId52"/>
    <p:sldId id="312" r:id="rId53"/>
    <p:sldId id="315" r:id="rId54"/>
    <p:sldId id="316" r:id="rId55"/>
    <p:sldId id="317" r:id="rId56"/>
    <p:sldId id="320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120" d="100"/>
          <a:sy n="120" d="100"/>
        </p:scale>
        <p:origin x="22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8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G:\Pregaditja%20e%20rapo.per%20gjashtemu.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APORT%20VJET.%20VIZ.%20MJEKE.%202016\Raporti%20i%20pergjithshem%202016.xls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q-A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940938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q-A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Vizitat mjekësore</c:v>
                </c:pt>
                <c:pt idx="1">
                  <c:v>Shërbimet shëndetësore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560612</c:v>
                </c:pt>
                <c:pt idx="1">
                  <c:v>937774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6858784"/>
        <c:axId val="406854472"/>
        <c:axId val="0"/>
      </c:bar3DChart>
      <c:catAx>
        <c:axId val="40685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q-AL"/>
          </a:p>
        </c:txPr>
        <c:crossAx val="406854472"/>
        <c:crosses val="autoZero"/>
        <c:auto val="1"/>
        <c:lblAlgn val="ctr"/>
        <c:lblOffset val="100"/>
        <c:noMultiLvlLbl val="0"/>
      </c:catAx>
      <c:valAx>
        <c:axId val="4068544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06858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q-A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'Sherbimet diagnostike'!$E$17:$E$23</c:f>
              <c:strCache>
                <c:ptCount val="7"/>
                <c:pt idx="0">
                  <c:v>M.Familjare</c:v>
                </c:pt>
                <c:pt idx="1">
                  <c:v>M.Punës</c:v>
                </c:pt>
                <c:pt idx="2">
                  <c:v>Specialistika</c:v>
                </c:pt>
                <c:pt idx="3">
                  <c:v>Pediatria</c:v>
                </c:pt>
                <c:pt idx="4">
                  <c:v>QMG</c:v>
                </c:pt>
                <c:pt idx="5">
                  <c:v>Vaksinimi</c:v>
                </c:pt>
                <c:pt idx="6">
                  <c:v>DSM</c:v>
                </c:pt>
              </c:strCache>
            </c:strRef>
          </c:cat>
          <c:val>
            <c:numRef>
              <c:f>'Sherbimet diagnostike'!$F$17:$F$23</c:f>
              <c:numCache>
                <c:formatCode>General</c:formatCode>
                <c:ptCount val="7"/>
              </c:numCache>
            </c:numRef>
          </c:val>
        </c:ser>
        <c:ser>
          <c:idx val="1"/>
          <c:order val="1"/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'Sherbimet diagnostike'!$E$17:$E$23</c:f>
              <c:strCache>
                <c:ptCount val="7"/>
                <c:pt idx="0">
                  <c:v>M.Familjare</c:v>
                </c:pt>
                <c:pt idx="1">
                  <c:v>M.Punës</c:v>
                </c:pt>
                <c:pt idx="2">
                  <c:v>Specialistika</c:v>
                </c:pt>
                <c:pt idx="3">
                  <c:v>Pediatria</c:v>
                </c:pt>
                <c:pt idx="4">
                  <c:v>QMG</c:v>
                </c:pt>
                <c:pt idx="5">
                  <c:v>Vaksinimi</c:v>
                </c:pt>
                <c:pt idx="6">
                  <c:v>DSM</c:v>
                </c:pt>
              </c:strCache>
            </c:strRef>
          </c:cat>
          <c:val>
            <c:numRef>
              <c:f>'Sherbimet diagnostike'!$G$17:$G$23</c:f>
              <c:numCache>
                <c:formatCode>0%</c:formatCode>
                <c:ptCount val="7"/>
                <c:pt idx="0">
                  <c:v>0.46</c:v>
                </c:pt>
                <c:pt idx="1">
                  <c:v>0.65</c:v>
                </c:pt>
                <c:pt idx="2">
                  <c:v>0.23</c:v>
                </c:pt>
                <c:pt idx="3">
                  <c:v>0</c:v>
                </c:pt>
                <c:pt idx="4">
                  <c:v>0.24</c:v>
                </c:pt>
                <c:pt idx="5">
                  <c:v>0</c:v>
                </c:pt>
                <c:pt idx="6">
                  <c:v>7.0000000000000007E-2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430537408"/>
        <c:axId val="430538584"/>
      </c:barChart>
      <c:catAx>
        <c:axId val="43053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q-AL"/>
          </a:p>
        </c:txPr>
        <c:crossAx val="430538584"/>
        <c:crosses val="autoZero"/>
        <c:auto val="1"/>
        <c:lblAlgn val="ctr"/>
        <c:lblOffset val="100"/>
        <c:noMultiLvlLbl val="0"/>
      </c:catAx>
      <c:valAx>
        <c:axId val="4305385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0537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'Referimet jashte KPSH'!$A$4:$A$21</c:f>
              <c:strCache>
                <c:ptCount val="18"/>
                <c:pt idx="0">
                  <c:v>QKMF</c:v>
                </c:pt>
                <c:pt idx="1">
                  <c:v>QMF 1</c:v>
                </c:pt>
                <c:pt idx="2">
                  <c:v>QMF 2</c:v>
                </c:pt>
                <c:pt idx="3">
                  <c:v>QMF 3</c:v>
                </c:pt>
                <c:pt idx="4">
                  <c:v>QMF 4</c:v>
                </c:pt>
                <c:pt idx="5">
                  <c:v>QMF 5</c:v>
                </c:pt>
                <c:pt idx="6">
                  <c:v>QMF 6</c:v>
                </c:pt>
                <c:pt idx="7">
                  <c:v>QMF -7</c:v>
                </c:pt>
                <c:pt idx="8">
                  <c:v>QMF -8</c:v>
                </c:pt>
                <c:pt idx="9">
                  <c:v>QMF -9</c:v>
                </c:pt>
                <c:pt idx="10">
                  <c:v>QMF -10</c:v>
                </c:pt>
                <c:pt idx="11">
                  <c:v>QMF-11</c:v>
                </c:pt>
                <c:pt idx="12">
                  <c:v>QMF Hajvali</c:v>
                </c:pt>
                <c:pt idx="13">
                  <c:v>QMF Besi </c:v>
                </c:pt>
                <c:pt idx="14">
                  <c:v>QMF Mat</c:v>
                </c:pt>
                <c:pt idx="15">
                  <c:v>QMF Mati 1</c:v>
                </c:pt>
                <c:pt idx="16">
                  <c:v>Fshatërat</c:v>
                </c:pt>
                <c:pt idx="17">
                  <c:v>AMF Studentëve</c:v>
                </c:pt>
              </c:strCache>
            </c:strRef>
          </c:cat>
          <c:val>
            <c:numRef>
              <c:f>'Referimet jashte KPSH'!$B$4:$B$21</c:f>
              <c:numCache>
                <c:formatCode>0%</c:formatCode>
                <c:ptCount val="18"/>
                <c:pt idx="0">
                  <c:v>0.05</c:v>
                </c:pt>
                <c:pt idx="1">
                  <c:v>0.06</c:v>
                </c:pt>
                <c:pt idx="2">
                  <c:v>0.2</c:v>
                </c:pt>
                <c:pt idx="3">
                  <c:v>0.16</c:v>
                </c:pt>
                <c:pt idx="4">
                  <c:v>0.11</c:v>
                </c:pt>
                <c:pt idx="5">
                  <c:v>0.21</c:v>
                </c:pt>
                <c:pt idx="6">
                  <c:v>0.1</c:v>
                </c:pt>
                <c:pt idx="7">
                  <c:v>0.17</c:v>
                </c:pt>
                <c:pt idx="8">
                  <c:v>0.12</c:v>
                </c:pt>
                <c:pt idx="9">
                  <c:v>0.17</c:v>
                </c:pt>
                <c:pt idx="10">
                  <c:v>0.14000000000000001</c:v>
                </c:pt>
                <c:pt idx="11">
                  <c:v>0.14000000000000001</c:v>
                </c:pt>
                <c:pt idx="12">
                  <c:v>0.21</c:v>
                </c:pt>
                <c:pt idx="13">
                  <c:v>0.11</c:v>
                </c:pt>
                <c:pt idx="14">
                  <c:v>0.19</c:v>
                </c:pt>
                <c:pt idx="15">
                  <c:v>0.09</c:v>
                </c:pt>
                <c:pt idx="16">
                  <c:v>0.21</c:v>
                </c:pt>
                <c:pt idx="17">
                  <c:v>0.18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0541328"/>
        <c:axId val="430540152"/>
      </c:barChart>
      <c:catAx>
        <c:axId val="43054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q-AL"/>
          </a:p>
        </c:txPr>
        <c:crossAx val="430540152"/>
        <c:crosses val="autoZero"/>
        <c:auto val="1"/>
        <c:lblAlgn val="ctr"/>
        <c:lblOffset val="100"/>
        <c:noMultiLvlLbl val="0"/>
      </c:catAx>
      <c:valAx>
        <c:axId val="4305401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3054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q-A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'Referimet jashte KPSH'!$E$19:$O$19</c:f>
              <c:strCache>
                <c:ptCount val="11"/>
                <c:pt idx="0">
                  <c:v>Mosha &lt;1 vit</c:v>
                </c:pt>
                <c:pt idx="1">
                  <c:v>Mosha 1-5</c:v>
                </c:pt>
                <c:pt idx="2">
                  <c:v>Mosha 6-9</c:v>
                </c:pt>
                <c:pt idx="3">
                  <c:v>Mosha 10-14</c:v>
                </c:pt>
                <c:pt idx="4">
                  <c:v>Mosha 15-19</c:v>
                </c:pt>
                <c:pt idx="5">
                  <c:v>Mosha 20-24</c:v>
                </c:pt>
                <c:pt idx="6">
                  <c:v>Mosha 25-34</c:v>
                </c:pt>
                <c:pt idx="7">
                  <c:v>Mosha 35-44</c:v>
                </c:pt>
                <c:pt idx="8">
                  <c:v>Mosha 45-54</c:v>
                </c:pt>
                <c:pt idx="9">
                  <c:v>Mosha 55-64</c:v>
                </c:pt>
                <c:pt idx="10">
                  <c:v>Mosha 65+</c:v>
                </c:pt>
              </c:strCache>
            </c:strRef>
          </c:cat>
          <c:val>
            <c:numRef>
              <c:f>'Referimet jashte KPSH'!$E$20:$O$20</c:f>
              <c:numCache>
                <c:formatCode>0%</c:formatCode>
                <c:ptCount val="11"/>
                <c:pt idx="0">
                  <c:v>0.06</c:v>
                </c:pt>
                <c:pt idx="1">
                  <c:v>7.0000000000000007E-2</c:v>
                </c:pt>
                <c:pt idx="2">
                  <c:v>7.0000000000000007E-2</c:v>
                </c:pt>
                <c:pt idx="3">
                  <c:v>0.06</c:v>
                </c:pt>
                <c:pt idx="4">
                  <c:v>7.0000000000000007E-2</c:v>
                </c:pt>
                <c:pt idx="5">
                  <c:v>0.08</c:v>
                </c:pt>
                <c:pt idx="6">
                  <c:v>0.11</c:v>
                </c:pt>
                <c:pt idx="7">
                  <c:v>0.11</c:v>
                </c:pt>
                <c:pt idx="8">
                  <c:v>0.11</c:v>
                </c:pt>
                <c:pt idx="9">
                  <c:v>0.11</c:v>
                </c:pt>
                <c:pt idx="10">
                  <c:v>0.14000000000000001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31998536"/>
        <c:axId val="432003632"/>
      </c:barChart>
      <c:catAx>
        <c:axId val="431998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q-AL"/>
          </a:p>
        </c:txPr>
        <c:crossAx val="432003632"/>
        <c:crosses val="autoZero"/>
        <c:auto val="1"/>
        <c:lblAlgn val="ctr"/>
        <c:lblOffset val="100"/>
        <c:noMultiLvlLbl val="0"/>
      </c:catAx>
      <c:valAx>
        <c:axId val="4320036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31998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2060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q-AL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2060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q-AL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q-AL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'Referimet jashte KPSH'!$E$26:$E$27</c:f>
              <c:strCache>
                <c:ptCount val="2"/>
                <c:pt idx="0">
                  <c:v>QYTET</c:v>
                </c:pt>
                <c:pt idx="1">
                  <c:v>FSHAT</c:v>
                </c:pt>
              </c:strCache>
            </c:strRef>
          </c:cat>
          <c:val>
            <c:numRef>
              <c:f>'Referimet jashte KPSH'!$F$26:$F$27</c:f>
              <c:numCache>
                <c:formatCode>0%</c:formatCode>
                <c:ptCount val="2"/>
                <c:pt idx="0">
                  <c:v>0.96</c:v>
                </c:pt>
                <c:pt idx="1">
                  <c:v>0.04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'Mesataret Ditore'!$B$4:$B$21</c:f>
              <c:strCache>
                <c:ptCount val="18"/>
                <c:pt idx="0">
                  <c:v>QKMF</c:v>
                </c:pt>
                <c:pt idx="1">
                  <c:v>QMF 1</c:v>
                </c:pt>
                <c:pt idx="2">
                  <c:v>QMF 2</c:v>
                </c:pt>
                <c:pt idx="3">
                  <c:v>QMF 3</c:v>
                </c:pt>
                <c:pt idx="4">
                  <c:v>QMF 4</c:v>
                </c:pt>
                <c:pt idx="5">
                  <c:v>QMF 5</c:v>
                </c:pt>
                <c:pt idx="6">
                  <c:v>QMF 6</c:v>
                </c:pt>
                <c:pt idx="7">
                  <c:v>QMF -7</c:v>
                </c:pt>
                <c:pt idx="8">
                  <c:v>QMF -8</c:v>
                </c:pt>
                <c:pt idx="9">
                  <c:v>QMF -9</c:v>
                </c:pt>
                <c:pt idx="10">
                  <c:v>QMF -10</c:v>
                </c:pt>
                <c:pt idx="11">
                  <c:v>QMF-11</c:v>
                </c:pt>
                <c:pt idx="12">
                  <c:v>QMF Hajvali</c:v>
                </c:pt>
                <c:pt idx="13">
                  <c:v>QMF Besi </c:v>
                </c:pt>
                <c:pt idx="14">
                  <c:v>QMF Mat</c:v>
                </c:pt>
                <c:pt idx="15">
                  <c:v>QMF Mati 1</c:v>
                </c:pt>
                <c:pt idx="16">
                  <c:v>Fshatërat</c:v>
                </c:pt>
                <c:pt idx="17">
                  <c:v>AMF Studentëve</c:v>
                </c:pt>
              </c:strCache>
            </c:strRef>
          </c:cat>
          <c:val>
            <c:numRef>
              <c:f>'Mesataret Ditore'!$C$4:$C$21</c:f>
              <c:numCache>
                <c:formatCode>General</c:formatCode>
                <c:ptCount val="18"/>
                <c:pt idx="0">
                  <c:v>230</c:v>
                </c:pt>
                <c:pt idx="1">
                  <c:v>187</c:v>
                </c:pt>
                <c:pt idx="2">
                  <c:v>160</c:v>
                </c:pt>
                <c:pt idx="3">
                  <c:v>103</c:v>
                </c:pt>
                <c:pt idx="4">
                  <c:v>195</c:v>
                </c:pt>
                <c:pt idx="5">
                  <c:v>321</c:v>
                </c:pt>
                <c:pt idx="6">
                  <c:v>257</c:v>
                </c:pt>
                <c:pt idx="7">
                  <c:v>92</c:v>
                </c:pt>
                <c:pt idx="8">
                  <c:v>72</c:v>
                </c:pt>
                <c:pt idx="9">
                  <c:v>88</c:v>
                </c:pt>
                <c:pt idx="10">
                  <c:v>113</c:v>
                </c:pt>
                <c:pt idx="11">
                  <c:v>82</c:v>
                </c:pt>
                <c:pt idx="12">
                  <c:v>118</c:v>
                </c:pt>
                <c:pt idx="13">
                  <c:v>97</c:v>
                </c:pt>
                <c:pt idx="14">
                  <c:v>67</c:v>
                </c:pt>
                <c:pt idx="15">
                  <c:v>93</c:v>
                </c:pt>
                <c:pt idx="16">
                  <c:v>184</c:v>
                </c:pt>
                <c:pt idx="17">
                  <c:v>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32002064"/>
        <c:axId val="431996968"/>
        <c:axId val="0"/>
      </c:bar3DChart>
      <c:catAx>
        <c:axId val="43200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q-AL"/>
          </a:p>
        </c:txPr>
        <c:crossAx val="431996968"/>
        <c:crosses val="autoZero"/>
        <c:auto val="1"/>
        <c:lblAlgn val="ctr"/>
        <c:lblOffset val="100"/>
        <c:noMultiLvlLbl val="0"/>
      </c:catAx>
      <c:valAx>
        <c:axId val="431996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2002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689128532846437E-2"/>
          <c:y val="0"/>
          <c:w val="0.9750884400319525"/>
          <c:h val="0.74146710735870203"/>
        </c:manualLayout>
      </c:layout>
      <c:bar3D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2077294685990338E-3"/>
                  <c:y val="-0.245165969639683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306457462049604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154589371980896E-3"/>
                  <c:y val="-0.29770153456247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6231884057971015E-3"/>
                  <c:y val="-0.21597954468257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077294685990338E-3"/>
                  <c:y val="-0.309376104545314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4154589371980675E-3"/>
                  <c:y val="-0.2947828920667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4154589371980675E-3"/>
                  <c:y val="-0.344399814493840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2077294685990338E-3"/>
                  <c:y val="-0.189711762221183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3.6231884057971015E-3"/>
                  <c:y val="-0.163443979759788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3.6231884057971015E-3"/>
                  <c:y val="-0.19554904721260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3.6231884057971015E-3"/>
                  <c:y val="-0.239328684648262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4.8309178743960466E-3"/>
                  <c:y val="-0.154688052272657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1.2077294685989453E-3"/>
                  <c:y val="-0.186793119725472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7.246376811594026E-3"/>
                  <c:y val="-0.21597954468257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3.6231884057969241E-3"/>
                  <c:y val="-0.154688052272657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3.6231884057971015E-3"/>
                  <c:y val="-0.175118549742630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'Mesataret Ditore'!$B$24:$B$39</c:f>
              <c:strCache>
                <c:ptCount val="16"/>
                <c:pt idx="0">
                  <c:v>QKMF</c:v>
                </c:pt>
                <c:pt idx="1">
                  <c:v>QMF 1</c:v>
                </c:pt>
                <c:pt idx="2">
                  <c:v>QMF 2</c:v>
                </c:pt>
                <c:pt idx="3">
                  <c:v>QMF 3</c:v>
                </c:pt>
                <c:pt idx="4">
                  <c:v>QMF 4</c:v>
                </c:pt>
                <c:pt idx="5">
                  <c:v>QMF 5</c:v>
                </c:pt>
                <c:pt idx="6">
                  <c:v>QMF 6</c:v>
                </c:pt>
                <c:pt idx="7">
                  <c:v>QMF -7</c:v>
                </c:pt>
                <c:pt idx="8">
                  <c:v>QMF -8</c:v>
                </c:pt>
                <c:pt idx="9">
                  <c:v>QMF -9</c:v>
                </c:pt>
                <c:pt idx="10">
                  <c:v>QMF -10</c:v>
                </c:pt>
                <c:pt idx="11">
                  <c:v>QMF-11</c:v>
                </c:pt>
                <c:pt idx="12">
                  <c:v>QMF Hajvali</c:v>
                </c:pt>
                <c:pt idx="13">
                  <c:v>QMF Besi </c:v>
                </c:pt>
                <c:pt idx="14">
                  <c:v>QMF Mat</c:v>
                </c:pt>
                <c:pt idx="15">
                  <c:v>QMF Mati 1</c:v>
                </c:pt>
              </c:strCache>
            </c:strRef>
          </c:cat>
          <c:val>
            <c:numRef>
              <c:f>'Mesataret Ditore'!$C$24:$C$39</c:f>
              <c:numCache>
                <c:formatCode>General</c:formatCode>
                <c:ptCount val="16"/>
                <c:pt idx="0">
                  <c:v>25</c:v>
                </c:pt>
                <c:pt idx="1">
                  <c:v>31</c:v>
                </c:pt>
                <c:pt idx="2">
                  <c:v>31</c:v>
                </c:pt>
                <c:pt idx="3">
                  <c:v>21</c:v>
                </c:pt>
                <c:pt idx="4">
                  <c:v>32</c:v>
                </c:pt>
                <c:pt idx="5">
                  <c:v>30</c:v>
                </c:pt>
                <c:pt idx="6">
                  <c:v>37</c:v>
                </c:pt>
                <c:pt idx="7">
                  <c:v>17</c:v>
                </c:pt>
                <c:pt idx="8">
                  <c:v>14</c:v>
                </c:pt>
                <c:pt idx="9">
                  <c:v>19</c:v>
                </c:pt>
                <c:pt idx="10">
                  <c:v>22</c:v>
                </c:pt>
                <c:pt idx="11">
                  <c:v>13</c:v>
                </c:pt>
                <c:pt idx="12">
                  <c:v>17</c:v>
                </c:pt>
                <c:pt idx="13">
                  <c:v>20</c:v>
                </c:pt>
                <c:pt idx="14">
                  <c:v>14</c:v>
                </c:pt>
                <c:pt idx="15">
                  <c:v>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31999712"/>
        <c:axId val="432000496"/>
        <c:axId val="0"/>
      </c:bar3DChart>
      <c:catAx>
        <c:axId val="43199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q-AL"/>
          </a:p>
        </c:txPr>
        <c:crossAx val="432000496"/>
        <c:crosses val="autoZero"/>
        <c:auto val="1"/>
        <c:lblAlgn val="ctr"/>
        <c:lblOffset val="100"/>
        <c:noMultiLvlLbl val="0"/>
      </c:catAx>
      <c:valAx>
        <c:axId val="432000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1999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674447118860235E-2"/>
          <c:y val="0"/>
          <c:w val="0.97342995169082125"/>
          <c:h val="0.94688576249420298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94691543342964E-3"/>
                  <c:y val="0.216612740569729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804850551871226E-17"/>
                  <c:y val="0.261429169653121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7787661733719438E-3"/>
                  <c:y val="0.186735121180801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7.2204246856576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'Viz.mjek. NN-ShShte.'!$A$3:$A$6</c:f>
              <c:strCache>
                <c:ptCount val="4"/>
                <c:pt idx="0">
                  <c:v>QKMF</c:v>
                </c:pt>
                <c:pt idx="1">
                  <c:v>QMF 4</c:v>
                </c:pt>
                <c:pt idx="2">
                  <c:v>QMF 5</c:v>
                </c:pt>
                <c:pt idx="3">
                  <c:v>Shërbimi shtëpiak</c:v>
                </c:pt>
              </c:strCache>
            </c:strRef>
          </c:cat>
          <c:val>
            <c:numRef>
              <c:f>'Viz.mjek. NN-ShShte.'!$B$3:$B$6</c:f>
              <c:numCache>
                <c:formatCode>General</c:formatCode>
                <c:ptCount val="4"/>
                <c:pt idx="0">
                  <c:v>11984</c:v>
                </c:pt>
                <c:pt idx="1">
                  <c:v>13698</c:v>
                </c:pt>
                <c:pt idx="2">
                  <c:v>13953</c:v>
                </c:pt>
                <c:pt idx="3">
                  <c:v>2359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32004024"/>
        <c:axId val="432000888"/>
        <c:axId val="0"/>
      </c:bar3DChart>
      <c:catAx>
        <c:axId val="432004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q-AL"/>
          </a:p>
        </c:txPr>
        <c:crossAx val="432000888"/>
        <c:crosses val="autoZero"/>
        <c:auto val="1"/>
        <c:lblAlgn val="ctr"/>
        <c:lblOffset val="100"/>
        <c:noMultiLvlLbl val="0"/>
      </c:catAx>
      <c:valAx>
        <c:axId val="4320008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2004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66772488"/>
        <c:axId val="266770136"/>
        <c:axId val="0"/>
      </c:bar3DChart>
      <c:catAx>
        <c:axId val="266772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q-AL"/>
          </a:p>
        </c:txPr>
        <c:crossAx val="266770136"/>
        <c:crosses val="autoZero"/>
        <c:auto val="1"/>
        <c:lblAlgn val="ctr"/>
        <c:lblOffset val="100"/>
        <c:noMultiLvlLbl val="0"/>
      </c:catAx>
      <c:valAx>
        <c:axId val="2667701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6772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246915705267475E-2"/>
                  <c:y val="-3.0884860995022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37037355790126E-2"/>
                  <c:y val="-4.0150319293529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954734989478757E-2"/>
                  <c:y val="-4.0150319293529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954734989478757E-2"/>
                  <c:y val="-5.2504263691538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'Viz.mjek. NN-ShShte.'!$A$11:$A$14</c:f>
              <c:strCache>
                <c:ptCount val="4"/>
                <c:pt idx="0">
                  <c:v>QKMF</c:v>
                </c:pt>
                <c:pt idx="1">
                  <c:v>QMF 4</c:v>
                </c:pt>
                <c:pt idx="2">
                  <c:v>QMF 5</c:v>
                </c:pt>
                <c:pt idx="3">
                  <c:v>Sh.Shtëpiak</c:v>
                </c:pt>
              </c:strCache>
            </c:strRef>
          </c:cat>
          <c:val>
            <c:numRef>
              <c:f>'Viz.mjek. NN-ShShte.'!$B$11:$B$14</c:f>
              <c:numCache>
                <c:formatCode>General</c:formatCode>
                <c:ptCount val="4"/>
                <c:pt idx="0">
                  <c:v>65</c:v>
                </c:pt>
                <c:pt idx="1">
                  <c:v>75</c:v>
                </c:pt>
                <c:pt idx="2">
                  <c:v>77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66772096"/>
        <c:axId val="266773272"/>
        <c:axId val="0"/>
      </c:bar3DChart>
      <c:catAx>
        <c:axId val="26677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q-AL"/>
          </a:p>
        </c:txPr>
        <c:crossAx val="266773272"/>
        <c:crosses val="autoZero"/>
        <c:auto val="1"/>
        <c:lblAlgn val="ctr"/>
        <c:lblOffset val="100"/>
        <c:noMultiLvlLbl val="0"/>
      </c:catAx>
      <c:valAx>
        <c:axId val="266773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6772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5670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'Shërbimet shën. dhe shërb.EKG'!$G$5:$G$24</c:f>
              <c:strCache>
                <c:ptCount val="20"/>
                <c:pt idx="0">
                  <c:v>Infuzione</c:v>
                </c:pt>
                <c:pt idx="1">
                  <c:v>Inhalime</c:v>
                </c:pt>
                <c:pt idx="2">
                  <c:v>I.V.</c:v>
                </c:pt>
                <c:pt idx="3">
                  <c:v>S.C.</c:v>
                </c:pt>
                <c:pt idx="4">
                  <c:v>I.M.</c:v>
                </c:pt>
                <c:pt idx="5">
                  <c:v>ORS</c:v>
                </c:pt>
                <c:pt idx="6">
                  <c:v>I. D.</c:v>
                </c:pt>
                <c:pt idx="7">
                  <c:v>Per oral</c:v>
                </c:pt>
                <c:pt idx="8">
                  <c:v>EKG</c:v>
                </c:pt>
                <c:pt idx="9">
                  <c:v>EHO</c:v>
                </c:pt>
                <c:pt idx="10">
                  <c:v>Qepja e plagës </c:v>
                </c:pt>
                <c:pt idx="11">
                  <c:v>Qepja e plagës me strip</c:v>
                </c:pt>
                <c:pt idx="12">
                  <c:v>Pastrimi dhe përpunimi i plagës</c:v>
                </c:pt>
                <c:pt idx="13">
                  <c:v>Heqja e penjve</c:v>
                </c:pt>
                <c:pt idx="14">
                  <c:v>Heqja e trupave të huaj</c:v>
                </c:pt>
                <c:pt idx="15">
                  <c:v>Matja e tensionit arterial</c:v>
                </c:pt>
                <c:pt idx="16">
                  <c:v>Matja e temperaturës</c:v>
                </c:pt>
                <c:pt idx="17">
                  <c:v>Oksigjenterapija</c:v>
                </c:pt>
                <c:pt idx="18">
                  <c:v>Saturim(SPO2)</c:v>
                </c:pt>
                <c:pt idx="19">
                  <c:v>Gliko - Testi</c:v>
                </c:pt>
              </c:strCache>
            </c:strRef>
          </c:cat>
          <c:val>
            <c:numRef>
              <c:f>'Shërbimet shën. dhe shërb.EKG'!$H$5:$H$24</c:f>
              <c:numCache>
                <c:formatCode>General</c:formatCode>
                <c:ptCount val="20"/>
                <c:pt idx="0">
                  <c:v>37366</c:v>
                </c:pt>
                <c:pt idx="1">
                  <c:v>22114</c:v>
                </c:pt>
                <c:pt idx="2">
                  <c:v>1766</c:v>
                </c:pt>
                <c:pt idx="3">
                  <c:v>7813</c:v>
                </c:pt>
                <c:pt idx="4">
                  <c:v>114349</c:v>
                </c:pt>
                <c:pt idx="5">
                  <c:v>829</c:v>
                </c:pt>
                <c:pt idx="6">
                  <c:v>490</c:v>
                </c:pt>
                <c:pt idx="7">
                  <c:v>3336</c:v>
                </c:pt>
                <c:pt idx="8">
                  <c:v>5653</c:v>
                </c:pt>
                <c:pt idx="9">
                  <c:v>4085</c:v>
                </c:pt>
                <c:pt idx="10">
                  <c:v>120</c:v>
                </c:pt>
                <c:pt idx="11">
                  <c:v>211</c:v>
                </c:pt>
                <c:pt idx="12">
                  <c:v>33075</c:v>
                </c:pt>
                <c:pt idx="13">
                  <c:v>1779</c:v>
                </c:pt>
                <c:pt idx="14">
                  <c:v>279</c:v>
                </c:pt>
                <c:pt idx="15">
                  <c:v>41948</c:v>
                </c:pt>
                <c:pt idx="16">
                  <c:v>3324</c:v>
                </c:pt>
                <c:pt idx="17">
                  <c:v>626</c:v>
                </c:pt>
                <c:pt idx="18">
                  <c:v>14167</c:v>
                </c:pt>
                <c:pt idx="19">
                  <c:v>3712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431998144"/>
        <c:axId val="432001280"/>
      </c:barChart>
      <c:catAx>
        <c:axId val="431998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q-AL"/>
          </a:p>
        </c:txPr>
        <c:crossAx val="432001280"/>
        <c:crosses val="autoZero"/>
        <c:auto val="1"/>
        <c:lblAlgn val="ctr"/>
        <c:lblOffset val="100"/>
        <c:noMultiLvlLbl val="0"/>
      </c:catAx>
      <c:valAx>
        <c:axId val="432001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1998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61939649113256"/>
          <c:y val="0.10601587466047446"/>
          <c:w val="0.7690892808181099"/>
          <c:h val="0.84445087773829763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40654662388769547"/>
                  <c:y val="-1.032035771822598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569557453532612"/>
                  <c:y val="-5.16017885911289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0163660957838"/>
                  <c:y val="-7.740268288669344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6415707493036675E-2"/>
                  <c:y val="-2.580089429556637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6890342828184449"/>
                  <c:y val="-1.8920437246241674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26513910253545347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8265138174664577"/>
                  <c:y val="-7.74026828866943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7.659574073246432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6.4811780619777506E-2"/>
                  <c:y val="-9.460218623120837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7.855973408457883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8.4451714140922216E-2"/>
                  <c:y val="-9.460218623120837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7.855973408457883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8.052372743669331E-2"/>
                  <c:y val="-2.580089429556495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7.855973408457879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6.8739767324006482E-2"/>
                  <c:y val="-4.7301093115604186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7.8559734084578836E-2"/>
                  <c:y val="-2.58008942955644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.18657936845087481"/>
                  <c:y val="-7.740268288669391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0.19639933521144709"/>
                  <c:y val="-1.54805365773387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6.4811780619777534E-2"/>
                  <c:y val="-2.365054655780209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9.8199667605723545E-2"/>
                  <c:y val="-1.032035771822579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4.9099833802861773E-2"/>
                  <c:y val="-7.740268288669344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q-A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Viz.Shër!$N$6:$N$26</c:f>
              <c:strCache>
                <c:ptCount val="21"/>
                <c:pt idx="0">
                  <c:v>QKMF</c:v>
                </c:pt>
                <c:pt idx="1">
                  <c:v>QMF 1</c:v>
                </c:pt>
                <c:pt idx="2">
                  <c:v>QMF 2</c:v>
                </c:pt>
                <c:pt idx="3">
                  <c:v>QMF 3</c:v>
                </c:pt>
                <c:pt idx="4">
                  <c:v>QMF 4</c:v>
                </c:pt>
                <c:pt idx="5">
                  <c:v>QMF 5</c:v>
                </c:pt>
                <c:pt idx="6">
                  <c:v>QMF 6</c:v>
                </c:pt>
                <c:pt idx="7">
                  <c:v>QMF -7</c:v>
                </c:pt>
                <c:pt idx="8">
                  <c:v>QMF -8</c:v>
                </c:pt>
                <c:pt idx="9">
                  <c:v>QMF -9</c:v>
                </c:pt>
                <c:pt idx="10">
                  <c:v>QMF -10</c:v>
                </c:pt>
                <c:pt idx="11">
                  <c:v>QMF-11</c:v>
                </c:pt>
                <c:pt idx="12">
                  <c:v>QMF Hajvali</c:v>
                </c:pt>
                <c:pt idx="13">
                  <c:v>QMF Besi </c:v>
                </c:pt>
                <c:pt idx="14">
                  <c:v>QMF Mat</c:v>
                </c:pt>
                <c:pt idx="15">
                  <c:v>QMF Mati 1</c:v>
                </c:pt>
                <c:pt idx="16">
                  <c:v>Stomatologji</c:v>
                </c:pt>
                <c:pt idx="17">
                  <c:v>Laboratoriumi</c:v>
                </c:pt>
                <c:pt idx="18">
                  <c:v>Radiologji</c:v>
                </c:pt>
                <c:pt idx="19">
                  <c:v>Fshatërat</c:v>
                </c:pt>
                <c:pt idx="20">
                  <c:v>AMF Studentëve</c:v>
                </c:pt>
              </c:strCache>
            </c:strRef>
          </c:cat>
          <c:val>
            <c:numRef>
              <c:f>Viz.Shër!$O$6:$O$26</c:f>
              <c:numCache>
                <c:formatCode>General</c:formatCode>
                <c:ptCount val="21"/>
                <c:pt idx="0">
                  <c:v>112456</c:v>
                </c:pt>
                <c:pt idx="1">
                  <c:v>27484</c:v>
                </c:pt>
                <c:pt idx="2">
                  <c:v>20597</c:v>
                </c:pt>
                <c:pt idx="3">
                  <c:v>13355</c:v>
                </c:pt>
                <c:pt idx="4">
                  <c:v>40219</c:v>
                </c:pt>
                <c:pt idx="5">
                  <c:v>68907</c:v>
                </c:pt>
                <c:pt idx="6">
                  <c:v>45577</c:v>
                </c:pt>
                <c:pt idx="7">
                  <c:v>11862</c:v>
                </c:pt>
                <c:pt idx="8">
                  <c:v>9107</c:v>
                </c:pt>
                <c:pt idx="9">
                  <c:v>11301</c:v>
                </c:pt>
                <c:pt idx="10">
                  <c:v>14493</c:v>
                </c:pt>
                <c:pt idx="11">
                  <c:v>11087</c:v>
                </c:pt>
                <c:pt idx="12">
                  <c:v>15349</c:v>
                </c:pt>
                <c:pt idx="13">
                  <c:v>12564</c:v>
                </c:pt>
                <c:pt idx="14">
                  <c:v>8676</c:v>
                </c:pt>
                <c:pt idx="15">
                  <c:v>12099</c:v>
                </c:pt>
                <c:pt idx="16">
                  <c:v>45332</c:v>
                </c:pt>
                <c:pt idx="17">
                  <c:v>49747</c:v>
                </c:pt>
                <c:pt idx="18">
                  <c:v>8744</c:v>
                </c:pt>
                <c:pt idx="19">
                  <c:v>19455</c:v>
                </c:pt>
                <c:pt idx="20">
                  <c:v>2201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06856040"/>
        <c:axId val="406859568"/>
      </c:barChart>
      <c:catAx>
        <c:axId val="406856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q-AL"/>
          </a:p>
        </c:txPr>
        <c:crossAx val="406859568"/>
        <c:crosses val="autoZero"/>
        <c:auto val="1"/>
        <c:lblAlgn val="ctr"/>
        <c:lblOffset val="100"/>
        <c:noMultiLvlLbl val="0"/>
      </c:catAx>
      <c:valAx>
        <c:axId val="4068595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06856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200"/>
      </a:pPr>
      <a:endParaRPr lang="sq-AL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'Shërbimet shën. dhe shërb.EKG'!$G$25:$G$39</c:f>
              <c:strCache>
                <c:ptCount val="15"/>
                <c:pt idx="0">
                  <c:v>Shpërlarja e veshëve</c:v>
                </c:pt>
                <c:pt idx="1">
                  <c:v>Tamponada e hundës</c:v>
                </c:pt>
                <c:pt idx="2">
                  <c:v>Vizita me otoskop</c:v>
                </c:pt>
                <c:pt idx="3">
                  <c:v>Heqja e kateterit</c:v>
                </c:pt>
                <c:pt idx="4">
                  <c:v>Keshilla per diabet dhe shpute diabetike</c:v>
                </c:pt>
                <c:pt idx="5">
                  <c:v>Keshilla individuale me gra</c:v>
                </c:pt>
                <c:pt idx="6">
                  <c:v>Keshilla per kontracepcion</c:v>
                </c:pt>
                <c:pt idx="7">
                  <c:v>Strisho Cervikale</c:v>
                </c:pt>
                <c:pt idx="8">
                  <c:v>Strisho Vaginale</c:v>
                </c:pt>
                <c:pt idx="9">
                  <c:v>Kolposkopi</c:v>
                </c:pt>
                <c:pt idx="10">
                  <c:v>Gravi- testi</c:v>
                </c:pt>
                <c:pt idx="11">
                  <c:v>CTG</c:v>
                </c:pt>
                <c:pt idx="12">
                  <c:v>Aplikimi i spirales</c:v>
                </c:pt>
                <c:pt idx="13">
                  <c:v>Heqja e spirales</c:v>
                </c:pt>
                <c:pt idx="14">
                  <c:v>Marrja e materialit për Papa-Test</c:v>
                </c:pt>
              </c:strCache>
            </c:strRef>
          </c:cat>
          <c:val>
            <c:numRef>
              <c:f>'Shërbimet shën. dhe shërb.EKG'!$H$25:$H$39</c:f>
              <c:numCache>
                <c:formatCode>General</c:formatCode>
                <c:ptCount val="15"/>
                <c:pt idx="0">
                  <c:v>993</c:v>
                </c:pt>
                <c:pt idx="1">
                  <c:v>9</c:v>
                </c:pt>
                <c:pt idx="2">
                  <c:v>421</c:v>
                </c:pt>
                <c:pt idx="3">
                  <c:v>37</c:v>
                </c:pt>
                <c:pt idx="4">
                  <c:v>7209</c:v>
                </c:pt>
                <c:pt idx="5">
                  <c:v>8401</c:v>
                </c:pt>
                <c:pt idx="6">
                  <c:v>16</c:v>
                </c:pt>
                <c:pt idx="7">
                  <c:v>395</c:v>
                </c:pt>
                <c:pt idx="8">
                  <c:v>395</c:v>
                </c:pt>
                <c:pt idx="9">
                  <c:v>12</c:v>
                </c:pt>
                <c:pt idx="10">
                  <c:v>291</c:v>
                </c:pt>
                <c:pt idx="11">
                  <c:v>21</c:v>
                </c:pt>
                <c:pt idx="12">
                  <c:v>7</c:v>
                </c:pt>
                <c:pt idx="13">
                  <c:v>15</c:v>
                </c:pt>
                <c:pt idx="14">
                  <c:v>864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405329000"/>
        <c:axId val="411031984"/>
      </c:barChart>
      <c:catAx>
        <c:axId val="405329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q-AL"/>
          </a:p>
        </c:txPr>
        <c:crossAx val="411031984"/>
        <c:crosses val="autoZero"/>
        <c:auto val="1"/>
        <c:lblAlgn val="ctr"/>
        <c:lblOffset val="100"/>
        <c:noMultiLvlLbl val="0"/>
      </c:catAx>
      <c:valAx>
        <c:axId val="4110319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5329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'Shërbimet shën. dhe shërb.EKG'!$G$40:$G$55</c:f>
              <c:strCache>
                <c:ptCount val="16"/>
                <c:pt idx="0">
                  <c:v>Tonet e bebe (RZF)</c:v>
                </c:pt>
                <c:pt idx="1">
                  <c:v>Ekzaminimi manual i gjirit</c:v>
                </c:pt>
                <c:pt idx="2">
                  <c:v>Shprazja e gjirit</c:v>
                </c:pt>
                <c:pt idx="3">
                  <c:v>Përpunimi i granulomës</c:v>
                </c:pt>
                <c:pt idx="4">
                  <c:v>Përpunimi i kërthizës</c:v>
                </c:pt>
                <c:pt idx="5">
                  <c:v>Keshilla per dhenjen e gjirit</c:v>
                </c:pt>
                <c:pt idx="6">
                  <c:v>EHO kukave</c:v>
                </c:pt>
                <c:pt idx="7">
                  <c:v>Ekzaminim i shputave</c:v>
                </c:pt>
                <c:pt idx="8">
                  <c:v>CRP</c:v>
                </c:pt>
                <c:pt idx="9">
                  <c:v>PPD</c:v>
                </c:pt>
                <c:pt idx="10">
                  <c:v>Këshilla profillaks për TBC</c:v>
                </c:pt>
                <c:pt idx="11">
                  <c:v>Testi HIV</c:v>
                </c:pt>
                <c:pt idx="12">
                  <c:v>Dhënja e terapisë</c:v>
                </c:pt>
                <c:pt idx="13">
                  <c:v>Spirometria</c:v>
                </c:pt>
                <c:pt idx="14">
                  <c:v>Matja e peshës dhe gjatësisë</c:v>
                </c:pt>
                <c:pt idx="15">
                  <c:v>Marja e gjakut për analiza</c:v>
                </c:pt>
              </c:strCache>
            </c:strRef>
          </c:cat>
          <c:val>
            <c:numRef>
              <c:f>'Shërbimet shën. dhe shërb.EKG'!$H$40:$H$55</c:f>
              <c:numCache>
                <c:formatCode>General</c:formatCode>
                <c:ptCount val="16"/>
                <c:pt idx="0">
                  <c:v>666</c:v>
                </c:pt>
                <c:pt idx="1">
                  <c:v>6</c:v>
                </c:pt>
                <c:pt idx="2">
                  <c:v>493</c:v>
                </c:pt>
                <c:pt idx="3">
                  <c:v>567</c:v>
                </c:pt>
                <c:pt idx="4">
                  <c:v>571</c:v>
                </c:pt>
                <c:pt idx="5">
                  <c:v>1640</c:v>
                </c:pt>
                <c:pt idx="6">
                  <c:v>807</c:v>
                </c:pt>
                <c:pt idx="7">
                  <c:v>55</c:v>
                </c:pt>
                <c:pt idx="8">
                  <c:v>69</c:v>
                </c:pt>
                <c:pt idx="9">
                  <c:v>617</c:v>
                </c:pt>
                <c:pt idx="10">
                  <c:v>1205</c:v>
                </c:pt>
                <c:pt idx="11">
                  <c:v>91</c:v>
                </c:pt>
                <c:pt idx="12">
                  <c:v>814</c:v>
                </c:pt>
                <c:pt idx="13">
                  <c:v>32</c:v>
                </c:pt>
                <c:pt idx="14">
                  <c:v>1206</c:v>
                </c:pt>
                <c:pt idx="15">
                  <c:v>3346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gapDepth val="0"/>
        <c:shape val="box"/>
        <c:axId val="411037080"/>
        <c:axId val="411036296"/>
        <c:axId val="0"/>
      </c:bar3DChart>
      <c:catAx>
        <c:axId val="411037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q-AL"/>
          </a:p>
        </c:txPr>
        <c:crossAx val="411036296"/>
        <c:crosses val="autoZero"/>
        <c:auto val="1"/>
        <c:lblAlgn val="ctr"/>
        <c:lblOffset val="100"/>
        <c:noMultiLvlLbl val="0"/>
      </c:catAx>
      <c:valAx>
        <c:axId val="411036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1037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6576880103156776E-2"/>
                  <c:y val="6.6171846541122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'Shërbimet shën. dhe shërb.EKG'!$A$4:$A$20</c:f>
              <c:strCache>
                <c:ptCount val="17"/>
                <c:pt idx="0">
                  <c:v>QKMF</c:v>
                </c:pt>
                <c:pt idx="1">
                  <c:v>QMF 1</c:v>
                </c:pt>
                <c:pt idx="2">
                  <c:v>QMF 2</c:v>
                </c:pt>
                <c:pt idx="3">
                  <c:v>QMF 3</c:v>
                </c:pt>
                <c:pt idx="4">
                  <c:v>QMF 4</c:v>
                </c:pt>
                <c:pt idx="5">
                  <c:v>QMF 5</c:v>
                </c:pt>
                <c:pt idx="6">
                  <c:v>QMF 6</c:v>
                </c:pt>
                <c:pt idx="7">
                  <c:v>QMF -7</c:v>
                </c:pt>
                <c:pt idx="8">
                  <c:v>QMF -8</c:v>
                </c:pt>
                <c:pt idx="9">
                  <c:v>QMF -9</c:v>
                </c:pt>
                <c:pt idx="10">
                  <c:v>QMF -10</c:v>
                </c:pt>
                <c:pt idx="11">
                  <c:v>QMF-11</c:v>
                </c:pt>
                <c:pt idx="12">
                  <c:v>QMF Hajvali</c:v>
                </c:pt>
                <c:pt idx="13">
                  <c:v>QMF Besi </c:v>
                </c:pt>
                <c:pt idx="14">
                  <c:v>QMF Mat</c:v>
                </c:pt>
                <c:pt idx="15">
                  <c:v>QMF Mati 1</c:v>
                </c:pt>
                <c:pt idx="16">
                  <c:v>Fshatërat</c:v>
                </c:pt>
              </c:strCache>
            </c:strRef>
          </c:cat>
          <c:val>
            <c:numRef>
              <c:f>'Shërbimet shën. dhe shërb.EKG'!$B$4:$B$20</c:f>
              <c:numCache>
                <c:formatCode>General</c:formatCode>
                <c:ptCount val="17"/>
                <c:pt idx="0">
                  <c:v>3911</c:v>
                </c:pt>
                <c:pt idx="1">
                  <c:v>280</c:v>
                </c:pt>
                <c:pt idx="2">
                  <c:v>125</c:v>
                </c:pt>
                <c:pt idx="3">
                  <c:v>84</c:v>
                </c:pt>
                <c:pt idx="4">
                  <c:v>296</c:v>
                </c:pt>
                <c:pt idx="5">
                  <c:v>115</c:v>
                </c:pt>
                <c:pt idx="6">
                  <c:v>366</c:v>
                </c:pt>
                <c:pt idx="7">
                  <c:v>4</c:v>
                </c:pt>
                <c:pt idx="8">
                  <c:v>41</c:v>
                </c:pt>
                <c:pt idx="9">
                  <c:v>29</c:v>
                </c:pt>
                <c:pt idx="10">
                  <c:v>163</c:v>
                </c:pt>
                <c:pt idx="11">
                  <c:v>28</c:v>
                </c:pt>
                <c:pt idx="12">
                  <c:v>55</c:v>
                </c:pt>
                <c:pt idx="13">
                  <c:v>30</c:v>
                </c:pt>
                <c:pt idx="14">
                  <c:v>24</c:v>
                </c:pt>
                <c:pt idx="15">
                  <c:v>85</c:v>
                </c:pt>
                <c:pt idx="16">
                  <c:v>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11034336"/>
        <c:axId val="411033552"/>
        <c:axId val="0"/>
      </c:bar3DChart>
      <c:catAx>
        <c:axId val="41103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q-AL"/>
          </a:p>
        </c:txPr>
        <c:crossAx val="411033552"/>
        <c:crosses val="autoZero"/>
        <c:auto val="1"/>
        <c:lblAlgn val="ctr"/>
        <c:lblOffset val="100"/>
        <c:noMultiLvlLbl val="0"/>
      </c:catAx>
      <c:valAx>
        <c:axId val="411033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103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'Shërbimi specialistik-viz.'!$B$5</c:f>
              <c:strCache>
                <c:ptCount val="1"/>
                <c:pt idx="0">
                  <c:v>Dermatologu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1"/>
              <c:layout>
                <c:manualLayout>
                  <c:x val="0"/>
                  <c:y val="0.12842026981126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'Shërbimi specialistik-viz.'!$C$5:$D$5</c:f>
              <c:numCache>
                <c:formatCode>General</c:formatCode>
                <c:ptCount val="2"/>
                <c:pt idx="1">
                  <c:v>17</c:v>
                </c:pt>
              </c:numCache>
            </c:numRef>
          </c:val>
        </c:ser>
        <c:ser>
          <c:idx val="1"/>
          <c:order val="1"/>
          <c:tx>
            <c:strRef>
              <c:f>'Shërbimi specialistik-viz.'!$B$6</c:f>
              <c:strCache>
                <c:ptCount val="1"/>
                <c:pt idx="0">
                  <c:v>Oftalmologu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1"/>
              <c:layout>
                <c:manualLayout>
                  <c:x val="0"/>
                  <c:y val="0.105071129845578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'Shërbimi specialistik-viz.'!$C$6:$D$6</c:f>
              <c:numCache>
                <c:formatCode>General</c:formatCode>
                <c:ptCount val="2"/>
                <c:pt idx="1">
                  <c:v>20</c:v>
                </c:pt>
              </c:numCache>
            </c:numRef>
          </c:val>
        </c:ser>
        <c:ser>
          <c:idx val="2"/>
          <c:order val="2"/>
          <c:tx>
            <c:strRef>
              <c:f>'Shërbimi specialistik-viz.'!$B$7</c:f>
              <c:strCache>
                <c:ptCount val="1"/>
                <c:pt idx="0">
                  <c:v>Internisti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1"/>
              <c:layout>
                <c:manualLayout>
                  <c:x val="0"/>
                  <c:y val="0.122582984819841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'Shërbimi specialistik-viz.'!$C$7:$D$7</c:f>
              <c:numCache>
                <c:formatCode>General</c:formatCode>
                <c:ptCount val="2"/>
                <c:pt idx="1">
                  <c:v>19</c:v>
                </c:pt>
              </c:numCache>
            </c:numRef>
          </c:val>
        </c:ser>
        <c:ser>
          <c:idx val="3"/>
          <c:order val="3"/>
          <c:tx>
            <c:strRef>
              <c:f>'Shërbimi specialistik-viz.'!$B$8</c:f>
              <c:strCache>
                <c:ptCount val="1"/>
                <c:pt idx="0">
                  <c:v>ORL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1"/>
              <c:layout>
                <c:manualLayout>
                  <c:x val="-8.856580457753038E-17"/>
                  <c:y val="0.128420269811262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'Shërbimi specialistik-viz.'!$C$8:$D$8</c:f>
              <c:numCache>
                <c:formatCode>General</c:formatCode>
                <c:ptCount val="2"/>
                <c:pt idx="1">
                  <c:v>26</c:v>
                </c:pt>
              </c:numCache>
            </c:numRef>
          </c:val>
        </c:ser>
        <c:ser>
          <c:idx val="4"/>
          <c:order val="4"/>
          <c:tx>
            <c:strRef>
              <c:f>'Shërbimi specialistik-viz.'!$B$9</c:f>
              <c:strCache>
                <c:ptCount val="1"/>
                <c:pt idx="0">
                  <c:v>Mjekësia e punës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1"/>
              <c:layout>
                <c:manualLayout>
                  <c:x val="1.2077294685989453E-3"/>
                  <c:y val="0.105071129845578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'Shërbimi specialistik-viz.'!$C$9:$D$9</c:f>
              <c:numCache>
                <c:formatCode>General</c:formatCode>
                <c:ptCount val="2"/>
                <c:pt idx="1">
                  <c:v>30</c:v>
                </c:pt>
              </c:numCache>
            </c:numRef>
          </c:val>
        </c:ser>
        <c:ser>
          <c:idx val="5"/>
          <c:order val="5"/>
          <c:tx>
            <c:strRef>
              <c:f>'Shërbimi specialistik-viz.'!$B$10</c:f>
              <c:strCache>
                <c:ptCount val="1"/>
                <c:pt idx="0">
                  <c:v>Gjinekologu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1"/>
              <c:layout>
                <c:manualLayout>
                  <c:x val="-8.856580457753038E-17"/>
                  <c:y val="8.7559274871315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'Shërbimi specialistik-viz.'!$C$10:$D$10</c:f>
              <c:numCache>
                <c:formatCode>General</c:formatCode>
                <c:ptCount val="2"/>
                <c:pt idx="1">
                  <c:v>12</c:v>
                </c:pt>
              </c:numCache>
            </c:numRef>
          </c:val>
        </c:ser>
        <c:ser>
          <c:idx val="6"/>
          <c:order val="6"/>
          <c:tx>
            <c:strRef>
              <c:f>'Shërbimi specialistik-viz.'!$B$11</c:f>
              <c:strCache>
                <c:ptCount val="1"/>
                <c:pt idx="0">
                  <c:v>Pediatri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1"/>
              <c:layout>
                <c:manualLayout>
                  <c:x val="-1.7713160915506076E-16"/>
                  <c:y val="0.102152487349868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'Shërbimi specialistik-viz.'!$C$11:$D$11</c:f>
              <c:numCache>
                <c:formatCode>General</c:formatCode>
                <c:ptCount val="2"/>
                <c:pt idx="1">
                  <c:v>25</c:v>
                </c:pt>
              </c:numCache>
            </c:numRef>
          </c:val>
        </c:ser>
        <c:ser>
          <c:idx val="7"/>
          <c:order val="7"/>
          <c:tx>
            <c:strRef>
              <c:f>'Shërbimi specialistik-viz.'!$B$12</c:f>
              <c:strCache>
                <c:ptCount val="1"/>
                <c:pt idx="0">
                  <c:v>Pneumoftiziologu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1"/>
              <c:layout>
                <c:manualLayout>
                  <c:x val="3.6231884057971015E-3"/>
                  <c:y val="0.11382705733271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'Shërbimi specialistik-viz.'!$C$12:$D$12</c:f>
              <c:numCache>
                <c:formatCode>General</c:formatCode>
                <c:ptCount val="2"/>
                <c:pt idx="1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11034728"/>
        <c:axId val="411035120"/>
        <c:axId val="0"/>
      </c:bar3DChart>
      <c:catAx>
        <c:axId val="411034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1035120"/>
        <c:crosses val="autoZero"/>
        <c:auto val="1"/>
        <c:lblAlgn val="ctr"/>
        <c:lblOffset val="100"/>
        <c:noMultiLvlLbl val="0"/>
      </c:catAx>
      <c:valAx>
        <c:axId val="411035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1034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7133972383886801E-2"/>
          <c:y val="0.83664013229953638"/>
          <c:w val="0.76776104073947271"/>
          <c:h val="0.145848012726200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q-A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70048309178744E-2"/>
          <c:y val="3.2105067452815661E-2"/>
          <c:w val="0.97342995169082125"/>
          <c:h val="0.76567253566604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'Shërbimi specialistik-viz.'!$D$17</c:f>
              <c:strCache>
                <c:ptCount val="1"/>
                <c:pt idx="0">
                  <c:v>mesat.ditore</c:v>
                </c:pt>
              </c:strCache>
            </c:strRef>
          </c:tx>
          <c:spPr>
            <a:solidFill>
              <a:schemeClr val="accent2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8.4541062801932361E-3"/>
                  <c:y val="0.22765411466542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246376811594203E-3"/>
                  <c:y val="0.122582984819841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4154589371980675E-3"/>
                  <c:y val="0.248084612135393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4154589371980675E-3"/>
                  <c:y val="0.29186424957105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'Shërbimi specialistik-viz.'!$B$18:$C$21</c:f>
              <c:multiLvlStrCache>
                <c:ptCount val="4"/>
                <c:lvl>
                  <c:pt idx="0">
                    <c:v>18714</c:v>
                  </c:pt>
                  <c:pt idx="1">
                    <c:v>1613</c:v>
                  </c:pt>
                  <c:pt idx="2">
                    <c:v>9152</c:v>
                  </c:pt>
                  <c:pt idx="3">
                    <c:v>11123</c:v>
                  </c:pt>
                </c:lvl>
                <c:lvl>
                  <c:pt idx="0">
                    <c:v>QKMF</c:v>
                  </c:pt>
                  <c:pt idx="1">
                    <c:v>QMF4</c:v>
                  </c:pt>
                  <c:pt idx="2">
                    <c:v>QMF5</c:v>
                  </c:pt>
                  <c:pt idx="3">
                    <c:v>QMF6</c:v>
                  </c:pt>
                </c:lvl>
              </c:multiLvlStrCache>
            </c:multiLvlStrRef>
          </c:cat>
          <c:val>
            <c:numRef>
              <c:f>'Shërbimi specialistik-viz.'!$D$18:$D$21</c:f>
              <c:numCache>
                <c:formatCode>General</c:formatCode>
                <c:ptCount val="4"/>
                <c:pt idx="0">
                  <c:v>25</c:v>
                </c:pt>
                <c:pt idx="1">
                  <c:v>7</c:v>
                </c:pt>
                <c:pt idx="2">
                  <c:v>23</c:v>
                </c:pt>
                <c:pt idx="3">
                  <c:v>29</c:v>
                </c:pt>
              </c:numCache>
            </c:numRef>
          </c:val>
        </c:ser>
        <c:ser>
          <c:idx val="1"/>
          <c:order val="1"/>
          <c:tx>
            <c:strRef>
              <c:f>'Shërbimi specialistik-viz.'!$E$17</c:f>
              <c:strCache>
                <c:ptCount val="1"/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'Shërbimi specialistik-viz.'!$B$18:$C$21</c:f>
              <c:multiLvlStrCache>
                <c:ptCount val="4"/>
                <c:lvl>
                  <c:pt idx="0">
                    <c:v>18714</c:v>
                  </c:pt>
                  <c:pt idx="1">
                    <c:v>1613</c:v>
                  </c:pt>
                  <c:pt idx="2">
                    <c:v>9152</c:v>
                  </c:pt>
                  <c:pt idx="3">
                    <c:v>11123</c:v>
                  </c:pt>
                </c:lvl>
                <c:lvl>
                  <c:pt idx="0">
                    <c:v>QKMF</c:v>
                  </c:pt>
                  <c:pt idx="1">
                    <c:v>QMF4</c:v>
                  </c:pt>
                  <c:pt idx="2">
                    <c:v>QMF5</c:v>
                  </c:pt>
                  <c:pt idx="3">
                    <c:v>QMF6</c:v>
                  </c:pt>
                </c:lvl>
              </c:multiLvlStrCache>
            </c:multiLvlStrRef>
          </c:cat>
          <c:val>
            <c:numRef>
              <c:f>'Shërbimi specialistik-viz.'!$E$18:$E$21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411035904"/>
        <c:axId val="411037472"/>
        <c:axId val="0"/>
      </c:bar3DChart>
      <c:catAx>
        <c:axId val="41103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q-AL"/>
          </a:p>
        </c:txPr>
        <c:crossAx val="411037472"/>
        <c:crosses val="autoZero"/>
        <c:auto val="1"/>
        <c:lblAlgn val="ctr"/>
        <c:lblOffset val="100"/>
        <c:noMultiLvlLbl val="0"/>
      </c:catAx>
      <c:valAx>
        <c:axId val="411037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1035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'Shërbimi specialistik-viz.'!$C$24</c:f>
              <c:strCache>
                <c:ptCount val="1"/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q-A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'Shërbimi specialistik-viz.'!$B$25:$B$27</c:f>
              <c:strCache>
                <c:ptCount val="3"/>
                <c:pt idx="0">
                  <c:v>QKMF</c:v>
                </c:pt>
                <c:pt idx="1">
                  <c:v>QMF5</c:v>
                </c:pt>
                <c:pt idx="2">
                  <c:v>QMF6</c:v>
                </c:pt>
              </c:strCache>
            </c:strRef>
          </c:cat>
          <c:val>
            <c:numRef>
              <c:f>'Shërbimi specialistik-viz.'!$C$25:$C$27</c:f>
              <c:numCache>
                <c:formatCode>General</c:formatCode>
                <c:ptCount val="3"/>
                <c:pt idx="0">
                  <c:v>6153</c:v>
                </c:pt>
                <c:pt idx="1">
                  <c:v>2367</c:v>
                </c:pt>
                <c:pt idx="2">
                  <c:v>1228</c:v>
                </c:pt>
              </c:numCache>
            </c:numRef>
          </c:val>
        </c:ser>
        <c:ser>
          <c:idx val="1"/>
          <c:order val="1"/>
          <c:tx>
            <c:strRef>
              <c:f>'Shërbimi specialistik-viz.'!$D$24</c:f>
              <c:strCache>
                <c:ptCount val="1"/>
                <c:pt idx="0">
                  <c:v>mesat.ditore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q-A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'Shërbimi specialistik-viz.'!$B$25:$B$27</c:f>
              <c:strCache>
                <c:ptCount val="3"/>
                <c:pt idx="0">
                  <c:v>QKMF</c:v>
                </c:pt>
                <c:pt idx="1">
                  <c:v>QMF5</c:v>
                </c:pt>
                <c:pt idx="2">
                  <c:v>QMF6</c:v>
                </c:pt>
              </c:strCache>
            </c:strRef>
          </c:cat>
          <c:val>
            <c:numRef>
              <c:f>'Shërbimi specialistik-viz.'!$D$25:$D$27</c:f>
              <c:numCache>
                <c:formatCode>General</c:formatCode>
                <c:ptCount val="3"/>
                <c:pt idx="0">
                  <c:v>12</c:v>
                </c:pt>
                <c:pt idx="1">
                  <c:v>21</c:v>
                </c:pt>
                <c:pt idx="2">
                  <c:v>13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11032376"/>
        <c:axId val="41103276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'Shërbimi specialistik-viz.'!$E$24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>
                      <a:alpha val="85000"/>
                    </a:schemeClr>
                  </a:solidFill>
                  <a:ln w="9525" cap="flat" cmpd="sng" algn="ctr">
                    <a:solidFill>
                      <a:schemeClr val="lt1">
                        <a:alpha val="50000"/>
                      </a:schemeClr>
                    </a:solidFill>
                    <a:round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q-AL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'Shërbimi specialistik-viz.'!$B$25:$B$27</c15:sqref>
                        </c15:formulaRef>
                      </c:ext>
                    </c:extLst>
                    <c:strCache>
                      <c:ptCount val="3"/>
                      <c:pt idx="0">
                        <c:v>QKMF</c:v>
                      </c:pt>
                      <c:pt idx="1">
                        <c:v>QMF5</c:v>
                      </c:pt>
                      <c:pt idx="2">
                        <c:v>QMF6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'Shërbimi specialistik-viz.'!$E$25:$E$27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</c15:ser>
            </c15:filteredBarSeries>
          </c:ext>
        </c:extLst>
      </c:barChart>
      <c:catAx>
        <c:axId val="411032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q-AL"/>
          </a:p>
        </c:txPr>
        <c:crossAx val="411032768"/>
        <c:crosses val="autoZero"/>
        <c:auto val="1"/>
        <c:lblAlgn val="ctr"/>
        <c:lblOffset val="100"/>
        <c:noMultiLvlLbl val="0"/>
      </c:catAx>
      <c:valAx>
        <c:axId val="4110327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110323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2077294685990448E-3"/>
                  <c:y val="0.1400948397941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154589371980675E-3"/>
                  <c:y val="0.13717619729839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192630404716893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2077294685991224E-3"/>
                  <c:y val="0.116745699828420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'Shërbimi specialistik-viz.'!$B$31:$B$34</c:f>
              <c:strCache>
                <c:ptCount val="4"/>
                <c:pt idx="0">
                  <c:v>QKMF</c:v>
                </c:pt>
                <c:pt idx="1">
                  <c:v>QMF1</c:v>
                </c:pt>
                <c:pt idx="2">
                  <c:v>QMF 5</c:v>
                </c:pt>
                <c:pt idx="3">
                  <c:v>QMF11</c:v>
                </c:pt>
              </c:strCache>
            </c:strRef>
          </c:cat>
          <c:val>
            <c:numRef>
              <c:f>'Shërbimi specialistik-viz.'!$C$31:$C$34</c:f>
              <c:numCache>
                <c:formatCode>General</c:formatCode>
                <c:ptCount val="4"/>
                <c:pt idx="0">
                  <c:v>2030</c:v>
                </c:pt>
                <c:pt idx="1">
                  <c:v>1412</c:v>
                </c:pt>
                <c:pt idx="2">
                  <c:v>1975</c:v>
                </c:pt>
                <c:pt idx="3">
                  <c:v>618</c:v>
                </c:pt>
              </c:numCache>
            </c:numRef>
          </c:val>
        </c:ser>
        <c:ser>
          <c:idx val="1"/>
          <c:order val="1"/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8.4541062801932361E-3"/>
                  <c:y val="-4.3779637435657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246376811594203E-3"/>
                  <c:y val="-4.3779637435657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830917874396135E-3"/>
                  <c:y val="-4.3779637435657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6231884057971015E-3"/>
                  <c:y val="-3.2105067452815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'Shërbimi specialistik-viz.'!$B$31:$B$34</c:f>
              <c:strCache>
                <c:ptCount val="4"/>
                <c:pt idx="0">
                  <c:v>QKMF</c:v>
                </c:pt>
                <c:pt idx="1">
                  <c:v>QMF1</c:v>
                </c:pt>
                <c:pt idx="2">
                  <c:v>QMF 5</c:v>
                </c:pt>
                <c:pt idx="3">
                  <c:v>QMF11</c:v>
                </c:pt>
              </c:strCache>
            </c:strRef>
          </c:cat>
          <c:val>
            <c:numRef>
              <c:f>'Shërbimi specialistik-viz.'!$D$31:$D$34</c:f>
              <c:numCache>
                <c:formatCode>General</c:formatCode>
                <c:ptCount val="4"/>
                <c:pt idx="0">
                  <c:v>17</c:v>
                </c:pt>
                <c:pt idx="1">
                  <c:v>14</c:v>
                </c:pt>
                <c:pt idx="2">
                  <c:v>20</c:v>
                </c:pt>
                <c:pt idx="3">
                  <c:v>7</c:v>
                </c:pt>
              </c:numCache>
            </c:numRef>
          </c:val>
        </c:ser>
        <c:ser>
          <c:idx val="2"/>
          <c:order val="2"/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'Shërbimi specialistik-viz.'!$B$31:$B$34</c:f>
              <c:strCache>
                <c:ptCount val="4"/>
                <c:pt idx="0">
                  <c:v>QKMF</c:v>
                </c:pt>
                <c:pt idx="1">
                  <c:v>QMF1</c:v>
                </c:pt>
                <c:pt idx="2">
                  <c:v>QMF 5</c:v>
                </c:pt>
                <c:pt idx="3">
                  <c:v>QMF11</c:v>
                </c:pt>
              </c:strCache>
            </c:strRef>
          </c:cat>
          <c:val>
            <c:numRef>
              <c:f>'Shërbimi specialistik-viz.'!$E$31:$E$34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431277808"/>
        <c:axId val="431278592"/>
        <c:axId val="0"/>
      </c:bar3DChart>
      <c:catAx>
        <c:axId val="43127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q-AL"/>
          </a:p>
        </c:txPr>
        <c:crossAx val="431278592"/>
        <c:crosses val="autoZero"/>
        <c:auto val="1"/>
        <c:lblAlgn val="ctr"/>
        <c:lblOffset val="100"/>
        <c:noMultiLvlLbl val="0"/>
      </c:catAx>
      <c:valAx>
        <c:axId val="431278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127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111111111111109E-2"/>
          <c:y val="4.6296296296296294E-2"/>
          <c:w val="0.93888888888888888"/>
          <c:h val="0.73577136191309422"/>
        </c:manualLayout>
      </c:layout>
      <c:bar3DChart>
        <c:barDir val="col"/>
        <c:grouping val="standard"/>
        <c:varyColors val="0"/>
        <c:ser>
          <c:idx val="1"/>
          <c:order val="1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Stomatologjia!$I$5:$I$6</c:f>
              <c:strCache>
                <c:ptCount val="2"/>
                <c:pt idx="0">
                  <c:v>Vizitat stomatologjike</c:v>
                </c:pt>
                <c:pt idx="1">
                  <c:v>Shërbimet stomatologjike</c:v>
                </c:pt>
              </c:strCache>
            </c:strRef>
          </c:cat>
          <c:val>
            <c:numRef>
              <c:f>Stomatologjia!$K$5:$K$6</c:f>
              <c:numCache>
                <c:formatCode>General</c:formatCode>
                <c:ptCount val="2"/>
                <c:pt idx="0">
                  <c:v>45332</c:v>
                </c:pt>
                <c:pt idx="1">
                  <c:v>118915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431278200"/>
        <c:axId val="431279376"/>
        <c:axId val="41352699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>
                      <a:alpha val="85000"/>
                    </a:schemeClr>
                  </a:solidFill>
                  <a:ln w="9525" cap="flat" cmpd="sng" algn="ctr">
                    <a:solidFill>
                      <a:schemeClr val="accent1">
                        <a:lumMod val="7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1">
                        <a:lumMod val="75000"/>
                      </a:schemeClr>
                    </a:contourClr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q-A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Stomatologjia!$I$5:$I$6</c15:sqref>
                        </c15:formulaRef>
                      </c:ext>
                    </c:extLst>
                    <c:strCache>
                      <c:ptCount val="2"/>
                      <c:pt idx="0">
                        <c:v>Vizitat stomatologjike</c:v>
                      </c:pt>
                      <c:pt idx="1">
                        <c:v>Shërbimet stomatologjike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Stomatologjia!$J$5:$J$6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</c15:ser>
            </c15:filteredBarSeries>
          </c:ext>
        </c:extLst>
      </c:bar3DChart>
      <c:catAx>
        <c:axId val="431278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q-AL"/>
          </a:p>
        </c:txPr>
        <c:crossAx val="431279376"/>
        <c:crosses val="autoZero"/>
        <c:auto val="1"/>
        <c:lblAlgn val="ctr"/>
        <c:lblOffset val="100"/>
        <c:noMultiLvlLbl val="0"/>
      </c:catAx>
      <c:valAx>
        <c:axId val="4312793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31278200"/>
        <c:crosses val="autoZero"/>
        <c:crossBetween val="between"/>
      </c:valAx>
      <c:serAx>
        <c:axId val="413526992"/>
        <c:scaling>
          <c:orientation val="minMax"/>
        </c:scaling>
        <c:delete val="1"/>
        <c:axPos val="b"/>
        <c:majorTickMark val="none"/>
        <c:minorTickMark val="none"/>
        <c:tickLblPos val="nextTo"/>
        <c:crossAx val="43127937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246376811594180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Stomatologjia!$A$10:$A$25</c:f>
              <c:strCache>
                <c:ptCount val="16"/>
                <c:pt idx="0">
                  <c:v>Poliklinika stomatologjike</c:v>
                </c:pt>
                <c:pt idx="1">
                  <c:v>QMF 1</c:v>
                </c:pt>
                <c:pt idx="2">
                  <c:v>QMF 2</c:v>
                </c:pt>
                <c:pt idx="3">
                  <c:v>QMF 3</c:v>
                </c:pt>
                <c:pt idx="4">
                  <c:v>QMF 4</c:v>
                </c:pt>
                <c:pt idx="5">
                  <c:v>QMF 5</c:v>
                </c:pt>
                <c:pt idx="6">
                  <c:v>QMF 6</c:v>
                </c:pt>
                <c:pt idx="7">
                  <c:v>QMF -7</c:v>
                </c:pt>
                <c:pt idx="8">
                  <c:v>QMF -8</c:v>
                </c:pt>
                <c:pt idx="9">
                  <c:v>QMF -9</c:v>
                </c:pt>
                <c:pt idx="10">
                  <c:v>QMF -10</c:v>
                </c:pt>
                <c:pt idx="11">
                  <c:v>QMF-11</c:v>
                </c:pt>
                <c:pt idx="12">
                  <c:v>QMF Hajvali</c:v>
                </c:pt>
                <c:pt idx="13">
                  <c:v>QMF Besi </c:v>
                </c:pt>
                <c:pt idx="14">
                  <c:v>QMF Mat</c:v>
                </c:pt>
                <c:pt idx="15">
                  <c:v>QMF Mati 1</c:v>
                </c:pt>
              </c:strCache>
            </c:strRef>
          </c:cat>
          <c:val>
            <c:numRef>
              <c:f>Stomatologjia!$B$10:$B$25</c:f>
              <c:numCache>
                <c:formatCode>General</c:formatCode>
                <c:ptCount val="16"/>
                <c:pt idx="0">
                  <c:v>12288</c:v>
                </c:pt>
                <c:pt idx="1">
                  <c:v>2160</c:v>
                </c:pt>
                <c:pt idx="2">
                  <c:v>2165</c:v>
                </c:pt>
                <c:pt idx="3">
                  <c:v>35</c:v>
                </c:pt>
                <c:pt idx="4">
                  <c:v>2190</c:v>
                </c:pt>
                <c:pt idx="5">
                  <c:v>12228</c:v>
                </c:pt>
                <c:pt idx="6">
                  <c:v>2795</c:v>
                </c:pt>
                <c:pt idx="7">
                  <c:v>1880</c:v>
                </c:pt>
                <c:pt idx="8">
                  <c:v>532</c:v>
                </c:pt>
                <c:pt idx="9">
                  <c:v>855</c:v>
                </c:pt>
                <c:pt idx="10">
                  <c:v>1766</c:v>
                </c:pt>
                <c:pt idx="11">
                  <c:v>593</c:v>
                </c:pt>
                <c:pt idx="12">
                  <c:v>1801</c:v>
                </c:pt>
                <c:pt idx="13">
                  <c:v>1745</c:v>
                </c:pt>
                <c:pt idx="14">
                  <c:v>942</c:v>
                </c:pt>
                <c:pt idx="15">
                  <c:v>802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32002848"/>
        <c:axId val="389406344"/>
      </c:barChart>
      <c:catAx>
        <c:axId val="43200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q-AL"/>
          </a:p>
        </c:txPr>
        <c:crossAx val="389406344"/>
        <c:crosses val="autoZero"/>
        <c:auto val="1"/>
        <c:lblAlgn val="ctr"/>
        <c:lblOffset val="100"/>
        <c:noMultiLvlLbl val="0"/>
      </c:catAx>
      <c:valAx>
        <c:axId val="389406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200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Stomatologjia!$E$10:$E$25</c:f>
              <c:strCache>
                <c:ptCount val="16"/>
                <c:pt idx="0">
                  <c:v>Poliklinika stomatologjike</c:v>
                </c:pt>
                <c:pt idx="1">
                  <c:v>QMF 1</c:v>
                </c:pt>
                <c:pt idx="2">
                  <c:v>QMF 2</c:v>
                </c:pt>
                <c:pt idx="3">
                  <c:v>QMF 3</c:v>
                </c:pt>
                <c:pt idx="4">
                  <c:v>QMF 4</c:v>
                </c:pt>
                <c:pt idx="5">
                  <c:v>QMF 5</c:v>
                </c:pt>
                <c:pt idx="6">
                  <c:v>QMF 6</c:v>
                </c:pt>
                <c:pt idx="7">
                  <c:v>QMF -7</c:v>
                </c:pt>
                <c:pt idx="8">
                  <c:v>QMF -8</c:v>
                </c:pt>
                <c:pt idx="9">
                  <c:v>QMF -9</c:v>
                </c:pt>
                <c:pt idx="10">
                  <c:v>QMF -10</c:v>
                </c:pt>
                <c:pt idx="11">
                  <c:v>QMF-11</c:v>
                </c:pt>
                <c:pt idx="12">
                  <c:v>QMF Hajvali</c:v>
                </c:pt>
                <c:pt idx="13">
                  <c:v>QMF Besi </c:v>
                </c:pt>
                <c:pt idx="14">
                  <c:v>QMF- Mat</c:v>
                </c:pt>
                <c:pt idx="15">
                  <c:v>QM Mati1</c:v>
                </c:pt>
              </c:strCache>
            </c:strRef>
          </c:cat>
          <c:val>
            <c:numRef>
              <c:f>Stomatologjia!$F$10:$F$25</c:f>
              <c:numCache>
                <c:formatCode>General</c:formatCode>
                <c:ptCount val="16"/>
                <c:pt idx="0">
                  <c:v>10</c:v>
                </c:pt>
                <c:pt idx="1">
                  <c:v>9</c:v>
                </c:pt>
                <c:pt idx="2">
                  <c:v>9</c:v>
                </c:pt>
                <c:pt idx="3">
                  <c:v>2</c:v>
                </c:pt>
                <c:pt idx="4">
                  <c:v>6</c:v>
                </c:pt>
                <c:pt idx="5">
                  <c:v>9</c:v>
                </c:pt>
                <c:pt idx="6">
                  <c:v>9</c:v>
                </c:pt>
                <c:pt idx="7">
                  <c:v>7</c:v>
                </c:pt>
                <c:pt idx="8">
                  <c:v>6</c:v>
                </c:pt>
                <c:pt idx="9">
                  <c:v>9</c:v>
                </c:pt>
                <c:pt idx="10">
                  <c:v>7</c:v>
                </c:pt>
                <c:pt idx="11">
                  <c:v>6</c:v>
                </c:pt>
                <c:pt idx="12">
                  <c:v>7</c:v>
                </c:pt>
                <c:pt idx="13">
                  <c:v>7</c:v>
                </c:pt>
                <c:pt idx="14">
                  <c:v>8</c:v>
                </c:pt>
                <c:pt idx="15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9404776"/>
        <c:axId val="389403600"/>
      </c:barChart>
      <c:catAx>
        <c:axId val="389404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q-AL"/>
          </a:p>
        </c:txPr>
        <c:crossAx val="389403600"/>
        <c:crosses val="autoZero"/>
        <c:auto val="1"/>
        <c:lblAlgn val="ctr"/>
        <c:lblOffset val="100"/>
        <c:noMultiLvlLbl val="0"/>
      </c:catAx>
      <c:valAx>
        <c:axId val="3894036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9404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'AMF fshatërat'!$A$2:$A$15</c:f>
              <c:strCache>
                <c:ptCount val="14"/>
                <c:pt idx="0">
                  <c:v>Bardhosh</c:v>
                </c:pt>
                <c:pt idx="1">
                  <c:v>AMF-Barilevë</c:v>
                </c:pt>
                <c:pt idx="2">
                  <c:v>AMF-Bullaj</c:v>
                </c:pt>
                <c:pt idx="3">
                  <c:v>AMF-Dabishec</c:v>
                </c:pt>
                <c:pt idx="4">
                  <c:v>AMF-Keqekollë</c:v>
                </c:pt>
                <c:pt idx="5">
                  <c:v>AMF-Kishnicë</c:v>
                </c:pt>
                <c:pt idx="6">
                  <c:v>AMF-Koliq</c:v>
                </c:pt>
                <c:pt idx="7">
                  <c:v>AMF-Llukarë</c:v>
                </c:pt>
                <c:pt idx="8">
                  <c:v>AMF-Mramur</c:v>
                </c:pt>
                <c:pt idx="9">
                  <c:v>AMF-Rimanishtë</c:v>
                </c:pt>
                <c:pt idx="10">
                  <c:v>AMF-Sharban</c:v>
                </c:pt>
                <c:pt idx="11">
                  <c:v>AMF-Shkabaj</c:v>
                </c:pt>
                <c:pt idx="12">
                  <c:v>AMF-Slivovë</c:v>
                </c:pt>
                <c:pt idx="13">
                  <c:v>AMF-Viti</c:v>
                </c:pt>
              </c:strCache>
            </c:strRef>
          </c:cat>
          <c:val>
            <c:numRef>
              <c:f>'AMF fshatërat'!$B$2:$B$15</c:f>
              <c:numCache>
                <c:formatCode>General</c:formatCode>
                <c:ptCount val="14"/>
                <c:pt idx="0">
                  <c:v>12579</c:v>
                </c:pt>
                <c:pt idx="1">
                  <c:v>1203</c:v>
                </c:pt>
                <c:pt idx="2">
                  <c:v>45</c:v>
                </c:pt>
                <c:pt idx="3">
                  <c:v>52</c:v>
                </c:pt>
                <c:pt idx="4">
                  <c:v>518</c:v>
                </c:pt>
                <c:pt idx="5">
                  <c:v>105</c:v>
                </c:pt>
                <c:pt idx="6">
                  <c:v>83</c:v>
                </c:pt>
                <c:pt idx="7">
                  <c:v>1165</c:v>
                </c:pt>
                <c:pt idx="8">
                  <c:v>736</c:v>
                </c:pt>
                <c:pt idx="9">
                  <c:v>324</c:v>
                </c:pt>
                <c:pt idx="10">
                  <c:v>395</c:v>
                </c:pt>
                <c:pt idx="11">
                  <c:v>2090</c:v>
                </c:pt>
                <c:pt idx="12">
                  <c:v>120</c:v>
                </c:pt>
                <c:pt idx="13">
                  <c:v>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406855648"/>
        <c:axId val="406861136"/>
        <c:axId val="0"/>
      </c:bar3DChart>
      <c:catAx>
        <c:axId val="40685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q-AL"/>
          </a:p>
        </c:txPr>
        <c:crossAx val="406861136"/>
        <c:crosses val="autoZero"/>
        <c:auto val="1"/>
        <c:lblAlgn val="ctr"/>
        <c:lblOffset val="100"/>
        <c:noMultiLvlLbl val="0"/>
      </c:catAx>
      <c:valAx>
        <c:axId val="4068611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6855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996128663371598"/>
          <c:y val="2.4711916892956716E-2"/>
          <c:w val="0.48052917436809267"/>
          <c:h val="0.9505761662140866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4085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51A-4B14-A883-95FBFB0E22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10289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51A-4B14-A883-95FBFB0E22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500064663820431E-2"/>
                  <c:y val="3.612680592017558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477054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51A-4B14-A883-95FBFB0E22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sq-AL" sz="20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'Totali i të gjitha shërbimeve'!$B$41:$B$43</c:f>
              <c:strCache>
                <c:ptCount val="3"/>
                <c:pt idx="0">
                  <c:v>Eho </c:v>
                </c:pt>
                <c:pt idx="1">
                  <c:v>Ekzaminime radiologjike</c:v>
                </c:pt>
                <c:pt idx="2">
                  <c:v>Analiza laboratorike</c:v>
                </c:pt>
              </c:strCache>
            </c:strRef>
          </c:cat>
          <c:val>
            <c:numRef>
              <c:f>'Totali i të gjitha shërbimeve'!$C$41:$C$43</c:f>
              <c:numCache>
                <c:formatCode>General</c:formatCode>
                <c:ptCount val="3"/>
                <c:pt idx="0">
                  <c:v>11263</c:v>
                </c:pt>
                <c:pt idx="1">
                  <c:v>28059</c:v>
                </c:pt>
                <c:pt idx="2">
                  <c:v>760444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51A-4B14-A883-95FBFB0E22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66771312"/>
        <c:axId val="266769744"/>
      </c:barChart>
      <c:catAx>
        <c:axId val="266771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sq-AL" sz="16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q-AL"/>
          </a:p>
        </c:txPr>
        <c:crossAx val="266769744"/>
        <c:crosses val="autoZero"/>
        <c:auto val="1"/>
        <c:lblAlgn val="ctr"/>
        <c:lblOffset val="100"/>
        <c:noMultiLvlLbl val="0"/>
      </c:catAx>
      <c:valAx>
        <c:axId val="2667697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66771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sq-A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Laboratoriumi!$A$20:$A$37</c:f>
              <c:strCache>
                <c:ptCount val="18"/>
                <c:pt idx="0">
                  <c:v>QKMF</c:v>
                </c:pt>
                <c:pt idx="1">
                  <c:v>DSM</c:v>
                </c:pt>
                <c:pt idx="2">
                  <c:v>QMF 1</c:v>
                </c:pt>
                <c:pt idx="3">
                  <c:v>QMF 2</c:v>
                </c:pt>
                <c:pt idx="4">
                  <c:v>QMF 3</c:v>
                </c:pt>
                <c:pt idx="5">
                  <c:v>QMF 4</c:v>
                </c:pt>
                <c:pt idx="6">
                  <c:v>QMF 5</c:v>
                </c:pt>
                <c:pt idx="7">
                  <c:v>QMF 6</c:v>
                </c:pt>
                <c:pt idx="8">
                  <c:v>QMF -7</c:v>
                </c:pt>
                <c:pt idx="9">
                  <c:v>QMF -8</c:v>
                </c:pt>
                <c:pt idx="10">
                  <c:v>QMF -9</c:v>
                </c:pt>
                <c:pt idx="11">
                  <c:v>QMF -10</c:v>
                </c:pt>
                <c:pt idx="12">
                  <c:v>QMF-11</c:v>
                </c:pt>
                <c:pt idx="13">
                  <c:v>QMF- Hajvali</c:v>
                </c:pt>
                <c:pt idx="14">
                  <c:v>QMF- Besi </c:v>
                </c:pt>
                <c:pt idx="15">
                  <c:v>QMF Mat</c:v>
                </c:pt>
                <c:pt idx="16">
                  <c:v>QMF Mati 1</c:v>
                </c:pt>
                <c:pt idx="17">
                  <c:v>AMF-Studen.</c:v>
                </c:pt>
              </c:strCache>
            </c:strRef>
          </c:cat>
          <c:val>
            <c:numRef>
              <c:f>Laboratoriumi!$B$20:$B$37</c:f>
              <c:numCache>
                <c:formatCode>General</c:formatCode>
                <c:ptCount val="18"/>
                <c:pt idx="0">
                  <c:v>12879</c:v>
                </c:pt>
                <c:pt idx="1">
                  <c:v>1317</c:v>
                </c:pt>
                <c:pt idx="2">
                  <c:v>4274</c:v>
                </c:pt>
                <c:pt idx="3">
                  <c:v>1908</c:v>
                </c:pt>
                <c:pt idx="4">
                  <c:v>2634</c:v>
                </c:pt>
                <c:pt idx="5">
                  <c:v>3263</c:v>
                </c:pt>
                <c:pt idx="6">
                  <c:v>7415</c:v>
                </c:pt>
                <c:pt idx="7">
                  <c:v>5010</c:v>
                </c:pt>
                <c:pt idx="8">
                  <c:v>1436</c:v>
                </c:pt>
                <c:pt idx="9">
                  <c:v>906</c:v>
                </c:pt>
                <c:pt idx="10">
                  <c:v>926</c:v>
                </c:pt>
                <c:pt idx="11">
                  <c:v>808</c:v>
                </c:pt>
                <c:pt idx="12">
                  <c:v>510</c:v>
                </c:pt>
                <c:pt idx="13">
                  <c:v>2055</c:v>
                </c:pt>
                <c:pt idx="14">
                  <c:v>1572</c:v>
                </c:pt>
                <c:pt idx="15">
                  <c:v>1277</c:v>
                </c:pt>
                <c:pt idx="16">
                  <c:v>1336</c:v>
                </c:pt>
                <c:pt idx="17">
                  <c:v>221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0537800"/>
        <c:axId val="430535448"/>
      </c:barChart>
      <c:catAx>
        <c:axId val="430537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q-AL"/>
          </a:p>
        </c:txPr>
        <c:crossAx val="430535448"/>
        <c:crosses val="autoZero"/>
        <c:auto val="1"/>
        <c:lblAlgn val="ctr"/>
        <c:lblOffset val="100"/>
        <c:noMultiLvlLbl val="0"/>
      </c:catAx>
      <c:valAx>
        <c:axId val="430535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0537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Laboratoriumi!$C$20:$C$37</c:f>
              <c:strCache>
                <c:ptCount val="18"/>
                <c:pt idx="0">
                  <c:v>QKMF</c:v>
                </c:pt>
                <c:pt idx="1">
                  <c:v>DSM</c:v>
                </c:pt>
                <c:pt idx="2">
                  <c:v>QMF 1</c:v>
                </c:pt>
                <c:pt idx="3">
                  <c:v>QMF 2</c:v>
                </c:pt>
                <c:pt idx="4">
                  <c:v>QMF 3</c:v>
                </c:pt>
                <c:pt idx="5">
                  <c:v>QMF 4</c:v>
                </c:pt>
                <c:pt idx="6">
                  <c:v>QMF 5</c:v>
                </c:pt>
                <c:pt idx="7">
                  <c:v>QMF 6</c:v>
                </c:pt>
                <c:pt idx="8">
                  <c:v>QMF -7</c:v>
                </c:pt>
                <c:pt idx="9">
                  <c:v>QMF -8</c:v>
                </c:pt>
                <c:pt idx="10">
                  <c:v>QMF -9</c:v>
                </c:pt>
                <c:pt idx="11">
                  <c:v>QMF -10</c:v>
                </c:pt>
                <c:pt idx="12">
                  <c:v>QMF-11</c:v>
                </c:pt>
                <c:pt idx="13">
                  <c:v>QMF- Hajvali</c:v>
                </c:pt>
                <c:pt idx="14">
                  <c:v>QMF- Besi </c:v>
                </c:pt>
                <c:pt idx="15">
                  <c:v>QMF Mat</c:v>
                </c:pt>
                <c:pt idx="16">
                  <c:v>QMF Mati 1</c:v>
                </c:pt>
                <c:pt idx="17">
                  <c:v>AMF-Studen.</c:v>
                </c:pt>
              </c:strCache>
            </c:strRef>
          </c:cat>
          <c:val>
            <c:numRef>
              <c:f>Laboratoriumi!$D$20:$D$37</c:f>
              <c:numCache>
                <c:formatCode>General</c:formatCode>
                <c:ptCount val="18"/>
                <c:pt idx="0">
                  <c:v>98</c:v>
                </c:pt>
                <c:pt idx="1">
                  <c:v>11</c:v>
                </c:pt>
                <c:pt idx="2">
                  <c:v>33</c:v>
                </c:pt>
                <c:pt idx="3">
                  <c:v>13</c:v>
                </c:pt>
                <c:pt idx="4">
                  <c:v>18</c:v>
                </c:pt>
                <c:pt idx="5">
                  <c:v>26</c:v>
                </c:pt>
                <c:pt idx="6">
                  <c:v>60</c:v>
                </c:pt>
                <c:pt idx="7">
                  <c:v>38</c:v>
                </c:pt>
                <c:pt idx="8">
                  <c:v>11</c:v>
                </c:pt>
                <c:pt idx="9">
                  <c:v>7</c:v>
                </c:pt>
                <c:pt idx="10">
                  <c:v>8</c:v>
                </c:pt>
                <c:pt idx="11">
                  <c:v>6</c:v>
                </c:pt>
                <c:pt idx="12">
                  <c:v>5</c:v>
                </c:pt>
                <c:pt idx="13">
                  <c:v>16</c:v>
                </c:pt>
                <c:pt idx="14">
                  <c:v>12</c:v>
                </c:pt>
                <c:pt idx="15">
                  <c:v>9</c:v>
                </c:pt>
                <c:pt idx="16">
                  <c:v>10</c:v>
                </c:pt>
                <c:pt idx="17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41122928"/>
        <c:axId val="441128024"/>
        <c:axId val="0"/>
      </c:bar3DChart>
      <c:catAx>
        <c:axId val="44112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q-AL"/>
          </a:p>
        </c:txPr>
        <c:crossAx val="441128024"/>
        <c:crosses val="autoZero"/>
        <c:auto val="1"/>
        <c:lblAlgn val="ctr"/>
        <c:lblOffset val="100"/>
        <c:noMultiLvlLbl val="0"/>
      </c:catAx>
      <c:valAx>
        <c:axId val="441128024"/>
        <c:scaling>
          <c:orientation val="minMax"/>
        </c:scaling>
        <c:delete val="1"/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44112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1"/>
          <c:order val="0"/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dLbls>
            <c:dLbl>
              <c:idx val="0"/>
              <c:layout>
                <c:manualLayout>
                  <c:x val="-2.8379701335111314E-3"/>
                  <c:y val="-0.253074341731210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333009994170866E-3"/>
                  <c:y val="-3.87739812729420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333009994170866E-3"/>
                  <c:y val="-0.1372002414273334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2999029982512598E-3"/>
                  <c:y val="-0.101408874098463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333574285902396E-3"/>
                  <c:y val="-0.1938697889389644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q-A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144620635132901E-2"/>
                      <c:h val="8.9463622678199434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1.433300999417146E-3"/>
                  <c:y val="-7.75479625458841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sq-A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144620635132901E-2"/>
                      <c:h val="8.9463622678199434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0"/>
                  <c:y val="-0.1043914880425363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0.161061152979913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4333009994170341E-3"/>
                  <c:y val="-7.75479625458841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2999029982513648E-3"/>
                  <c:y val="-0.1043914880425363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7.1665049970854331E-3"/>
                  <c:y val="-0.1968525203087827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-5.36870509933043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0.164043766923985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0.1193045577628986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0"/>
                  <c:y val="-2.38609115525797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7.1665049970853281E-3"/>
                  <c:y val="-0.1908872924206378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q-A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Laboratoriumi!$F$20:$F$37</c:f>
              <c:strCache>
                <c:ptCount val="18"/>
                <c:pt idx="0">
                  <c:v>QKMF</c:v>
                </c:pt>
                <c:pt idx="1">
                  <c:v>DSM</c:v>
                </c:pt>
                <c:pt idx="2">
                  <c:v>QMF 1</c:v>
                </c:pt>
                <c:pt idx="3">
                  <c:v>QMF 2</c:v>
                </c:pt>
                <c:pt idx="4">
                  <c:v>QMF 3</c:v>
                </c:pt>
                <c:pt idx="5">
                  <c:v>QMF 4</c:v>
                </c:pt>
                <c:pt idx="6">
                  <c:v>QMF 5</c:v>
                </c:pt>
                <c:pt idx="7">
                  <c:v>QMF 6</c:v>
                </c:pt>
                <c:pt idx="8">
                  <c:v>QMF -7</c:v>
                </c:pt>
                <c:pt idx="9">
                  <c:v>QMF -8</c:v>
                </c:pt>
                <c:pt idx="10">
                  <c:v>QMF -9</c:v>
                </c:pt>
                <c:pt idx="11">
                  <c:v>QMF -10</c:v>
                </c:pt>
                <c:pt idx="12">
                  <c:v>QMF-11</c:v>
                </c:pt>
                <c:pt idx="13">
                  <c:v>QMF- Hajvali</c:v>
                </c:pt>
                <c:pt idx="14">
                  <c:v>QMF- Besi </c:v>
                </c:pt>
                <c:pt idx="15">
                  <c:v>QMF Mat</c:v>
                </c:pt>
                <c:pt idx="16">
                  <c:v>QMF Mati 1</c:v>
                </c:pt>
                <c:pt idx="17">
                  <c:v>AMF-Studen.</c:v>
                </c:pt>
              </c:strCache>
            </c:strRef>
          </c:cat>
          <c:val>
            <c:numRef>
              <c:f>Laboratoriumi!$H$20:$H$37</c:f>
              <c:numCache>
                <c:formatCode>0%</c:formatCode>
                <c:ptCount val="18"/>
                <c:pt idx="0">
                  <c:v>0.18</c:v>
                </c:pt>
                <c:pt idx="1">
                  <c:v>0.22</c:v>
                </c:pt>
                <c:pt idx="2">
                  <c:v>0.2</c:v>
                </c:pt>
                <c:pt idx="3">
                  <c:v>0.11</c:v>
                </c:pt>
                <c:pt idx="4">
                  <c:v>0.23</c:v>
                </c:pt>
                <c:pt idx="5">
                  <c:v>0.13</c:v>
                </c:pt>
                <c:pt idx="6">
                  <c:v>0.05</c:v>
                </c:pt>
                <c:pt idx="7">
                  <c:v>0.12</c:v>
                </c:pt>
                <c:pt idx="8">
                  <c:v>0.12</c:v>
                </c:pt>
                <c:pt idx="9">
                  <c:v>0.22</c:v>
                </c:pt>
                <c:pt idx="10">
                  <c:v>0.23</c:v>
                </c:pt>
                <c:pt idx="11">
                  <c:v>0.19</c:v>
                </c:pt>
                <c:pt idx="12">
                  <c:v>0.09</c:v>
                </c:pt>
                <c:pt idx="13">
                  <c:v>0.13</c:v>
                </c:pt>
                <c:pt idx="14">
                  <c:v>0.08</c:v>
                </c:pt>
                <c:pt idx="15">
                  <c:v>0.26</c:v>
                </c:pt>
                <c:pt idx="16">
                  <c:v>0.1</c:v>
                </c:pt>
                <c:pt idx="17">
                  <c:v>0.17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41126848"/>
        <c:axId val="441127240"/>
      </c:barChart>
      <c:catAx>
        <c:axId val="44112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q-AL"/>
          </a:p>
        </c:txPr>
        <c:crossAx val="441127240"/>
        <c:crosses val="autoZero"/>
        <c:auto val="1"/>
        <c:lblAlgn val="ctr"/>
        <c:lblOffset val="100"/>
        <c:noMultiLvlLbl val="0"/>
      </c:catAx>
      <c:valAx>
        <c:axId val="44112724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4112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Sherb.labor.!$D$6:$D$24</c:f>
              <c:strCache>
                <c:ptCount val="19"/>
                <c:pt idx="0">
                  <c:v>Se</c:v>
                </c:pt>
                <c:pt idx="1">
                  <c:v>Er</c:v>
                </c:pt>
                <c:pt idx="2">
                  <c:v>Hb</c:v>
                </c:pt>
                <c:pt idx="3">
                  <c:v>Le</c:v>
                </c:pt>
                <c:pt idx="4">
                  <c:v>Htc</c:v>
                </c:pt>
                <c:pt idx="5">
                  <c:v>Trombocitet</c:v>
                </c:pt>
                <c:pt idx="6">
                  <c:v>Koha e gjakderdhjes</c:v>
                </c:pt>
                <c:pt idx="7">
                  <c:v>Koha e koagulimit</c:v>
                </c:pt>
                <c:pt idx="8">
                  <c:v>Form. Leuko.</c:v>
                </c:pt>
                <c:pt idx="9">
                  <c:v>Urea</c:v>
                </c:pt>
                <c:pt idx="10">
                  <c:v>Kreatinina</c:v>
                </c:pt>
                <c:pt idx="11">
                  <c:v>Glikemia</c:v>
                </c:pt>
                <c:pt idx="12">
                  <c:v>Kolesterol</c:v>
                </c:pt>
                <c:pt idx="13">
                  <c:v>Trigliceridet</c:v>
                </c:pt>
                <c:pt idx="14">
                  <c:v>Bilirubin total</c:v>
                </c:pt>
                <c:pt idx="15">
                  <c:v>Bilirubini direkt</c:v>
                </c:pt>
                <c:pt idx="16">
                  <c:v>ALT</c:v>
                </c:pt>
                <c:pt idx="17">
                  <c:v>AST</c:v>
                </c:pt>
                <c:pt idx="18">
                  <c:v>Urina</c:v>
                </c:pt>
              </c:strCache>
            </c:strRef>
          </c:cat>
          <c:val>
            <c:numRef>
              <c:f>Sherb.labor.!$E$6:$E$24</c:f>
              <c:numCache>
                <c:formatCode>0%</c:formatCode>
                <c:ptCount val="19"/>
                <c:pt idx="0">
                  <c:v>0.23</c:v>
                </c:pt>
                <c:pt idx="1">
                  <c:v>0.18</c:v>
                </c:pt>
                <c:pt idx="2">
                  <c:v>0.18</c:v>
                </c:pt>
                <c:pt idx="3">
                  <c:v>0.23</c:v>
                </c:pt>
                <c:pt idx="4">
                  <c:v>0.18</c:v>
                </c:pt>
                <c:pt idx="5">
                  <c:v>0.03</c:v>
                </c:pt>
                <c:pt idx="6">
                  <c:v>0.03</c:v>
                </c:pt>
                <c:pt idx="7">
                  <c:v>0.04</c:v>
                </c:pt>
                <c:pt idx="8">
                  <c:v>0.19</c:v>
                </c:pt>
                <c:pt idx="9">
                  <c:v>0.05</c:v>
                </c:pt>
                <c:pt idx="10">
                  <c:v>0.05</c:v>
                </c:pt>
                <c:pt idx="11">
                  <c:v>0.18</c:v>
                </c:pt>
                <c:pt idx="12">
                  <c:v>0.1</c:v>
                </c:pt>
                <c:pt idx="13">
                  <c:v>0.12</c:v>
                </c:pt>
                <c:pt idx="14">
                  <c:v>0.05</c:v>
                </c:pt>
                <c:pt idx="15">
                  <c:v>0.04</c:v>
                </c:pt>
                <c:pt idx="16">
                  <c:v>0.04</c:v>
                </c:pt>
                <c:pt idx="17">
                  <c:v>0.03</c:v>
                </c:pt>
                <c:pt idx="18">
                  <c:v>0.3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41125672"/>
        <c:axId val="441129200"/>
      </c:barChart>
      <c:catAx>
        <c:axId val="441125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q-AL"/>
          </a:p>
        </c:txPr>
        <c:crossAx val="441129200"/>
        <c:crosses val="autoZero"/>
        <c:auto val="1"/>
        <c:lblAlgn val="ctr"/>
        <c:lblOffset val="100"/>
        <c:noMultiLvlLbl val="0"/>
      </c:catAx>
      <c:valAx>
        <c:axId val="4411292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41125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385046977823427"/>
          <c:y val="0.19670793537879946"/>
          <c:w val="0.6445927954657843"/>
          <c:h val="0.664431723873210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Radiologjia!$B$15</c:f>
              <c:strCache>
                <c:ptCount val="1"/>
                <c:pt idx="0">
                  <c:v>RTG QKMF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Radiologjia!$C$15</c:f>
              <c:numCache>
                <c:formatCode>General</c:formatCode>
                <c:ptCount val="1"/>
                <c:pt idx="0">
                  <c:v>5525</c:v>
                </c:pt>
              </c:numCache>
            </c:numRef>
          </c:val>
          <c:shape val="pyramid"/>
        </c:ser>
        <c:ser>
          <c:idx val="1"/>
          <c:order val="1"/>
          <c:tx>
            <c:strRef>
              <c:f>Radiologjia!$B$16</c:f>
              <c:strCache>
                <c:ptCount val="1"/>
                <c:pt idx="0">
                  <c:v>RTG Stomatologji</c:v>
                </c:pt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dLbls>
            <c:dLbl>
              <c:idx val="0"/>
              <c:layout>
                <c:manualLayout>
                  <c:x val="-3.6231884057971457E-3"/>
                  <c:y val="-4.4366976907992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Radiologjia!$C$16</c:f>
              <c:numCache>
                <c:formatCode>General</c:formatCode>
                <c:ptCount val="1"/>
                <c:pt idx="0">
                  <c:v>4023</c:v>
                </c:pt>
              </c:numCache>
            </c:numRef>
          </c:val>
        </c:ser>
        <c:ser>
          <c:idx val="2"/>
          <c:order val="2"/>
          <c:tx>
            <c:strRef>
              <c:f>Radiologjia!$B$17</c:f>
              <c:strCache>
                <c:ptCount val="1"/>
                <c:pt idx="0">
                  <c:v>RTG QMF 5</c:v>
                </c:pt>
              </c:strCache>
            </c:strRef>
          </c:tx>
          <c:spPr>
            <a:pattFill prst="ltDnDiag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solidFill>
                <a:schemeClr val="accent3"/>
              </a:solidFill>
            </a:ln>
            <a:effectLst/>
            <a:sp3d>
              <a:contourClr>
                <a:schemeClr val="accent3"/>
              </a:contourClr>
            </a:sp3d>
          </c:spPr>
          <c:invertIfNegative val="0"/>
          <c:dLbls>
            <c:dLbl>
              <c:idx val="0"/>
              <c:layout>
                <c:manualLayout>
                  <c:x val="-6.038647342995169E-3"/>
                  <c:y val="-5.5458721134991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Radiologjia!$C$17</c:f>
              <c:numCache>
                <c:formatCode>General</c:formatCode>
                <c:ptCount val="1"/>
                <c:pt idx="0">
                  <c:v>448</c:v>
                </c:pt>
              </c:numCache>
            </c:numRef>
          </c:val>
          <c:shape val="coneToMax"/>
        </c:ser>
        <c:ser>
          <c:idx val="3"/>
          <c:order val="3"/>
          <c:tx>
            <c:strRef>
              <c:f>Radiologjia!$B$18</c:f>
              <c:strCache>
                <c:ptCount val="1"/>
                <c:pt idx="0">
                  <c:v>RTG QMF 4</c:v>
                </c:pt>
              </c:strCache>
            </c:strRef>
          </c:tx>
          <c:spPr>
            <a:pattFill prst="ltDnDiag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solidFill>
                <a:schemeClr val="accent4"/>
              </a:solidFill>
            </a:ln>
            <a:effectLst/>
            <a:sp3d>
              <a:contourClr>
                <a:schemeClr val="accent4"/>
              </a:contourClr>
            </a:sp3d>
          </c:spPr>
          <c:invertIfNegative val="0"/>
          <c:dLbls>
            <c:dLbl>
              <c:idx val="0"/>
              <c:layout>
                <c:manualLayout>
                  <c:x val="-1.2077294685991224E-3"/>
                  <c:y val="-6.1004593248490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Radiologjia!$C$18</c:f>
              <c:numCache>
                <c:formatCode>General</c:formatCode>
                <c:ptCount val="1"/>
                <c:pt idx="0">
                  <c:v>1291</c:v>
                </c:pt>
              </c:numCache>
            </c:numRef>
          </c:val>
        </c:ser>
        <c:ser>
          <c:idx val="4"/>
          <c:order val="4"/>
          <c:tx>
            <c:strRef>
              <c:f>Radiologjia!$B$19</c:f>
              <c:strCache>
                <c:ptCount val="1"/>
                <c:pt idx="0">
                  <c:v>RTG DSM</c:v>
                </c:pt>
              </c:strCache>
            </c:strRef>
          </c:tx>
          <c:spPr>
            <a:pattFill prst="ltDnDiag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solidFill>
                <a:schemeClr val="accent5"/>
              </a:solidFill>
            </a:ln>
            <a:effectLst/>
            <a:sp3d>
              <a:contourClr>
                <a:schemeClr val="accent5"/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-5.2685785078241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Radiologjia!$C$19</c:f>
              <c:numCache>
                <c:formatCode>General</c:formatCode>
                <c:ptCount val="1"/>
                <c:pt idx="0">
                  <c:v>1480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gapDepth val="0"/>
        <c:shape val="box"/>
        <c:axId val="441129984"/>
        <c:axId val="441126064"/>
        <c:axId val="0"/>
      </c:bar3DChart>
      <c:catAx>
        <c:axId val="441129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1126064"/>
        <c:crosses val="autoZero"/>
        <c:auto val="1"/>
        <c:lblAlgn val="ctr"/>
        <c:lblOffset val="100"/>
        <c:noMultiLvlLbl val="0"/>
      </c:catAx>
      <c:valAx>
        <c:axId val="441126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112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238940241165507"/>
          <c:y val="1.6637616340497333E-2"/>
          <c:w val="0.65522119517668986"/>
          <c:h val="8.69313270376767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q-A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0"/>
                  <c:y val="-4.6698279931368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4.3779637435657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077294685990338E-3"/>
                  <c:y val="-6.1291492409920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4.6698279931368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6231884057971015E-3"/>
                  <c:y val="-5.8372849914210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Radiologjia!$B$15:$B$19</c:f>
              <c:strCache>
                <c:ptCount val="5"/>
                <c:pt idx="0">
                  <c:v>RTG QKMF</c:v>
                </c:pt>
                <c:pt idx="1">
                  <c:v>RTG Stomatologji</c:v>
                </c:pt>
                <c:pt idx="2">
                  <c:v>RTG QMF 5</c:v>
                </c:pt>
                <c:pt idx="3">
                  <c:v>RTG QMF 4</c:v>
                </c:pt>
                <c:pt idx="4">
                  <c:v>RTG DSM</c:v>
                </c:pt>
              </c:strCache>
            </c:strRef>
          </c:cat>
          <c:val>
            <c:numRef>
              <c:f>Radiologjia!$C$15:$C$19</c:f>
              <c:numCache>
                <c:formatCode>General</c:formatCode>
                <c:ptCount val="5"/>
                <c:pt idx="0">
                  <c:v>23</c:v>
                </c:pt>
                <c:pt idx="1">
                  <c:v>31</c:v>
                </c:pt>
                <c:pt idx="2">
                  <c:v>20</c:v>
                </c:pt>
                <c:pt idx="3">
                  <c:v>12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41130376"/>
        <c:axId val="441126456"/>
        <c:axId val="0"/>
      </c:bar3DChart>
      <c:catAx>
        <c:axId val="441130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q-AL"/>
          </a:p>
        </c:txPr>
        <c:crossAx val="441126456"/>
        <c:crosses val="autoZero"/>
        <c:auto val="1"/>
        <c:lblAlgn val="ctr"/>
        <c:lblOffset val="100"/>
        <c:noMultiLvlLbl val="0"/>
      </c:catAx>
      <c:valAx>
        <c:axId val="4411264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1130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sherb.radiolo.!$B$5:$B$20</c:f>
              <c:strCache>
                <c:ptCount val="16"/>
                <c:pt idx="0">
                  <c:v> Craniogrami</c:v>
                </c:pt>
                <c:pt idx="1">
                  <c:v>Rtg. e Selae Turcica</c:v>
                </c:pt>
                <c:pt idx="2">
                  <c:v>Rtg. e sinusve paranazale </c:v>
                </c:pt>
                <c:pt idx="3">
                  <c:v>Rtg.e kockës mastoideale sipas Schyler-it</c:v>
                </c:pt>
                <c:pt idx="4">
                  <c:v>Rtg.e boshtit kurrizor (segmenti i qafës)</c:v>
                </c:pt>
                <c:pt idx="5">
                  <c:v>Rtg krahrorit (toraxit)</c:v>
                </c:pt>
                <c:pt idx="6">
                  <c:v>Rtg boshtit kurrizor pjesa e shpinës (segmenti lumbo sacral)</c:v>
                </c:pt>
                <c:pt idx="7">
                  <c:v>Rtg e gjysmës së krahrorit m.,d.(hemitoraxit)</c:v>
                </c:pt>
                <c:pt idx="8">
                  <c:v>Rtg boshtit kurrizor (segmenti i krahrorit)</c:v>
                </c:pt>
                <c:pt idx="9">
                  <c:v>Rtg e mushkrive (Pulmo)</c:v>
                </c:pt>
                <c:pt idx="10">
                  <c:v>Teleradiografia e zemrës</c:v>
                </c:pt>
                <c:pt idx="11">
                  <c:v>Rtg e kockave të krahut art. humeroscapularis)</c:v>
                </c:pt>
                <c:pt idx="12">
                  <c:v>Rtg e parakrahut (humerusit)</c:v>
                </c:pt>
                <c:pt idx="13">
                  <c:v>Rtg. e brrylit (art. cubiti)</c:v>
                </c:pt>
                <c:pt idx="14">
                  <c:v>Rtg e nënbrylit (antebrachi)</c:v>
                </c:pt>
                <c:pt idx="15">
                  <c:v>Rtg.e nyjes së dorës (art. radiocarpalis)</c:v>
                </c:pt>
              </c:strCache>
            </c:strRef>
          </c:cat>
          <c:val>
            <c:numRef>
              <c:f>sherb.radiolo.!$C$5:$C$20</c:f>
              <c:numCache>
                <c:formatCode>General</c:formatCode>
                <c:ptCount val="16"/>
                <c:pt idx="0">
                  <c:v>10</c:v>
                </c:pt>
                <c:pt idx="1">
                  <c:v>12</c:v>
                </c:pt>
                <c:pt idx="2">
                  <c:v>351</c:v>
                </c:pt>
                <c:pt idx="3">
                  <c:v>32</c:v>
                </c:pt>
                <c:pt idx="4">
                  <c:v>1273</c:v>
                </c:pt>
                <c:pt idx="5">
                  <c:v>103</c:v>
                </c:pt>
                <c:pt idx="6">
                  <c:v>1077</c:v>
                </c:pt>
                <c:pt idx="7">
                  <c:v>23</c:v>
                </c:pt>
                <c:pt idx="8">
                  <c:v>687</c:v>
                </c:pt>
                <c:pt idx="9">
                  <c:v>1911</c:v>
                </c:pt>
                <c:pt idx="10">
                  <c:v>44</c:v>
                </c:pt>
                <c:pt idx="11">
                  <c:v>182</c:v>
                </c:pt>
                <c:pt idx="12">
                  <c:v>12</c:v>
                </c:pt>
                <c:pt idx="13">
                  <c:v>51</c:v>
                </c:pt>
                <c:pt idx="14">
                  <c:v>27</c:v>
                </c:pt>
                <c:pt idx="15">
                  <c:v>101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35647792"/>
        <c:axId val="435642304"/>
        <c:axId val="0"/>
      </c:bar3DChart>
      <c:catAx>
        <c:axId val="43564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q-AL"/>
          </a:p>
        </c:txPr>
        <c:crossAx val="435642304"/>
        <c:crosses val="autoZero"/>
        <c:auto val="1"/>
        <c:lblAlgn val="ctr"/>
        <c:lblOffset val="100"/>
        <c:noMultiLvlLbl val="0"/>
      </c:catAx>
      <c:valAx>
        <c:axId val="4356423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5647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sherb.radiolo.!$B$21:$B$36</c:f>
              <c:strCache>
                <c:ptCount val="16"/>
                <c:pt idx="0">
                  <c:v>Rtg e shuplakave                                                                           (mani, sin ose dex.)</c:v>
                </c:pt>
                <c:pt idx="1">
                  <c:v>Rtg .N.e barkut (tr.abdominal) </c:v>
                </c:pt>
                <c:pt idx="2">
                  <c:v>Rtg. N.i veshkëve dhe rrugëve urinare(Tr. Urinar)</c:v>
                </c:pt>
                <c:pt idx="3">
                  <c:v>Rtg. e kukave ( art. Coxofemoral)</c:v>
                </c:pt>
                <c:pt idx="4">
                  <c:v>Rtg. e kockave të pelvikut (pelvis)</c:v>
                </c:pt>
                <c:pt idx="5">
                  <c:v>Rtg.  e gjurit (geni)</c:v>
                </c:pt>
                <c:pt idx="6">
                  <c:v>Rtg. e nengjurit(cruris-tibiae et fibulae)</c:v>
                </c:pt>
                <c:pt idx="7">
                  <c:v>Rtg. e kembes( femurit)</c:v>
                </c:pt>
                <c:pt idx="8">
                  <c:v>Rtg. e shputes (pedis)</c:v>
                </c:pt>
                <c:pt idx="9">
                  <c:v>Rtg.e nyjes së këmbës( art. tallocrurale) </c:v>
                </c:pt>
                <c:pt idx="10">
                  <c:v>Ultrazëri</c:v>
                </c:pt>
                <c:pt idx="11">
                  <c:v>Rtg e thembrës (calcaneus)</c:v>
                </c:pt>
                <c:pt idx="12">
                  <c:v>Mamografia</c:v>
                </c:pt>
                <c:pt idx="13">
                  <c:v>Ro- grafija e pulmoneve PA</c:v>
                </c:pt>
                <c:pt idx="14">
                  <c:v>Ro - grafija L profil e pulmoneve</c:v>
                </c:pt>
                <c:pt idx="15">
                  <c:v>Ro- grafija e dhëmbit</c:v>
                </c:pt>
              </c:strCache>
            </c:strRef>
          </c:cat>
          <c:val>
            <c:numRef>
              <c:f>sherb.radiolo.!$C$21:$C$36</c:f>
              <c:numCache>
                <c:formatCode>General</c:formatCode>
                <c:ptCount val="16"/>
                <c:pt idx="0">
                  <c:v>352</c:v>
                </c:pt>
                <c:pt idx="1">
                  <c:v>20</c:v>
                </c:pt>
                <c:pt idx="2">
                  <c:v>90</c:v>
                </c:pt>
                <c:pt idx="3">
                  <c:v>149</c:v>
                </c:pt>
                <c:pt idx="4">
                  <c:v>3</c:v>
                </c:pt>
                <c:pt idx="5">
                  <c:v>918</c:v>
                </c:pt>
                <c:pt idx="6">
                  <c:v>55</c:v>
                </c:pt>
                <c:pt idx="7">
                  <c:v>43</c:v>
                </c:pt>
                <c:pt idx="8">
                  <c:v>392</c:v>
                </c:pt>
                <c:pt idx="9">
                  <c:v>122</c:v>
                </c:pt>
                <c:pt idx="10">
                  <c:v>689</c:v>
                </c:pt>
                <c:pt idx="11">
                  <c:v>27</c:v>
                </c:pt>
                <c:pt idx="12">
                  <c:v>206</c:v>
                </c:pt>
                <c:pt idx="13">
                  <c:v>973</c:v>
                </c:pt>
                <c:pt idx="14">
                  <c:v>354</c:v>
                </c:pt>
                <c:pt idx="15">
                  <c:v>4023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35648184"/>
        <c:axId val="435642696"/>
        <c:axId val="0"/>
      </c:bar3DChart>
      <c:catAx>
        <c:axId val="435648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q-AL"/>
          </a:p>
        </c:txPr>
        <c:crossAx val="435642696"/>
        <c:crosses val="autoZero"/>
        <c:auto val="1"/>
        <c:lblAlgn val="ctr"/>
        <c:lblOffset val="100"/>
        <c:noMultiLvlLbl val="0"/>
      </c:catAx>
      <c:valAx>
        <c:axId val="435642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5648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'Shendeti Publik'!$C$3</c:f>
              <c:strCache>
                <c:ptCount val="1"/>
                <c:pt idx="0">
                  <c:v>Planifikuar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2077294685990338E-3"/>
                  <c:y val="-2.3349139965684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0386473429952132E-3"/>
                  <c:y val="-3.7942352444236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2.6267782461394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62318840579719E-3"/>
                  <c:y val="-2.9186424957105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'Shendeti Publik'!$B$4:$B$7</c:f>
              <c:strCache>
                <c:ptCount val="4"/>
                <c:pt idx="0">
                  <c:v>IPV</c:v>
                </c:pt>
                <c:pt idx="1">
                  <c:v>DTP-HEP.B-HIB</c:v>
                </c:pt>
                <c:pt idx="2">
                  <c:v>BCG</c:v>
                </c:pt>
                <c:pt idx="3">
                  <c:v>MMR</c:v>
                </c:pt>
              </c:strCache>
            </c:strRef>
          </c:cat>
          <c:val>
            <c:numRef>
              <c:f>'Shendeti Publik'!$C$4:$C$7</c:f>
              <c:numCache>
                <c:formatCode>General</c:formatCode>
                <c:ptCount val="4"/>
                <c:pt idx="0">
                  <c:v>2046</c:v>
                </c:pt>
                <c:pt idx="1">
                  <c:v>2046</c:v>
                </c:pt>
                <c:pt idx="2">
                  <c:v>1946</c:v>
                </c:pt>
                <c:pt idx="3">
                  <c:v>2088</c:v>
                </c:pt>
              </c:numCache>
            </c:numRef>
          </c:val>
        </c:ser>
        <c:ser>
          <c:idx val="1"/>
          <c:order val="1"/>
          <c:tx>
            <c:strRef>
              <c:f>'Shendeti Publik'!$D$3</c:f>
              <c:strCache>
                <c:ptCount val="1"/>
                <c:pt idx="0">
                  <c:v>Të vaksinuar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4154589371980675E-3"/>
                  <c:y val="8.4640632375604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207729468599078E-3"/>
                  <c:y val="8.1721989879894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8.7559274871315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856580457753038E-17"/>
                  <c:y val="7.296606239276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'Shendeti Publik'!$B$4:$B$7</c:f>
              <c:strCache>
                <c:ptCount val="4"/>
                <c:pt idx="0">
                  <c:v>IPV</c:v>
                </c:pt>
                <c:pt idx="1">
                  <c:v>DTP-HEP.B-HIB</c:v>
                </c:pt>
                <c:pt idx="2">
                  <c:v>BCG</c:v>
                </c:pt>
                <c:pt idx="3">
                  <c:v>MMR</c:v>
                </c:pt>
              </c:strCache>
            </c:strRef>
          </c:cat>
          <c:val>
            <c:numRef>
              <c:f>'Shendeti Publik'!$D$4:$D$7</c:f>
              <c:numCache>
                <c:formatCode>General</c:formatCode>
                <c:ptCount val="4"/>
                <c:pt idx="0">
                  <c:v>1984</c:v>
                </c:pt>
                <c:pt idx="1">
                  <c:v>1984</c:v>
                </c:pt>
                <c:pt idx="2">
                  <c:v>1946</c:v>
                </c:pt>
                <c:pt idx="3">
                  <c:v>2026</c:v>
                </c:pt>
              </c:numCache>
            </c:numRef>
          </c:val>
        </c:ser>
        <c:ser>
          <c:idx val="2"/>
          <c:order val="2"/>
          <c:tx>
            <c:strRef>
              <c:f>'Shendeti Publik'!$E$3</c:f>
              <c:strCache>
                <c:ptCount val="1"/>
                <c:pt idx="0">
                  <c:v>Përfshirë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140096618357488E-2"/>
                  <c:y val="-4.3779637435657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193236714975844E-2"/>
                  <c:y val="-3.7942352444236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362318840579712E-2"/>
                  <c:y val="-3.7942352444236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8985507246376812E-2"/>
                  <c:y val="-4.6698279931368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'Shendeti Publik'!$B$4:$B$7</c:f>
              <c:strCache>
                <c:ptCount val="4"/>
                <c:pt idx="0">
                  <c:v>IPV</c:v>
                </c:pt>
                <c:pt idx="1">
                  <c:v>DTP-HEP.B-HIB</c:v>
                </c:pt>
                <c:pt idx="2">
                  <c:v>BCG</c:v>
                </c:pt>
                <c:pt idx="3">
                  <c:v>MMR</c:v>
                </c:pt>
              </c:strCache>
            </c:strRef>
          </c:cat>
          <c:val>
            <c:numRef>
              <c:f>'Shendeti Publik'!$E$4:$E$7</c:f>
              <c:numCache>
                <c:formatCode>0%</c:formatCode>
                <c:ptCount val="4"/>
                <c:pt idx="0">
                  <c:v>0.97</c:v>
                </c:pt>
                <c:pt idx="1">
                  <c:v>0.97</c:v>
                </c:pt>
                <c:pt idx="2">
                  <c:v>1</c:v>
                </c:pt>
                <c:pt idx="3">
                  <c:v>0.97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35643088"/>
        <c:axId val="435648576"/>
        <c:axId val="0"/>
      </c:bar3DChart>
      <c:catAx>
        <c:axId val="43564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q-AL"/>
          </a:p>
        </c:txPr>
        <c:crossAx val="435648576"/>
        <c:crosses val="autoZero"/>
        <c:auto val="1"/>
        <c:lblAlgn val="ctr"/>
        <c:lblOffset val="100"/>
        <c:noMultiLvlLbl val="0"/>
      </c:catAx>
      <c:valAx>
        <c:axId val="435648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564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321741032370952"/>
          <c:y val="1.7511854974263087E-2"/>
          <c:w val="0.39114962531857433"/>
          <c:h val="8.85359859427146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q-A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Viz.Shër!$R$6:$R$26</c:f>
              <c:strCache>
                <c:ptCount val="21"/>
                <c:pt idx="0">
                  <c:v>QKMF</c:v>
                </c:pt>
                <c:pt idx="1">
                  <c:v>QMF 1</c:v>
                </c:pt>
                <c:pt idx="2">
                  <c:v>QMF 2</c:v>
                </c:pt>
                <c:pt idx="3">
                  <c:v>QMF 3</c:v>
                </c:pt>
                <c:pt idx="4">
                  <c:v>QMF 4</c:v>
                </c:pt>
                <c:pt idx="5">
                  <c:v>QMF 5</c:v>
                </c:pt>
                <c:pt idx="6">
                  <c:v>QMF 6</c:v>
                </c:pt>
                <c:pt idx="7">
                  <c:v>QMF -7</c:v>
                </c:pt>
                <c:pt idx="8">
                  <c:v>QMF -8</c:v>
                </c:pt>
                <c:pt idx="9">
                  <c:v>QMF -9</c:v>
                </c:pt>
                <c:pt idx="10">
                  <c:v>QMF -10</c:v>
                </c:pt>
                <c:pt idx="11">
                  <c:v>QMF-11</c:v>
                </c:pt>
                <c:pt idx="12">
                  <c:v>QMF Hajvali</c:v>
                </c:pt>
                <c:pt idx="13">
                  <c:v>QMF Besi </c:v>
                </c:pt>
                <c:pt idx="14">
                  <c:v>QMF Mat</c:v>
                </c:pt>
                <c:pt idx="15">
                  <c:v>QMF Mati 1</c:v>
                </c:pt>
                <c:pt idx="16">
                  <c:v>Stomatologji</c:v>
                </c:pt>
                <c:pt idx="17">
                  <c:v>Laboratoriumi</c:v>
                </c:pt>
                <c:pt idx="18">
                  <c:v>Radiologji</c:v>
                </c:pt>
                <c:pt idx="19">
                  <c:v>Fshatërat</c:v>
                </c:pt>
                <c:pt idx="20">
                  <c:v>AMF Studentëve</c:v>
                </c:pt>
              </c:strCache>
            </c:strRef>
          </c:cat>
          <c:val>
            <c:numRef>
              <c:f>Viz.Shër!$S$6:$S$26</c:f>
              <c:numCache>
                <c:formatCode>General</c:formatCode>
                <c:ptCount val="21"/>
                <c:pt idx="0">
                  <c:v>851</c:v>
                </c:pt>
                <c:pt idx="1">
                  <c:v>217</c:v>
                </c:pt>
                <c:pt idx="2">
                  <c:v>160</c:v>
                </c:pt>
                <c:pt idx="3">
                  <c:v>108</c:v>
                </c:pt>
                <c:pt idx="4">
                  <c:v>295</c:v>
                </c:pt>
                <c:pt idx="5">
                  <c:v>503</c:v>
                </c:pt>
                <c:pt idx="6">
                  <c:v>352</c:v>
                </c:pt>
                <c:pt idx="7">
                  <c:v>92</c:v>
                </c:pt>
                <c:pt idx="8">
                  <c:v>72</c:v>
                </c:pt>
                <c:pt idx="9">
                  <c:v>88</c:v>
                </c:pt>
                <c:pt idx="10">
                  <c:v>113</c:v>
                </c:pt>
                <c:pt idx="11">
                  <c:v>87</c:v>
                </c:pt>
                <c:pt idx="12">
                  <c:v>118</c:v>
                </c:pt>
                <c:pt idx="13">
                  <c:v>97</c:v>
                </c:pt>
                <c:pt idx="14">
                  <c:v>67</c:v>
                </c:pt>
                <c:pt idx="15">
                  <c:v>93</c:v>
                </c:pt>
                <c:pt idx="16">
                  <c:v>351</c:v>
                </c:pt>
                <c:pt idx="17">
                  <c:v>385</c:v>
                </c:pt>
                <c:pt idx="18">
                  <c:v>68</c:v>
                </c:pt>
                <c:pt idx="19">
                  <c:v>184</c:v>
                </c:pt>
                <c:pt idx="20">
                  <c:v>17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406861920"/>
        <c:axId val="406856432"/>
      </c:barChart>
      <c:catAx>
        <c:axId val="40686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q-AL"/>
          </a:p>
        </c:txPr>
        <c:crossAx val="406856432"/>
        <c:crosses val="autoZero"/>
        <c:auto val="1"/>
        <c:lblAlgn val="ctr"/>
        <c:lblOffset val="100"/>
        <c:noMultiLvlLbl val="0"/>
      </c:catAx>
      <c:valAx>
        <c:axId val="406856432"/>
        <c:scaling>
          <c:orientation val="minMax"/>
        </c:scaling>
        <c:delete val="1"/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40686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8.8164251207729472E-2"/>
                  <c:y val="-4.96169224270787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B0A10DD-9041-4B30-A6D4-61424A6830AD}" type="CATEGORYNAME">
                      <a:rPr lang="en-US" sz="2000">
                        <a:solidFill>
                          <a:srgbClr val="002060"/>
                        </a:solidFill>
                      </a:rPr>
                      <a:pPr>
                        <a:defRPr sz="2000"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en-US" sz="2000" baseline="0" dirty="0">
                        <a:solidFill>
                          <a:srgbClr val="002060"/>
                        </a:solidFill>
                      </a:rPr>
                      <a:t> </a:t>
                    </a:r>
                    <a:fld id="{83B64917-F7C0-4CB2-B67F-9E9C3FF7B21C}" type="VALUE">
                      <a:rPr lang="en-US" sz="2200" baseline="0">
                        <a:solidFill>
                          <a:srgbClr val="FF0000"/>
                        </a:solidFill>
                      </a:rPr>
                      <a:pPr>
                        <a:defRPr sz="2000">
                          <a:solidFill>
                            <a:srgbClr val="002060"/>
                          </a:solidFill>
                        </a:defRPr>
                      </a:pPr>
                      <a:t>[VALUE]</a:t>
                    </a:fld>
                    <a:endParaRPr lang="en-US" sz="2000" baseline="0" dirty="0">
                      <a:solidFill>
                        <a:srgbClr val="00206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q-A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2077294685991224E-3"/>
                  <c:y val="-0.1167456998284205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B7DC163-F683-464D-A895-455E83E3A206}" type="CATEGORYNAME">
                      <a:rPr lang="en-US" sz="2000">
                        <a:solidFill>
                          <a:srgbClr val="002060"/>
                        </a:solidFill>
                      </a:rPr>
                      <a:pPr>
                        <a:defRPr sz="2000"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en-US" sz="2000" baseline="0" dirty="0">
                        <a:solidFill>
                          <a:srgbClr val="002060"/>
                        </a:solidFill>
                      </a:rPr>
                      <a:t> </a:t>
                    </a:r>
                    <a:fld id="{D4CBCEC2-2132-4C63-853E-AD5B7EFD1453}" type="VALUE">
                      <a:rPr lang="en-US" sz="2200" baseline="0">
                        <a:solidFill>
                          <a:srgbClr val="FF0000"/>
                        </a:solidFill>
                      </a:rPr>
                      <a:pPr>
                        <a:defRPr sz="2000">
                          <a:solidFill>
                            <a:srgbClr val="002060"/>
                          </a:solidFill>
                        </a:defRPr>
                      </a:pPr>
                      <a:t>[VALUE]</a:t>
                    </a:fld>
                    <a:endParaRPr lang="en-US" sz="2000" baseline="0" dirty="0">
                      <a:solidFill>
                        <a:srgbClr val="00206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q-A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5.4107394858574617E-2"/>
                  <c:y val="-0.270643685462884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350F875-8C07-48DA-9099-45AC3EFC38AD}" type="CATEGORYNAME">
                      <a:rPr lang="en-US" sz="2000">
                        <a:solidFill>
                          <a:srgbClr val="002060"/>
                        </a:solidFill>
                      </a:rPr>
                      <a:pPr>
                        <a:defRPr sz="2000"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en-US" sz="2000" baseline="0" dirty="0">
                        <a:solidFill>
                          <a:srgbClr val="002060"/>
                        </a:solidFill>
                      </a:rPr>
                      <a:t> </a:t>
                    </a:r>
                    <a:fld id="{85FDCCFA-279A-4CF6-94D7-ED2BAF744360}" type="VALUE">
                      <a:rPr lang="en-US" sz="2200" baseline="0">
                        <a:solidFill>
                          <a:srgbClr val="FF0000"/>
                        </a:solidFill>
                      </a:rPr>
                      <a:pPr>
                        <a:defRPr sz="2000">
                          <a:solidFill>
                            <a:srgbClr val="002060"/>
                          </a:solidFill>
                        </a:defRPr>
                      </a:pPr>
                      <a:t>[VALUE]</a:t>
                    </a:fld>
                    <a:endParaRPr lang="en-US" sz="2000" baseline="0" dirty="0">
                      <a:solidFill>
                        <a:srgbClr val="00206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q-AL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'Shendeti Publik'!$B$32:$B$34</c:f>
              <c:strCache>
                <c:ptCount val="3"/>
                <c:pt idx="0">
                  <c:v>SËMUNDJET MASOVIKE JONGJITËSE</c:v>
                </c:pt>
                <c:pt idx="1">
                  <c:v>SËMUNDJET MALINJE</c:v>
                </c:pt>
                <c:pt idx="2">
                  <c:v>INSULINVARTËSIT</c:v>
                </c:pt>
              </c:strCache>
            </c:strRef>
          </c:cat>
          <c:val>
            <c:numRef>
              <c:f>'Shendeti Publik'!$C$32:$C$34</c:f>
              <c:numCache>
                <c:formatCode>0</c:formatCode>
                <c:ptCount val="3"/>
                <c:pt idx="0">
                  <c:v>1122</c:v>
                </c:pt>
                <c:pt idx="1">
                  <c:v>73</c:v>
                </c:pt>
                <c:pt idx="2">
                  <c:v>2741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'Mortaliteti '!$D$327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'Mortaliteti '!$C$328:$C$335</c:f>
              <c:strCache>
                <c:ptCount val="8"/>
                <c:pt idx="0">
                  <c:v>TUMORET</c:v>
                </c:pt>
                <c:pt idx="1">
                  <c:v>Sëmundjet gjendrrave me tajm te brendshem ushqyshmerise dhe metab.</c:v>
                </c:pt>
                <c:pt idx="2">
                  <c:v>Çrregullimet psiqike dhe çrregullimet e sjelljes-</c:v>
                </c:pt>
                <c:pt idx="3">
                  <c:v>Sëmundjet e sistemit nervor</c:v>
                </c:pt>
                <c:pt idx="4">
                  <c:v>Sëmundjet e sistemit te qarkullimit te gjakut</c:v>
                </c:pt>
                <c:pt idx="5">
                  <c:v>Sëmundjet e sist, te org, te fryëmarrjes</c:v>
                </c:pt>
                <c:pt idx="6">
                  <c:v>Sëmundjet e sistemit digjestiv</c:v>
                </c:pt>
                <c:pt idx="7">
                  <c:v>Sëm, e sist, osteomuskular dhe ind, lidhor</c:v>
                </c:pt>
              </c:strCache>
            </c:strRef>
          </c:cat>
          <c:val>
            <c:numRef>
              <c:f>'Mortaliteti '!$D$328:$D$335</c:f>
              <c:numCache>
                <c:formatCode>0</c:formatCode>
                <c:ptCount val="8"/>
                <c:pt idx="0">
                  <c:v>8</c:v>
                </c:pt>
                <c:pt idx="1">
                  <c:v>3</c:v>
                </c:pt>
                <c:pt idx="2">
                  <c:v>8</c:v>
                </c:pt>
                <c:pt idx="3">
                  <c:v>2</c:v>
                </c:pt>
                <c:pt idx="4">
                  <c:v>7</c:v>
                </c:pt>
                <c:pt idx="5">
                  <c:v>5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'Mortaliteti '!$E$327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'Mortaliteti '!$C$328:$C$335</c:f>
              <c:strCache>
                <c:ptCount val="8"/>
                <c:pt idx="0">
                  <c:v>TUMORET</c:v>
                </c:pt>
                <c:pt idx="1">
                  <c:v>Sëmundjet gjendrrave me tajm te brendshem ushqyshmerise dhe metab.</c:v>
                </c:pt>
                <c:pt idx="2">
                  <c:v>Çrregullimet psiqike dhe çrregullimet e sjelljes-</c:v>
                </c:pt>
                <c:pt idx="3">
                  <c:v>Sëmundjet e sistemit nervor</c:v>
                </c:pt>
                <c:pt idx="4">
                  <c:v>Sëmundjet e sistemit te qarkullimit te gjakut</c:v>
                </c:pt>
                <c:pt idx="5">
                  <c:v>Sëmundjet e sist, te org, te fryëmarrjes</c:v>
                </c:pt>
                <c:pt idx="6">
                  <c:v>Sëmundjet e sistemit digjestiv</c:v>
                </c:pt>
                <c:pt idx="7">
                  <c:v>Sëm, e sist, osteomuskular dhe ind, lidhor</c:v>
                </c:pt>
              </c:strCache>
            </c:strRef>
          </c:cat>
          <c:val>
            <c:numRef>
              <c:f>'Mortaliteti '!$E$328:$E$335</c:f>
              <c:numCache>
                <c:formatCode>0</c:formatCode>
                <c:ptCount val="8"/>
                <c:pt idx="0">
                  <c:v>11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5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67362104"/>
        <c:axId val="467362496"/>
        <c:axId val="0"/>
      </c:bar3DChart>
      <c:catAx>
        <c:axId val="467362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q-AL"/>
          </a:p>
        </c:txPr>
        <c:crossAx val="467362496"/>
        <c:crosses val="autoZero"/>
        <c:auto val="1"/>
        <c:lblAlgn val="ctr"/>
        <c:lblOffset val="100"/>
        <c:noMultiLvlLbl val="0"/>
      </c:catAx>
      <c:valAx>
        <c:axId val="46736249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467362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q-A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viz.qkmf!$A$29:$A$35</c:f>
              <c:strCache>
                <c:ptCount val="7"/>
                <c:pt idx="0">
                  <c:v>Mjekësia Familjare</c:v>
                </c:pt>
                <c:pt idx="1">
                  <c:v>M.Punës</c:v>
                </c:pt>
                <c:pt idx="2">
                  <c:v>Specialistika</c:v>
                </c:pt>
                <c:pt idx="3">
                  <c:v>Pediatria</c:v>
                </c:pt>
                <c:pt idx="4">
                  <c:v>QMG</c:v>
                </c:pt>
                <c:pt idx="5">
                  <c:v>Vaksinimi</c:v>
                </c:pt>
                <c:pt idx="6">
                  <c:v>DSM</c:v>
                </c:pt>
              </c:strCache>
            </c:strRef>
          </c:cat>
          <c:val>
            <c:numRef>
              <c:f>viz.qkmf!$B$29:$B$35</c:f>
              <c:numCache>
                <c:formatCode>General</c:formatCode>
                <c:ptCount val="7"/>
              </c:numCache>
            </c:numRef>
          </c:val>
        </c:ser>
        <c:ser>
          <c:idx val="1"/>
          <c:order val="1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viz.qkmf!$A$29:$A$35</c:f>
              <c:strCache>
                <c:ptCount val="7"/>
                <c:pt idx="0">
                  <c:v>Mjekësia Familjare</c:v>
                </c:pt>
                <c:pt idx="1">
                  <c:v>M.Punës</c:v>
                </c:pt>
                <c:pt idx="2">
                  <c:v>Specialistika</c:v>
                </c:pt>
                <c:pt idx="3">
                  <c:v>Pediatria</c:v>
                </c:pt>
                <c:pt idx="4">
                  <c:v>QMG</c:v>
                </c:pt>
                <c:pt idx="5">
                  <c:v>Vaksinimi</c:v>
                </c:pt>
                <c:pt idx="6">
                  <c:v>DSM</c:v>
                </c:pt>
              </c:strCache>
            </c:strRef>
          </c:cat>
          <c:val>
            <c:numRef>
              <c:f>viz.qkmf!$C$29:$C$35</c:f>
              <c:numCache>
                <c:formatCode>General</c:formatCode>
                <c:ptCount val="7"/>
                <c:pt idx="0">
                  <c:v>41426</c:v>
                </c:pt>
                <c:pt idx="1">
                  <c:v>19570</c:v>
                </c:pt>
                <c:pt idx="2">
                  <c:v>14588</c:v>
                </c:pt>
                <c:pt idx="3">
                  <c:v>18714</c:v>
                </c:pt>
                <c:pt idx="4">
                  <c:v>6153</c:v>
                </c:pt>
                <c:pt idx="5">
                  <c:v>8412</c:v>
                </c:pt>
                <c:pt idx="6">
                  <c:v>3593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6859960"/>
        <c:axId val="406860352"/>
        <c:axId val="0"/>
      </c:bar3DChart>
      <c:catAx>
        <c:axId val="406859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q-AL"/>
          </a:p>
        </c:txPr>
        <c:crossAx val="406860352"/>
        <c:crosses val="autoZero"/>
        <c:auto val="1"/>
        <c:lblAlgn val="ctr"/>
        <c:lblOffset val="100"/>
        <c:noMultiLvlLbl val="0"/>
      </c:catAx>
      <c:valAx>
        <c:axId val="406860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6859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viz.qkmf!$AH$27:$AH$33</c:f>
              <c:strCache>
                <c:ptCount val="7"/>
                <c:pt idx="0">
                  <c:v>M.Familjare</c:v>
                </c:pt>
                <c:pt idx="1">
                  <c:v>M.Punës</c:v>
                </c:pt>
                <c:pt idx="2">
                  <c:v>Specialistika</c:v>
                </c:pt>
                <c:pt idx="3">
                  <c:v>Pediatria</c:v>
                </c:pt>
                <c:pt idx="4">
                  <c:v>QMG</c:v>
                </c:pt>
                <c:pt idx="5">
                  <c:v>Vaksinimi</c:v>
                </c:pt>
                <c:pt idx="6">
                  <c:v>DSM</c:v>
                </c:pt>
              </c:strCache>
            </c:strRef>
          </c:cat>
          <c:val>
            <c:numRef>
              <c:f>viz.qkmf!$AI$27:$AI$33</c:f>
              <c:numCache>
                <c:formatCode>General</c:formatCode>
                <c:ptCount val="7"/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viz.qkmf!$AH$27:$AH$33</c:f>
              <c:strCache>
                <c:ptCount val="7"/>
                <c:pt idx="0">
                  <c:v>M.Familjare</c:v>
                </c:pt>
                <c:pt idx="1">
                  <c:v>M.Punës</c:v>
                </c:pt>
                <c:pt idx="2">
                  <c:v>Specialistika</c:v>
                </c:pt>
                <c:pt idx="3">
                  <c:v>Pediatria</c:v>
                </c:pt>
                <c:pt idx="4">
                  <c:v>QMG</c:v>
                </c:pt>
                <c:pt idx="5">
                  <c:v>Vaksinimi</c:v>
                </c:pt>
                <c:pt idx="6">
                  <c:v>DSM</c:v>
                </c:pt>
              </c:strCache>
            </c:strRef>
          </c:cat>
          <c:val>
            <c:numRef>
              <c:f>viz.qkmf!$AJ$27:$AJ$33</c:f>
              <c:numCache>
                <c:formatCode>General</c:formatCode>
                <c:ptCount val="7"/>
                <c:pt idx="0">
                  <c:v>290</c:v>
                </c:pt>
                <c:pt idx="1">
                  <c:v>152</c:v>
                </c:pt>
                <c:pt idx="2">
                  <c:v>113</c:v>
                </c:pt>
                <c:pt idx="3">
                  <c:v>145</c:v>
                </c:pt>
                <c:pt idx="4">
                  <c:v>50</c:v>
                </c:pt>
                <c:pt idx="5">
                  <c:v>65</c:v>
                </c:pt>
                <c:pt idx="6">
                  <c:v>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5328216"/>
        <c:axId val="405328608"/>
        <c:axId val="0"/>
      </c:bar3DChart>
      <c:catAx>
        <c:axId val="405328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q-AL"/>
          </a:p>
        </c:txPr>
        <c:crossAx val="405328608"/>
        <c:crosses val="autoZero"/>
        <c:auto val="1"/>
        <c:lblAlgn val="ctr"/>
        <c:lblOffset val="100"/>
        <c:noMultiLvlLbl val="0"/>
      </c:catAx>
      <c:valAx>
        <c:axId val="405328608"/>
        <c:scaling>
          <c:orientation val="minMax"/>
        </c:scaling>
        <c:delete val="1"/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405328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849206938170444E-2"/>
          <c:y val="0"/>
          <c:w val="0.82718082355895584"/>
          <c:h val="0.9014360640336374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viz.qkmf!$AH$39</c:f>
              <c:strCache>
                <c:ptCount val="1"/>
                <c:pt idx="0">
                  <c:v>Mjek.familjar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-2.4154589371980676E-2"/>
                  <c:y val="-1.7511854974263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viz.qkmf!$AI$39:$AJ$39</c:f>
              <c:numCache>
                <c:formatCode>General</c:formatCode>
                <c:ptCount val="2"/>
                <c:pt idx="1">
                  <c:v>21</c:v>
                </c:pt>
              </c:numCache>
            </c:numRef>
          </c:val>
        </c:ser>
        <c:ser>
          <c:idx val="1"/>
          <c:order val="1"/>
          <c:tx>
            <c:strRef>
              <c:f>viz.qkmf!$AH$40</c:f>
              <c:strCache>
                <c:ptCount val="1"/>
                <c:pt idx="0">
                  <c:v>Pediatrat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-2.6570048309178834E-2"/>
                  <c:y val="-8.75592748713159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viz.qkmf!$AI$40:$AJ$40</c:f>
              <c:numCache>
                <c:formatCode>General</c:formatCode>
                <c:ptCount val="2"/>
                <c:pt idx="1">
                  <c:v>22</c:v>
                </c:pt>
              </c:numCache>
            </c:numRef>
          </c:val>
        </c:ser>
        <c:ser>
          <c:idx val="2"/>
          <c:order val="2"/>
          <c:tx>
            <c:strRef>
              <c:f>viz.qkmf!$AH$41</c:f>
              <c:strCache>
                <c:ptCount val="1"/>
                <c:pt idx="0">
                  <c:v>Specialistët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7.246376811594203E-3"/>
                  <c:y val="-5.253556492278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viz.qkmf!$AI$41:$AJ$41</c:f>
              <c:numCache>
                <c:formatCode>General</c:formatCode>
                <c:ptCount val="2"/>
                <c:pt idx="1">
                  <c:v>16</c:v>
                </c:pt>
              </c:numCache>
            </c:numRef>
          </c:val>
        </c:ser>
        <c:ser>
          <c:idx val="3"/>
          <c:order val="3"/>
          <c:tx>
            <c:strRef>
              <c:f>viz.qkmf!$AH$42</c:f>
              <c:strCache>
                <c:ptCount val="1"/>
                <c:pt idx="0">
                  <c:v>Gjinekologët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3.623188405797013E-3"/>
                  <c:y val="-4.0860994939947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viz.qkmf!$AI$42:$AJ$42</c:f>
              <c:numCache>
                <c:formatCode>General</c:formatCode>
                <c:ptCount val="2"/>
                <c:pt idx="1">
                  <c:v>12</c:v>
                </c:pt>
              </c:numCache>
            </c:numRef>
          </c:val>
        </c:ser>
        <c:ser>
          <c:idx val="4"/>
          <c:order val="4"/>
          <c:tx>
            <c:strRef>
              <c:f>viz.qkmf!$AH$43</c:f>
              <c:strCache>
                <c:ptCount val="1"/>
                <c:pt idx="0">
                  <c:v>Stomatologët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4.830917874396135E-3"/>
                  <c:y val="-4.3779637435657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viz.qkmf!$AI$43:$AJ$43</c:f>
              <c:numCache>
                <c:formatCode>General</c:formatCode>
                <c:ptCount val="2"/>
                <c:pt idx="1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5330176"/>
        <c:axId val="405330568"/>
        <c:axId val="413524024"/>
      </c:bar3DChart>
      <c:catAx>
        <c:axId val="4053301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5330568"/>
        <c:crosses val="autoZero"/>
        <c:auto val="1"/>
        <c:lblAlgn val="ctr"/>
        <c:lblOffset val="100"/>
        <c:noMultiLvlLbl val="0"/>
      </c:catAx>
      <c:valAx>
        <c:axId val="4053305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405330176"/>
        <c:crosses val="autoZero"/>
        <c:crossBetween val="between"/>
      </c:valAx>
      <c:serAx>
        <c:axId val="4135240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q-AL"/>
          </a:p>
        </c:txPr>
        <c:crossAx val="405330568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q-A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342999739097378E-2"/>
          <c:y val="2.1138564022871748E-2"/>
          <c:w val="0.96209587513935335"/>
          <c:h val="0.90011132567827323"/>
        </c:manualLayout>
      </c:layout>
      <c:bar3DChart>
        <c:barDir val="col"/>
        <c:grouping val="clustered"/>
        <c:varyColors val="0"/>
        <c:ser>
          <c:idx val="3"/>
          <c:order val="3"/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181899914340267E-2"/>
                  <c:y val="-6.01876310468879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q-A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297939660206336E-2"/>
                      <c:h val="8.750135123149939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"/>
                  <c:y val="-8.0250174729183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'Sherbimet diagnostike'!$H$4:$H$6</c:f>
              <c:strCache>
                <c:ptCount val="2"/>
                <c:pt idx="0">
                  <c:v>Nr.i pacientëve për shërbime radiologjike</c:v>
                </c:pt>
                <c:pt idx="1">
                  <c:v>Nr.i pacientëve për shërbime laboratorike</c:v>
                </c:pt>
              </c:strCache>
            </c:strRef>
          </c:cat>
          <c:val>
            <c:numRef>
              <c:f>'Sherbimet diagnostike'!$L$4:$L$6</c:f>
              <c:numCache>
                <c:formatCode>General</c:formatCode>
                <c:ptCount val="2"/>
                <c:pt idx="0">
                  <c:v>68</c:v>
                </c:pt>
                <c:pt idx="1">
                  <c:v>385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30539368"/>
        <c:axId val="430535840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>
                      <a:tint val="58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q-A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'Sherbimet diagnostike'!$H$4:$H$6</c15:sqref>
                        </c15:formulaRef>
                      </c:ext>
                    </c:extLst>
                    <c:strCache>
                      <c:ptCount val="2"/>
                      <c:pt idx="0">
                        <c:v>Nr.i pacientëve për shërbime radiologjike</c:v>
                      </c:pt>
                      <c:pt idx="1">
                        <c:v>Nr.i pacientëve për shërbime laboratorike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'Sherbimet diagnostike'!$I$4:$I$6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1">
                      <a:tint val="86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q-A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'Sherbimet diagnostike'!$H$4:$H$6</c15:sqref>
                        </c15:formulaRef>
                      </c:ext>
                    </c:extLst>
                    <c:strCache>
                      <c:ptCount val="2"/>
                      <c:pt idx="0">
                        <c:v>Nr.i pacientëve për shërbime radiologjike</c:v>
                      </c:pt>
                      <c:pt idx="1">
                        <c:v>Nr.i pacientëve për shërbime laboratorike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'Sherbimet diagnostike'!$J$4:$J$6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1">
                      <a:shade val="86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q-AL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'Sherbimet diagnostike'!$H$4:$H$6</c15:sqref>
                        </c15:formulaRef>
                      </c:ext>
                    </c:extLst>
                    <c:strCache>
                      <c:ptCount val="2"/>
                      <c:pt idx="0">
                        <c:v>Nr.i pacientëve për shërbime radiologjike</c:v>
                      </c:pt>
                      <c:pt idx="1">
                        <c:v>Nr.i pacientëve për shërbime laboratorike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'Sherbimet diagnostike'!$K$4:$K$6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</c15:ser>
            </c15:filteredBarSeries>
          </c:ext>
        </c:extLst>
      </c:bar3DChart>
      <c:catAx>
        <c:axId val="430539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q-AL"/>
          </a:p>
        </c:txPr>
        <c:crossAx val="430535840"/>
        <c:crosses val="autoZero"/>
        <c:auto val="1"/>
        <c:lblAlgn val="ctr"/>
        <c:lblOffset val="100"/>
        <c:noMultiLvlLbl val="0"/>
      </c:catAx>
      <c:valAx>
        <c:axId val="4305358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q-AL"/>
          </a:p>
        </c:txPr>
        <c:crossAx val="430539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991117958081327E-3"/>
                  <c:y val="-0.287260493209215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q-A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84445604241832E-2"/>
                      <c:h val="0.122317073170731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2077294685990338E-3"/>
                  <c:y val="-0.2801896795882093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4154589371980675E-3"/>
                  <c:y val="-0.2860269645796304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6231884057971015E-3"/>
                  <c:y val="-0.227654114665420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28290228876519E-17"/>
                  <c:y val="-0.2480846121353938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2077294685990338E-3"/>
                  <c:y val="-0.3035388195538935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4154589371980233E-3"/>
                  <c:y val="-0.2831083220839199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2077294685990338E-3"/>
                  <c:y val="-0.3152133895367356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428290228876519E-17"/>
                  <c:y val="-0.2597591821182358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2077294685990338E-3"/>
                  <c:y val="-0.3093761045453145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2077294685990338E-3"/>
                  <c:y val="-0.3443998144938407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4154589371980675E-3"/>
                  <c:y val="-0.29478289206676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1.2077294685990338E-3"/>
                  <c:y val="-0.271433752101077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8.856580457753038E-17"/>
                  <c:y val="-0.2364100421525517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1.2077770170033102E-3"/>
                  <c:y val="-0.283108322083919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q-A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132850241545897E-2"/>
                      <c:h val="9.0405066211818069E-2"/>
                    </c:manualLayout>
                  </c15:layout>
                </c:ext>
              </c:extLst>
            </c:dLbl>
            <c:dLbl>
              <c:idx val="15"/>
              <c:layout>
                <c:manualLayout>
                  <c:x val="2.4154589371980675E-3"/>
                  <c:y val="-0.3035388195538935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1.2077294685991224E-3"/>
                  <c:y val="-0.1459321247855257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0"/>
                  <c:y val="-0.291864249571051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0"/>
                  <c:y val="-0.3910980944252090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0"/>
                  <c:y val="-0.221816829673999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1.2077294685988566E-3"/>
                  <c:y val="-4.66982799313682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'Sherbimet diagnostike'!$B$15:$B$35</c:f>
              <c:strCache>
                <c:ptCount val="21"/>
                <c:pt idx="0">
                  <c:v>QKMF</c:v>
                </c:pt>
                <c:pt idx="1">
                  <c:v>QMF 1</c:v>
                </c:pt>
                <c:pt idx="2">
                  <c:v>QMF 2</c:v>
                </c:pt>
                <c:pt idx="3">
                  <c:v>QMF 3</c:v>
                </c:pt>
                <c:pt idx="4">
                  <c:v>QMF 4</c:v>
                </c:pt>
                <c:pt idx="5">
                  <c:v>QMF 5</c:v>
                </c:pt>
                <c:pt idx="6">
                  <c:v>QMF 6</c:v>
                </c:pt>
                <c:pt idx="7">
                  <c:v>QMF -7</c:v>
                </c:pt>
                <c:pt idx="8">
                  <c:v>QMF -8</c:v>
                </c:pt>
                <c:pt idx="9">
                  <c:v>QMF -9</c:v>
                </c:pt>
                <c:pt idx="10">
                  <c:v>QMF -10</c:v>
                </c:pt>
                <c:pt idx="11">
                  <c:v>QMF-11</c:v>
                </c:pt>
                <c:pt idx="12">
                  <c:v>QMF Hajvali</c:v>
                </c:pt>
                <c:pt idx="13">
                  <c:v>QMF Besi </c:v>
                </c:pt>
                <c:pt idx="14">
                  <c:v>QMF Mat</c:v>
                </c:pt>
                <c:pt idx="15">
                  <c:v>QMF Mati 1</c:v>
                </c:pt>
                <c:pt idx="16">
                  <c:v>Stomatologji</c:v>
                </c:pt>
                <c:pt idx="17">
                  <c:v>Laboratoriumi</c:v>
                </c:pt>
                <c:pt idx="18">
                  <c:v>Radiologji</c:v>
                </c:pt>
                <c:pt idx="19">
                  <c:v>Fshatërat</c:v>
                </c:pt>
                <c:pt idx="20">
                  <c:v>AMF Studentëve</c:v>
                </c:pt>
              </c:strCache>
            </c:strRef>
          </c:cat>
          <c:val>
            <c:numRef>
              <c:f>'Sherbimet diagnostike'!$C$15:$C$35</c:f>
              <c:numCache>
                <c:formatCode>0%</c:formatCode>
                <c:ptCount val="21"/>
                <c:pt idx="0">
                  <c:v>0.24</c:v>
                </c:pt>
                <c:pt idx="1">
                  <c:v>0.23</c:v>
                </c:pt>
                <c:pt idx="2">
                  <c:v>0.23</c:v>
                </c:pt>
                <c:pt idx="3">
                  <c:v>0.18</c:v>
                </c:pt>
                <c:pt idx="4">
                  <c:v>0.2</c:v>
                </c:pt>
                <c:pt idx="5">
                  <c:v>0.25</c:v>
                </c:pt>
                <c:pt idx="6">
                  <c:v>0.23</c:v>
                </c:pt>
                <c:pt idx="7">
                  <c:v>0.27</c:v>
                </c:pt>
                <c:pt idx="8">
                  <c:v>0.21</c:v>
                </c:pt>
                <c:pt idx="9">
                  <c:v>0.24</c:v>
                </c:pt>
                <c:pt idx="10">
                  <c:v>0.3</c:v>
                </c:pt>
                <c:pt idx="11">
                  <c:v>0.23</c:v>
                </c:pt>
                <c:pt idx="12">
                  <c:v>0.21</c:v>
                </c:pt>
                <c:pt idx="13">
                  <c:v>0.18</c:v>
                </c:pt>
                <c:pt idx="14">
                  <c:v>0.23</c:v>
                </c:pt>
                <c:pt idx="15">
                  <c:v>0.24</c:v>
                </c:pt>
                <c:pt idx="16">
                  <c:v>0.1</c:v>
                </c:pt>
                <c:pt idx="17">
                  <c:v>0.25</c:v>
                </c:pt>
                <c:pt idx="18">
                  <c:v>0.33</c:v>
                </c:pt>
                <c:pt idx="19">
                  <c:v>0.17</c:v>
                </c:pt>
                <c:pt idx="20">
                  <c:v>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30540544"/>
        <c:axId val="430536624"/>
      </c:barChart>
      <c:catAx>
        <c:axId val="43054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q-AL"/>
          </a:p>
        </c:txPr>
        <c:crossAx val="430536624"/>
        <c:crosses val="autoZero"/>
        <c:auto val="1"/>
        <c:lblAlgn val="ctr"/>
        <c:lblOffset val="100"/>
        <c:noMultiLvlLbl val="0"/>
      </c:catAx>
      <c:valAx>
        <c:axId val="4305366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3054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08-Oct-19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7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08-Oct-19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5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08-Oct-19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964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08-Oct-19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7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08-Oct-19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3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08-Oct-19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650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08-Oct-19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87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08-Oct-19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4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08-Oct-19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0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08-Oct-19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26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08-Oct-19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36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q-A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08-Oct-19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4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q-A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k.rks-gov.net/prishtina/Files/banner/Prishtina_sq.aspx?width=993&amp;height=1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789" y="281636"/>
            <a:ext cx="3664422" cy="757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575035" y="2308142"/>
            <a:ext cx="7162800" cy="16989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i="1" dirty="0">
                <a:ln/>
                <a:solidFill>
                  <a:schemeClr val="accent3"/>
                </a:solidFill>
                <a:latin typeface="Cambria" panose="02040503050406030204" pitchFamily="18" charset="0"/>
              </a:rPr>
              <a:t/>
            </a:r>
            <a:br>
              <a:rPr lang="en-US" sz="3200" b="1" i="1" dirty="0">
                <a:ln/>
                <a:solidFill>
                  <a:schemeClr val="accent3"/>
                </a:solidFill>
                <a:latin typeface="Cambria" panose="02040503050406030204" pitchFamily="18" charset="0"/>
              </a:rPr>
            </a:br>
            <a:r>
              <a:rPr lang="en-US" sz="2800" b="1" i="1" dirty="0">
                <a:ln/>
                <a:solidFill>
                  <a:schemeClr val="accent5">
                    <a:lumMod val="50000"/>
                  </a:schemeClr>
                </a:solidFill>
                <a:latin typeface="Stencil" pitchFamily="82" charset="0"/>
              </a:rPr>
              <a:t>RAPORT  </a:t>
            </a:r>
            <a:r>
              <a:rPr lang="en-US" sz="2800" b="1" i="1" dirty="0" smtClean="0">
                <a:ln/>
                <a:solidFill>
                  <a:schemeClr val="accent5">
                    <a:lumMod val="50000"/>
                  </a:schemeClr>
                </a:solidFill>
                <a:latin typeface="Stencil" pitchFamily="82" charset="0"/>
              </a:rPr>
              <a:t>GJASHTËMUJOR  I </a:t>
            </a:r>
            <a:r>
              <a:rPr lang="en-US" sz="2800" b="1" i="1" dirty="0" err="1" smtClean="0">
                <a:ln/>
                <a:solidFill>
                  <a:schemeClr val="accent5">
                    <a:lumMod val="50000"/>
                  </a:schemeClr>
                </a:solidFill>
                <a:latin typeface="Stencil" pitchFamily="82" charset="0"/>
              </a:rPr>
              <a:t>shËrbimeve</a:t>
            </a:r>
            <a:r>
              <a:rPr lang="en-US" sz="2800" b="1" i="1" dirty="0" smtClean="0">
                <a:ln/>
                <a:solidFill>
                  <a:schemeClr val="accent5">
                    <a:lumMod val="50000"/>
                  </a:schemeClr>
                </a:solidFill>
                <a:latin typeface="Stencil" pitchFamily="82" charset="0"/>
              </a:rPr>
              <a:t>   </a:t>
            </a:r>
            <a:r>
              <a:rPr lang="en-US" sz="2800" b="1" i="1" dirty="0" err="1" smtClean="0">
                <a:ln/>
                <a:solidFill>
                  <a:schemeClr val="accent5">
                    <a:lumMod val="50000"/>
                  </a:schemeClr>
                </a:solidFill>
                <a:latin typeface="Stencil" pitchFamily="82" charset="0"/>
              </a:rPr>
              <a:t>shËndetËsore</a:t>
            </a:r>
            <a:r>
              <a:rPr lang="en-US" sz="2800" b="1" i="1" dirty="0" smtClean="0">
                <a:ln/>
                <a:solidFill>
                  <a:schemeClr val="accent5">
                    <a:lumMod val="50000"/>
                  </a:schemeClr>
                </a:solidFill>
                <a:latin typeface="Stencil" pitchFamily="82" charset="0"/>
              </a:rPr>
              <a:t> </a:t>
            </a:r>
            <a:r>
              <a:rPr lang="en-US" sz="2800" b="1" i="1" dirty="0">
                <a:ln/>
                <a:solidFill>
                  <a:schemeClr val="accent5">
                    <a:lumMod val="50000"/>
                  </a:schemeClr>
                </a:solidFill>
                <a:latin typeface="Stencil" pitchFamily="82" charset="0"/>
              </a:rPr>
              <a:t>-</a:t>
            </a:r>
            <a:r>
              <a:rPr lang="en-US" sz="2800" b="1" i="1" dirty="0" smtClean="0">
                <a:ln/>
                <a:solidFill>
                  <a:schemeClr val="accent5">
                    <a:lumMod val="50000"/>
                  </a:schemeClr>
                </a:solidFill>
                <a:latin typeface="Stencil" pitchFamily="82" charset="0"/>
              </a:rPr>
              <a:t>2019</a:t>
            </a:r>
            <a:r>
              <a:rPr lang="en-US" sz="2800" b="1" dirty="0">
                <a:ln/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2800" b="1" dirty="0">
                <a:ln/>
                <a:solidFill>
                  <a:schemeClr val="accent5">
                    <a:lumMod val="50000"/>
                  </a:schemeClr>
                </a:solidFill>
              </a:rPr>
            </a:br>
            <a:endParaRPr lang="en-US" sz="2800" b="1" i="1" dirty="0">
              <a:ln/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15484" y="5678924"/>
            <a:ext cx="2527771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i="1" dirty="0" smtClean="0">
                <a:ln/>
                <a:solidFill>
                  <a:sysClr val="windowText" lastClr="000000"/>
                </a:solidFill>
                <a:latin typeface="Cambria" panose="02040503050406030204" pitchFamily="18" charset="0"/>
              </a:rPr>
              <a:t>P</a:t>
            </a:r>
            <a:r>
              <a:rPr lang="sq-AL" b="1" i="1" dirty="0" smtClean="0">
                <a:ln/>
                <a:solidFill>
                  <a:sysClr val="windowText" lastClr="000000"/>
                </a:solidFill>
                <a:latin typeface="Cambria" panose="02040503050406030204" pitchFamily="18" charset="0"/>
              </a:rPr>
              <a:t>unoi</a:t>
            </a:r>
            <a:r>
              <a:rPr lang="en-US" b="1" i="1" dirty="0" smtClean="0">
                <a:ln/>
                <a:solidFill>
                  <a:sysClr val="windowText" lastClr="000000"/>
                </a:solidFill>
                <a:latin typeface="Cambria" panose="02040503050406030204" pitchFamily="18" charset="0"/>
              </a:rPr>
              <a:t> :</a:t>
            </a:r>
            <a:endParaRPr lang="en-US" b="1" i="1" dirty="0">
              <a:ln/>
              <a:solidFill>
                <a:sysClr val="windowText" lastClr="000000"/>
              </a:solidFill>
              <a:latin typeface="Cambria" panose="02040503050406030204" pitchFamily="18" charset="0"/>
            </a:endParaRPr>
          </a:p>
          <a:p>
            <a:r>
              <a:rPr lang="en-US" b="1" i="1" dirty="0" err="1" smtClean="0">
                <a:ln/>
                <a:solidFill>
                  <a:sysClr val="windowText" lastClr="000000"/>
                </a:solidFill>
                <a:latin typeface="Cambria" panose="02040503050406030204" pitchFamily="18" charset="0"/>
              </a:rPr>
              <a:t>Arjeta</a:t>
            </a:r>
            <a:r>
              <a:rPr lang="en-US" b="1" i="1" dirty="0" smtClean="0">
                <a:ln/>
                <a:solidFill>
                  <a:sysClr val="windowText" lastClr="000000"/>
                </a:solidFill>
                <a:latin typeface="Cambria" panose="02040503050406030204" pitchFamily="18" charset="0"/>
              </a:rPr>
              <a:t> </a:t>
            </a:r>
            <a:r>
              <a:rPr lang="en-US" b="1" i="1" dirty="0" err="1" smtClean="0">
                <a:ln/>
                <a:solidFill>
                  <a:sysClr val="windowText" lastClr="000000"/>
                </a:solidFill>
                <a:latin typeface="Cambria" panose="02040503050406030204" pitchFamily="18" charset="0"/>
              </a:rPr>
              <a:t>Hamzai-Shaqiri</a:t>
            </a:r>
            <a:endParaRPr lang="en-US" b="1" i="1" dirty="0">
              <a:ln/>
              <a:solidFill>
                <a:sysClr val="windowText" lastClr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8" y="5307009"/>
            <a:ext cx="2650729" cy="1295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914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sq-AL" sz="26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MESATARJA DITORE E PACIENTËVE NË SHËRBIMET DIAGNOSTIKE</a:t>
            </a:r>
            <a:endParaRPr lang="sq-AL" sz="26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511243"/>
              </p:ext>
            </p:extLst>
          </p:nvPr>
        </p:nvGraphicFramePr>
        <p:xfrm>
          <a:off x="991891" y="1690688"/>
          <a:ext cx="9608949" cy="4431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953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q-AL" sz="2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</a:t>
            </a:r>
            <a:r>
              <a:rPr lang="sq-AL" sz="28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BASHKËPAGESAT NË PËRQINDJE-QKMF</a:t>
            </a:r>
            <a:endParaRPr lang="sq-AL" sz="28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947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224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q-AL" sz="28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PËRQINDJA E BASHKËPAGESË</a:t>
            </a:r>
            <a:r>
              <a:rPr lang="en-US" sz="28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sq-AL" sz="28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NË QKMF (njësitë)</a:t>
            </a:r>
            <a:endParaRPr lang="sq-AL" sz="28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4193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238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q-AL" sz="26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REFERIMET JASHTË KUJDESIT PARËSOR SHËNDETËSOR</a:t>
            </a:r>
            <a:endParaRPr lang="sq-AL" sz="26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4905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85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</a:t>
            </a:r>
            <a:r>
              <a:rPr lang="sq-AL" sz="26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REFERIMET </a:t>
            </a:r>
            <a:r>
              <a:rPr lang="sq-AL" sz="2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 PACIENTËVE NË </a:t>
            </a:r>
            <a:r>
              <a:rPr lang="sq-AL" sz="26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EMERGJENCË</a:t>
            </a:r>
            <a:endParaRPr lang="sq-AL" sz="26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4599798"/>
              </p:ext>
            </p:extLst>
          </p:nvPr>
        </p:nvGraphicFramePr>
        <p:xfrm>
          <a:off x="3339885" y="2425485"/>
          <a:ext cx="5726624" cy="34845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63312"/>
                <a:gridCol w="2863312"/>
              </a:tblGrid>
              <a:tr h="1330271">
                <a:tc>
                  <a:txBody>
                    <a:bodyPr/>
                    <a:lstStyle/>
                    <a:p>
                      <a:r>
                        <a:rPr lang="sq-AL" b="1" dirty="0" smtClean="0">
                          <a:solidFill>
                            <a:schemeClr val="tx1"/>
                          </a:solidFill>
                        </a:rPr>
                        <a:t>           </a:t>
                      </a:r>
                    </a:p>
                    <a:p>
                      <a:r>
                        <a:rPr lang="sq-AL" b="1" dirty="0" smtClean="0">
                          <a:solidFill>
                            <a:schemeClr val="tx1"/>
                          </a:solidFill>
                        </a:rPr>
                        <a:t>       </a:t>
                      </a:r>
                    </a:p>
                    <a:p>
                      <a:r>
                        <a:rPr lang="sq-AL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Mjekësia</a:t>
                      </a:r>
                      <a:r>
                        <a:rPr lang="sq-AL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sq-AL" sz="2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amiljare</a:t>
                      </a:r>
                      <a:endParaRPr lang="sq-AL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q-AL" dirty="0" smtClean="0"/>
                        <a:t>         </a:t>
                      </a:r>
                    </a:p>
                    <a:p>
                      <a:endParaRPr lang="sq-AL" dirty="0" smtClean="0"/>
                    </a:p>
                    <a:p>
                      <a:r>
                        <a:rPr lang="sq-AL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sq-AL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5847 /  32 pac.në ditë</a:t>
                      </a:r>
                      <a:endParaRPr lang="sq-AL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33959">
                <a:tc>
                  <a:txBody>
                    <a:bodyPr/>
                    <a:lstStyle/>
                    <a:p>
                      <a:r>
                        <a:rPr lang="sq-AL" dirty="0" smtClean="0"/>
                        <a:t>            </a:t>
                      </a:r>
                    </a:p>
                    <a:p>
                      <a:r>
                        <a:rPr lang="sq-AL" sz="2000" dirty="0" smtClean="0"/>
                        <a:t>                 </a:t>
                      </a:r>
                      <a:r>
                        <a:rPr lang="sq-AL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Pediatria</a:t>
                      </a:r>
                      <a:endParaRPr lang="sq-A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q-AL" dirty="0" smtClean="0"/>
                        <a:t>   </a:t>
                      </a:r>
                    </a:p>
                    <a:p>
                      <a:r>
                        <a:rPr lang="sq-AL" dirty="0" smtClean="0"/>
                        <a:t>   </a:t>
                      </a:r>
                      <a:r>
                        <a:rPr lang="sq-AL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  / 2 pac. në ditë</a:t>
                      </a:r>
                      <a:endParaRPr lang="sq-A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20305">
                <a:tc>
                  <a:txBody>
                    <a:bodyPr/>
                    <a:lstStyle/>
                    <a:p>
                      <a:r>
                        <a:rPr lang="sq-AL" b="1" dirty="0" smtClean="0">
                          <a:solidFill>
                            <a:srgbClr val="FF0000"/>
                          </a:solidFill>
                        </a:rPr>
                        <a:t>           </a:t>
                      </a:r>
                    </a:p>
                    <a:p>
                      <a:r>
                        <a:rPr lang="sq-AL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Totali</a:t>
                      </a:r>
                      <a:endParaRPr lang="sq-AL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q-AL" b="1" dirty="0" smtClean="0"/>
                        <a:t>  </a:t>
                      </a:r>
                    </a:p>
                    <a:p>
                      <a:r>
                        <a:rPr lang="sq-AL" b="1" dirty="0" smtClean="0"/>
                        <a:t>   </a:t>
                      </a:r>
                      <a:r>
                        <a:rPr lang="sq-AL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6155  / 34 pac.në ditë</a:t>
                      </a:r>
                      <a:endParaRPr lang="sq-AL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3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q-AL" sz="26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VIZITAT MJEKËSORE SIPAS GRUPMOSHAVE</a:t>
            </a:r>
            <a:endParaRPr lang="sq-AL" sz="26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535913"/>
              </p:ext>
            </p:extLst>
          </p:nvPr>
        </p:nvGraphicFramePr>
        <p:xfrm>
          <a:off x="592427" y="1813302"/>
          <a:ext cx="11243257" cy="4561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044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q-AL" sz="26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VIZITAT MJEKËSORE SIPAS VENDBANIMIT</a:t>
            </a:r>
            <a:endParaRPr lang="sq-AL" sz="26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526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094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q-AL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RAPORT I SEKTORIT </a:t>
            </a:r>
            <a:br>
              <a:rPr lang="sq-AL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q-AL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q-AL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TË MJEKËSISË FAMILJARE</a:t>
            </a:r>
            <a:endParaRPr lang="sq-AL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036" y="2463541"/>
            <a:ext cx="3033656" cy="2822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AutoShape 4" descr="Image result for health insur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Image result for medical healthcare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898" y="2463541"/>
            <a:ext cx="3402873" cy="282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42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i="1" dirty="0" smtClean="0">
                <a:solidFill>
                  <a:srgbClr val="002060"/>
                </a:solidFill>
                <a:latin typeface="Stencil" panose="040409050D0802020404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MESATARJA DITORE E VIZITAVE TË </a:t>
            </a:r>
            <a:r>
              <a:rPr lang="en-US" sz="2200" b="1" i="1" dirty="0" smtClean="0">
                <a:solidFill>
                  <a:srgbClr val="FF0000"/>
                </a:solidFill>
                <a:latin typeface="Stencil" panose="040409050D0802020404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MJEKËSISË FAMILJARE </a:t>
            </a:r>
            <a:r>
              <a:rPr lang="en-US" sz="2200" b="1" i="1" dirty="0" smtClean="0">
                <a:solidFill>
                  <a:srgbClr val="002060"/>
                </a:solidFill>
                <a:latin typeface="Stencil" panose="040409050D0802020404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SIPAS  QENDRAVE</a:t>
            </a:r>
            <a:r>
              <a:rPr lang="en-US" sz="2200" b="1" dirty="0" smtClean="0">
                <a:solidFill>
                  <a:srgbClr val="002060"/>
                </a:solidFill>
                <a:latin typeface="Stencil" panose="040409050D0802020404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solidFill>
                  <a:srgbClr val="002060"/>
                </a:solidFill>
                <a:latin typeface="Stencil" panose="040409050D0802020404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rgbClr val="002060"/>
                </a:solidFill>
                <a:latin typeface="Stencil" panose="040409050D0802020404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Stencil" panose="040409050D0802020404" pitchFamily="82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</a:t>
            </a:r>
            <a:endParaRPr lang="en-US" sz="2200" b="1" dirty="0">
              <a:solidFill>
                <a:srgbClr val="002060"/>
              </a:solidFill>
              <a:latin typeface="Stencil" panose="040409050D0802020404" pitchFamily="8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846931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230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Stencil" panose="040409050D0802020404" pitchFamily="82" charset="0"/>
              </a:rPr>
              <a:t>                           </a:t>
            </a:r>
            <a:r>
              <a:rPr lang="en-US" sz="2400" i="1" dirty="0" smtClean="0">
                <a:solidFill>
                  <a:srgbClr val="002060"/>
                </a:solidFill>
                <a:latin typeface="Stencil" panose="040409050D0802020404" pitchFamily="82" charset="0"/>
              </a:rPr>
              <a:t>MESATARJA DITORE PËR MJEK FAMILJAR</a:t>
            </a:r>
            <a:endParaRPr lang="en-US" sz="2400" i="1" dirty="0">
              <a:solidFill>
                <a:srgbClr val="002060"/>
              </a:solidFill>
              <a:latin typeface="Stencil" panose="040409050D0802020404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5953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801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r>
              <a:rPr lang="en-US" sz="20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SHËRBIMET SHËNDETËSORE PËR GJASHTËMUJORIN E PARË 2019</a:t>
            </a:r>
            <a:endParaRPr lang="en-US" sz="24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8" name="Content Placeholder 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42528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703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0338"/>
            <a:ext cx="10515600" cy="1134738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002060"/>
                </a:solidFill>
                <a:latin typeface="Stencil" panose="040409050D0802020404" pitchFamily="82" charset="0"/>
              </a:rPr>
              <a:t>   </a:t>
            </a:r>
            <a:r>
              <a:rPr lang="en-US" sz="2200" i="1" dirty="0" smtClean="0">
                <a:solidFill>
                  <a:srgbClr val="002060"/>
                </a:solidFill>
                <a:latin typeface="Stencil" panose="040409050D0802020404" pitchFamily="82" charset="0"/>
              </a:rPr>
              <a:t>VIZITAT MJEKËSORE NË </a:t>
            </a:r>
            <a:r>
              <a:rPr lang="en-US" sz="2200" i="1" dirty="0" smtClean="0">
                <a:solidFill>
                  <a:srgbClr val="FF0000"/>
                </a:solidFill>
                <a:latin typeface="Stencil" panose="040409050D0802020404" pitchFamily="82" charset="0"/>
              </a:rPr>
              <a:t>NDËRRIMIN E NATËS </a:t>
            </a:r>
            <a:r>
              <a:rPr lang="en-US" sz="2200" i="1" dirty="0" smtClean="0">
                <a:solidFill>
                  <a:srgbClr val="002060"/>
                </a:solidFill>
                <a:latin typeface="Stencil" panose="040409050D0802020404" pitchFamily="82" charset="0"/>
              </a:rPr>
              <a:t>DHE </a:t>
            </a:r>
            <a:r>
              <a:rPr lang="en-US" sz="2200" i="1" dirty="0" smtClean="0">
                <a:solidFill>
                  <a:srgbClr val="FF0000"/>
                </a:solidFill>
                <a:latin typeface="Stencil" panose="040409050D0802020404" pitchFamily="82" charset="0"/>
              </a:rPr>
              <a:t>SHËRBIMIN SHTËPIAK</a:t>
            </a:r>
            <a:br>
              <a:rPr lang="en-US" sz="2200" i="1" dirty="0" smtClean="0">
                <a:solidFill>
                  <a:srgbClr val="FF0000"/>
                </a:solidFill>
                <a:latin typeface="Stencil" panose="040409050D0802020404" pitchFamily="82" charset="0"/>
              </a:rPr>
            </a:br>
            <a:r>
              <a:rPr lang="en-US" sz="2200" i="1" dirty="0">
                <a:solidFill>
                  <a:srgbClr val="FF0000"/>
                </a:solidFill>
                <a:latin typeface="Stencil" panose="040409050D0802020404" pitchFamily="82" charset="0"/>
              </a:rPr>
              <a:t> </a:t>
            </a:r>
            <a:r>
              <a:rPr lang="en-US" sz="2200" i="1" dirty="0" smtClean="0">
                <a:solidFill>
                  <a:srgbClr val="FF0000"/>
                </a:solidFill>
                <a:latin typeface="Stencil" panose="040409050D0802020404" pitchFamily="82" charset="0"/>
              </a:rPr>
              <a:t>                                                     </a:t>
            </a:r>
            <a:r>
              <a:rPr lang="en-US" sz="2200" i="1" dirty="0" err="1" smtClean="0">
                <a:solidFill>
                  <a:srgbClr val="FF0000"/>
                </a:solidFill>
                <a:latin typeface="Stencil" panose="040409050D0802020404" pitchFamily="82" charset="0"/>
              </a:rPr>
              <a:t>nn</a:t>
            </a:r>
            <a:r>
              <a:rPr lang="en-US" sz="2200" i="1" dirty="0" smtClean="0">
                <a:solidFill>
                  <a:srgbClr val="FF0000"/>
                </a:solidFill>
                <a:latin typeface="Stencil" panose="040409050D0802020404" pitchFamily="82" charset="0"/>
              </a:rPr>
              <a:t> ( 39635)</a:t>
            </a:r>
            <a:endParaRPr lang="en-US" sz="2200" i="1" dirty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5226261"/>
              </p:ext>
            </p:extLst>
          </p:nvPr>
        </p:nvGraphicFramePr>
        <p:xfrm>
          <a:off x="838199" y="1112704"/>
          <a:ext cx="10630359" cy="5745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752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i="1" dirty="0" smtClean="0">
                <a:latin typeface="Stencil" panose="040409050D0802020404" pitchFamily="82" charset="0"/>
              </a:rPr>
              <a:t>MESATARJA DITORE E PACIENTËVE NË </a:t>
            </a:r>
            <a:r>
              <a:rPr lang="en-US" sz="2200" i="1" dirty="0" smtClean="0">
                <a:solidFill>
                  <a:srgbClr val="FF0000"/>
                </a:solidFill>
                <a:latin typeface="Stencil" panose="040409050D0802020404" pitchFamily="82" charset="0"/>
              </a:rPr>
              <a:t>ND.E NATËS </a:t>
            </a:r>
            <a:r>
              <a:rPr lang="en-US" sz="2200" i="1" dirty="0" smtClean="0">
                <a:latin typeface="Stencil" panose="040409050D0802020404" pitchFamily="82" charset="0"/>
              </a:rPr>
              <a:t>DHE </a:t>
            </a:r>
            <a:r>
              <a:rPr lang="en-US" sz="2200" i="1" dirty="0" smtClean="0">
                <a:solidFill>
                  <a:srgbClr val="FF0000"/>
                </a:solidFill>
                <a:latin typeface="Stencil" panose="040409050D0802020404" pitchFamily="82" charset="0"/>
              </a:rPr>
              <a:t>SHËRBIMIN SHTËPIAK</a:t>
            </a:r>
            <a:endParaRPr lang="en-US" sz="2200" i="1" dirty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3589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374201"/>
              </p:ext>
            </p:extLst>
          </p:nvPr>
        </p:nvGraphicFramePr>
        <p:xfrm>
          <a:off x="1918951" y="2034862"/>
          <a:ext cx="7894749" cy="425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790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220"/>
            <a:ext cx="10515600" cy="111270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Stencil" panose="040409050D0802020404" pitchFamily="82" charset="0"/>
              </a:rPr>
              <a:t>         SHËRBIMET SHËNDETËSORE – INTERVENIMET</a:t>
            </a:r>
            <a:r>
              <a:rPr lang="en-US" sz="2800" b="1" dirty="0" smtClean="0">
                <a:solidFill>
                  <a:srgbClr val="FF0000"/>
                </a:solidFill>
                <a:latin typeface="Stencil" panose="040409050D0802020404" pitchFamily="82" charset="0"/>
              </a:rPr>
              <a:t>(330657)</a:t>
            </a:r>
            <a:endParaRPr lang="en-US" sz="2800" b="1" dirty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48046"/>
              </p:ext>
            </p:extLst>
          </p:nvPr>
        </p:nvGraphicFramePr>
        <p:xfrm>
          <a:off x="1123720" y="1355075"/>
          <a:ext cx="10510092" cy="4700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09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b="1" i="1" dirty="0" smtClean="0">
                <a:solidFill>
                  <a:srgbClr val="002060"/>
                </a:solidFill>
                <a:latin typeface="Stencil" panose="040409050D0802020404" pitchFamily="82" charset="0"/>
              </a:rPr>
              <a:t>          </a:t>
            </a:r>
            <a:r>
              <a:rPr lang="en-US" b="1" i="1" dirty="0" smtClean="0">
                <a:solidFill>
                  <a:srgbClr val="002060"/>
                </a:solidFill>
                <a:latin typeface="Stencil" panose="040409050D0802020404" pitchFamily="82" charset="0"/>
              </a:rPr>
              <a:t> </a:t>
            </a:r>
            <a:r>
              <a:rPr lang="en-US" sz="2800" b="1" i="1" dirty="0">
                <a:solidFill>
                  <a:srgbClr val="002060"/>
                </a:solidFill>
                <a:latin typeface="Stencil" panose="040409050D0802020404" pitchFamily="82" charset="0"/>
              </a:rPr>
              <a:t>SHËRBIMET SHËNDETËSORE - INTERVENIMET</a:t>
            </a:r>
            <a:endParaRPr lang="sq-AL" sz="2800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251940"/>
              </p:ext>
            </p:extLst>
          </p:nvPr>
        </p:nvGraphicFramePr>
        <p:xfrm>
          <a:off x="838200" y="1690688"/>
          <a:ext cx="10515600" cy="4609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620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Stencil" panose="040409050D0802020404" pitchFamily="82" charset="0"/>
              </a:rPr>
              <a:t>             </a:t>
            </a:r>
            <a:r>
              <a:rPr lang="en-US" sz="2800" b="1" i="1" dirty="0" smtClean="0">
                <a:solidFill>
                  <a:srgbClr val="002060"/>
                </a:solidFill>
                <a:latin typeface="Stencil" panose="040409050D0802020404" pitchFamily="82" charset="0"/>
              </a:rPr>
              <a:t>SHËRBIMET </a:t>
            </a:r>
            <a:r>
              <a:rPr lang="en-US" sz="2800" b="1" i="1" dirty="0">
                <a:solidFill>
                  <a:srgbClr val="002060"/>
                </a:solidFill>
                <a:latin typeface="Stencil" panose="040409050D0802020404" pitchFamily="82" charset="0"/>
              </a:rPr>
              <a:t>SHËNDETËSORE - INTERVENIMET</a:t>
            </a:r>
            <a:endParaRPr lang="sq-AL" sz="2800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216802"/>
              </p:ext>
            </p:extLst>
          </p:nvPr>
        </p:nvGraphicFramePr>
        <p:xfrm>
          <a:off x="700644" y="1935679"/>
          <a:ext cx="10653156" cy="460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946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002060"/>
                </a:solidFill>
                <a:latin typeface="Stencil" panose="040409050D0802020404" pitchFamily="82" charset="0"/>
              </a:rPr>
              <a:t>                         SHËRBIMET SHËNDETËSORE- </a:t>
            </a:r>
            <a:r>
              <a:rPr lang="en-US" sz="2800" i="1" dirty="0" smtClean="0">
                <a:solidFill>
                  <a:srgbClr val="FF0000"/>
                </a:solidFill>
                <a:latin typeface="Stencil" panose="040409050D0802020404" pitchFamily="82" charset="0"/>
              </a:rPr>
              <a:t>EKG </a:t>
            </a:r>
            <a:br>
              <a:rPr lang="en-US" sz="2800" i="1" dirty="0" smtClean="0">
                <a:solidFill>
                  <a:srgbClr val="FF0000"/>
                </a:solidFill>
                <a:latin typeface="Stencil" panose="040409050D0802020404" pitchFamily="82" charset="0"/>
              </a:rPr>
            </a:br>
            <a:r>
              <a:rPr lang="en-US" sz="2800" i="1" dirty="0">
                <a:solidFill>
                  <a:srgbClr val="FF0000"/>
                </a:solidFill>
                <a:latin typeface="Stencil" panose="040409050D0802020404" pitchFamily="82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Stencil" panose="040409050D0802020404" pitchFamily="82" charset="0"/>
              </a:rPr>
              <a:t>                                                                          </a:t>
            </a:r>
            <a:r>
              <a:rPr lang="en-US" sz="2800" i="1" dirty="0" smtClean="0">
                <a:latin typeface="Stencil" panose="040409050D0802020404" pitchFamily="82" charset="0"/>
              </a:rPr>
              <a:t>(Nr.5670)</a:t>
            </a:r>
            <a:endParaRPr lang="en-US" sz="2800" i="1" dirty="0">
              <a:latin typeface="Stencil" panose="040409050D0802020404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091466"/>
              </p:ext>
            </p:extLst>
          </p:nvPr>
        </p:nvGraphicFramePr>
        <p:xfrm>
          <a:off x="1519707" y="1519707"/>
          <a:ext cx="9023435" cy="4679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293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8103" y="1317323"/>
            <a:ext cx="5993346" cy="8925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600" b="1" dirty="0">
                <a:ln/>
                <a:solidFill>
                  <a:srgbClr val="002060"/>
                </a:solidFill>
                <a:latin typeface="Stencil" pitchFamily="82" charset="0"/>
              </a:rPr>
              <a:t>RAPORT I </a:t>
            </a:r>
            <a:r>
              <a:rPr lang="sq-AL" sz="2600" b="1" dirty="0" err="1" smtClean="0">
                <a:ln/>
                <a:solidFill>
                  <a:srgbClr val="002060"/>
                </a:solidFill>
                <a:latin typeface="Stencil" pitchFamily="82" charset="0"/>
              </a:rPr>
              <a:t>shËrbimit</a:t>
            </a:r>
            <a:r>
              <a:rPr lang="en-US" sz="2600" b="1" dirty="0" smtClean="0">
                <a:ln/>
                <a:solidFill>
                  <a:srgbClr val="002060"/>
                </a:solidFill>
                <a:latin typeface="Stencil" pitchFamily="82" charset="0"/>
              </a:rPr>
              <a:t> </a:t>
            </a:r>
            <a:r>
              <a:rPr lang="en-US" sz="2600" b="1" dirty="0" err="1">
                <a:ln/>
                <a:solidFill>
                  <a:srgbClr val="002060"/>
                </a:solidFill>
                <a:latin typeface="Stencil" pitchFamily="82" charset="0"/>
              </a:rPr>
              <a:t>specialistik</a:t>
            </a:r>
            <a:r>
              <a:rPr lang="en-US" sz="2600" b="1" dirty="0">
                <a:ln/>
                <a:solidFill>
                  <a:srgbClr val="002060"/>
                </a:solidFill>
                <a:latin typeface="Stencil" pitchFamily="82" charset="0"/>
              </a:rPr>
              <a:t> </a:t>
            </a:r>
            <a:r>
              <a:rPr lang="en-US" sz="2600" b="1" dirty="0" err="1">
                <a:ln/>
                <a:solidFill>
                  <a:srgbClr val="002060"/>
                </a:solidFill>
                <a:latin typeface="Stencil" pitchFamily="82" charset="0"/>
              </a:rPr>
              <a:t>konsultativ</a:t>
            </a:r>
            <a:endParaRPr lang="en-US" sz="2600" b="1" dirty="0">
              <a:ln/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867" y="2796989"/>
            <a:ext cx="3086921" cy="2893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68" y="3970544"/>
            <a:ext cx="1699708" cy="12747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867" y="2886420"/>
            <a:ext cx="3301945" cy="305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b="1" i="1" dirty="0" smtClean="0">
                <a:ln/>
                <a:solidFill>
                  <a:srgbClr val="002060"/>
                </a:solidFill>
                <a:latin typeface="Stencil" panose="040409050D0802020404" pitchFamily="82" charset="0"/>
              </a:rPr>
              <a:t>    MESATARJA   </a:t>
            </a:r>
            <a:r>
              <a:rPr lang="en-US" sz="2600" b="1" i="1" dirty="0">
                <a:ln/>
                <a:solidFill>
                  <a:srgbClr val="002060"/>
                </a:solidFill>
                <a:latin typeface="Stencil" panose="040409050D0802020404" pitchFamily="82" charset="0"/>
              </a:rPr>
              <a:t>DITORE E  VIZITAVE MJKËSORE  </a:t>
            </a:r>
            <a:r>
              <a:rPr lang="en-US" sz="2600" b="1" i="1" dirty="0" err="1">
                <a:ln/>
                <a:solidFill>
                  <a:srgbClr val="002060"/>
                </a:solidFill>
                <a:latin typeface="Stencil" pitchFamily="82" charset="0"/>
              </a:rPr>
              <a:t>pËr</a:t>
            </a:r>
            <a:r>
              <a:rPr lang="en-US" sz="2600" b="1" i="1" dirty="0">
                <a:ln/>
                <a:solidFill>
                  <a:srgbClr val="002060"/>
                </a:solidFill>
                <a:latin typeface="Stencil" pitchFamily="82" charset="0"/>
              </a:rPr>
              <a:t> </a:t>
            </a:r>
            <a:r>
              <a:rPr lang="en-US" sz="2600" b="1" i="1" dirty="0" err="1">
                <a:ln/>
                <a:solidFill>
                  <a:srgbClr val="002060"/>
                </a:solidFill>
                <a:latin typeface="Stencil" pitchFamily="82" charset="0"/>
              </a:rPr>
              <a:t>mjek</a:t>
            </a:r>
            <a:r>
              <a:rPr lang="en-US" sz="2600" b="1" i="1" dirty="0">
                <a:ln/>
                <a:solidFill>
                  <a:srgbClr val="002060"/>
                </a:solidFill>
                <a:latin typeface="Stencil" pitchFamily="82" charset="0"/>
              </a:rPr>
              <a:t>– </a:t>
            </a:r>
            <a:r>
              <a:rPr lang="en-US" sz="2600" b="1" i="1" dirty="0" err="1">
                <a:ln/>
                <a:solidFill>
                  <a:srgbClr val="002060"/>
                </a:solidFill>
                <a:latin typeface="Stencil" pitchFamily="82" charset="0"/>
              </a:rPr>
              <a:t>nË</a:t>
            </a:r>
            <a:r>
              <a:rPr lang="en-US" sz="2600" b="1" i="1" dirty="0">
                <a:ln/>
                <a:solidFill>
                  <a:srgbClr val="002060"/>
                </a:solidFill>
                <a:latin typeface="Stencil" pitchFamily="82" charset="0"/>
              </a:rPr>
              <a:t>  </a:t>
            </a:r>
            <a:br>
              <a:rPr lang="en-US" sz="2600" b="1" i="1" dirty="0">
                <a:ln/>
                <a:solidFill>
                  <a:srgbClr val="002060"/>
                </a:solidFill>
                <a:latin typeface="Stencil" pitchFamily="82" charset="0"/>
              </a:rPr>
            </a:br>
            <a:r>
              <a:rPr lang="en-US" sz="2600" b="1" i="1" dirty="0" smtClean="0">
                <a:ln/>
                <a:solidFill>
                  <a:srgbClr val="002060"/>
                </a:solidFill>
                <a:latin typeface="Stencil" pitchFamily="82" charset="0"/>
              </a:rPr>
              <a:t>               </a:t>
            </a:r>
            <a:r>
              <a:rPr lang="en-US" sz="2600" b="1" i="1" dirty="0" err="1" smtClean="0">
                <a:ln/>
                <a:solidFill>
                  <a:srgbClr val="002060"/>
                </a:solidFill>
                <a:latin typeface="Stencil" pitchFamily="82" charset="0"/>
              </a:rPr>
              <a:t>shËrbimin</a:t>
            </a:r>
            <a:r>
              <a:rPr lang="en-US" sz="2600" b="1" i="1" dirty="0" smtClean="0">
                <a:ln/>
                <a:solidFill>
                  <a:srgbClr val="002060"/>
                </a:solidFill>
                <a:latin typeface="Stencil" pitchFamily="82" charset="0"/>
              </a:rPr>
              <a:t>  </a:t>
            </a:r>
            <a:r>
              <a:rPr lang="en-US" sz="2600" b="1" i="1" dirty="0" err="1">
                <a:ln/>
                <a:solidFill>
                  <a:srgbClr val="002060"/>
                </a:solidFill>
                <a:latin typeface="Stencil" pitchFamily="82" charset="0"/>
              </a:rPr>
              <a:t>konsultativ</a:t>
            </a:r>
            <a:r>
              <a:rPr lang="en-US" sz="2600" b="1" i="1" dirty="0">
                <a:ln/>
                <a:solidFill>
                  <a:srgbClr val="002060"/>
                </a:solidFill>
                <a:latin typeface="Stencil" pitchFamily="82" charset="0"/>
              </a:rPr>
              <a:t>  </a:t>
            </a:r>
            <a:r>
              <a:rPr lang="en-US" sz="2600" b="1" i="1" dirty="0" err="1">
                <a:ln/>
                <a:solidFill>
                  <a:srgbClr val="002060"/>
                </a:solidFill>
                <a:latin typeface="Stencil" pitchFamily="82" charset="0"/>
              </a:rPr>
              <a:t>specialistik</a:t>
            </a:r>
            <a:r>
              <a:rPr lang="en-US" sz="2600" b="1" dirty="0">
                <a:ln/>
                <a:solidFill>
                  <a:srgbClr val="002060"/>
                </a:solidFill>
                <a:latin typeface="Stencil" panose="040409050D0802020404" pitchFamily="82" charset="0"/>
              </a:rPr>
              <a:t/>
            </a:r>
            <a:br>
              <a:rPr lang="en-US" sz="2600" b="1" dirty="0">
                <a:ln/>
                <a:solidFill>
                  <a:srgbClr val="002060"/>
                </a:solidFill>
                <a:latin typeface="Stencil" panose="040409050D0802020404" pitchFamily="82" charset="0"/>
              </a:rPr>
            </a:br>
            <a:endParaRPr lang="en-US" sz="2600" dirty="0">
              <a:latin typeface="Stencil" panose="040409050D0802020404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368014"/>
              </p:ext>
            </p:extLst>
          </p:nvPr>
        </p:nvGraphicFramePr>
        <p:xfrm>
          <a:off x="838200" y="1481070"/>
          <a:ext cx="10515600" cy="4695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39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q-AL" sz="2400" b="1" dirty="0" smtClean="0">
                <a:solidFill>
                  <a:srgbClr val="002060"/>
                </a:solidFill>
                <a:latin typeface="Stencil" panose="040409050D0802020404" pitchFamily="82" charset="0"/>
              </a:rPr>
              <a:t>     </a:t>
            </a:r>
            <a:r>
              <a:rPr lang="sq-AL" sz="2400" b="1" i="1" dirty="0" smtClean="0">
                <a:solidFill>
                  <a:srgbClr val="002060"/>
                </a:solidFill>
                <a:latin typeface="Stencil" panose="040409050D0802020404" pitchFamily="82" charset="0"/>
              </a:rPr>
              <a:t>VIZITAT MJEKËSORE </a:t>
            </a:r>
            <a:r>
              <a:rPr lang="sq-AL" sz="2400" b="1" i="1" dirty="0">
                <a:solidFill>
                  <a:srgbClr val="002060"/>
                </a:solidFill>
                <a:latin typeface="Stencil" panose="040409050D0802020404" pitchFamily="82" charset="0"/>
              </a:rPr>
              <a:t>&amp;</a:t>
            </a:r>
            <a:r>
              <a:rPr lang="sq-AL" sz="2400" b="1" i="1" dirty="0" smtClean="0">
                <a:solidFill>
                  <a:srgbClr val="002060"/>
                </a:solidFill>
                <a:latin typeface="Stencil" panose="040409050D0802020404" pitchFamily="82" charset="0"/>
              </a:rPr>
              <a:t> mes. Ditore TË SHËRBIMIT </a:t>
            </a:r>
            <a:r>
              <a:rPr lang="sq-AL" sz="2400" b="1" i="1" dirty="0" smtClean="0">
                <a:solidFill>
                  <a:srgbClr val="FF0000"/>
                </a:solidFill>
                <a:latin typeface="Stencil" panose="040409050D0802020404" pitchFamily="82" charset="0"/>
              </a:rPr>
              <a:t>PEDIATRIK</a:t>
            </a:r>
            <a:r>
              <a:rPr lang="sq-AL" sz="2400" b="1" i="1" dirty="0" smtClean="0">
                <a:solidFill>
                  <a:srgbClr val="002060"/>
                </a:solidFill>
                <a:latin typeface="Stencil" panose="040409050D0802020404" pitchFamily="82" charset="0"/>
              </a:rPr>
              <a:t>          </a:t>
            </a:r>
            <a:br>
              <a:rPr lang="sq-AL" sz="2400" b="1" i="1" dirty="0" smtClean="0">
                <a:solidFill>
                  <a:srgbClr val="002060"/>
                </a:solidFill>
                <a:latin typeface="Stencil" panose="040409050D0802020404" pitchFamily="82" charset="0"/>
              </a:rPr>
            </a:br>
            <a:r>
              <a:rPr lang="sq-AL" sz="2400" b="1" i="1" dirty="0" smtClean="0">
                <a:solidFill>
                  <a:srgbClr val="002060"/>
                </a:solidFill>
                <a:latin typeface="Stencil" panose="040409050D0802020404" pitchFamily="82" charset="0"/>
              </a:rPr>
              <a:t>                                                SIPAS QENDRAVE </a:t>
            </a:r>
            <a:endParaRPr lang="en-US" sz="2400" b="1" i="1" dirty="0">
              <a:solidFill>
                <a:srgbClr val="002060"/>
              </a:solidFill>
              <a:latin typeface="Stencil" panose="040409050D0802020404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0952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243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355600"/>
            <a:ext cx="10515600" cy="1325563"/>
          </a:xfrm>
        </p:spPr>
        <p:txBody>
          <a:bodyPr>
            <a:normAutofit/>
          </a:bodyPr>
          <a:lstStyle/>
          <a:p>
            <a:r>
              <a:rPr lang="sq-AL" sz="2800" dirty="0" smtClean="0"/>
              <a:t> </a:t>
            </a:r>
            <a:r>
              <a:rPr lang="sq-AL" sz="2500" i="1" dirty="0" smtClean="0">
                <a:solidFill>
                  <a:srgbClr val="002060"/>
                </a:solidFill>
                <a:latin typeface="Stencil" panose="040409050D0802020404" pitchFamily="82" charset="0"/>
              </a:rPr>
              <a:t>VIZITAT MJEKËSORE &amp; MES.DIT. TË SHËRBIMIT </a:t>
            </a:r>
            <a:r>
              <a:rPr lang="sq-AL" sz="2500" i="1" dirty="0" smtClean="0">
                <a:solidFill>
                  <a:srgbClr val="FF0000"/>
                </a:solidFill>
                <a:latin typeface="Stencil" panose="040409050D0802020404" pitchFamily="82" charset="0"/>
              </a:rPr>
              <a:t>GJINEKOLOGJIK</a:t>
            </a:r>
            <a:endParaRPr lang="sq-AL" sz="2500" i="1" dirty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76815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114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VIZITAT DHE SHËRBIMET</a:t>
            </a:r>
            <a:endParaRPr lang="en-US" sz="24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11308"/>
              </p:ext>
            </p:extLst>
          </p:nvPr>
        </p:nvGraphicFramePr>
        <p:xfrm>
          <a:off x="572876" y="1825625"/>
          <a:ext cx="10780924" cy="3936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231"/>
                <a:gridCol w="2695231"/>
                <a:gridCol w="2695231"/>
                <a:gridCol w="2695231"/>
              </a:tblGrid>
              <a:tr h="98404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Vizitat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mjekësore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Vizitat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laboratorike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Vizitat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stomatologjike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Vizitat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radiologjike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840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456789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49747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45332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8744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8404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Shërbimet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mjekësore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Shërbimet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laboratorike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Shërbimet</a:t>
                      </a:r>
                      <a:r>
                        <a:rPr lang="en-US" sz="17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stomatologjike</a:t>
                      </a:r>
                      <a:endParaRPr lang="en-US" sz="1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Shërbimet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radiologjike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8404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330657 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477054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118915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14312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808885"/>
              </p:ext>
            </p:extLst>
          </p:nvPr>
        </p:nvGraphicFramePr>
        <p:xfrm>
          <a:off x="5481638" y="3232150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" name="Worksheet" r:id="rId3" imgW="1228873" imgH="390397" progId="Excel.Sheet.12">
                  <p:embed/>
                </p:oleObj>
              </mc:Choice>
              <mc:Fallback>
                <p:oleObj name="Worksheet" r:id="rId3" imgW="1228873" imgH="3903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81638" y="3232150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804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q-AL" sz="2600" i="1" dirty="0" smtClean="0">
                <a:solidFill>
                  <a:srgbClr val="002060"/>
                </a:solidFill>
                <a:latin typeface="Stencil" panose="040409050D0802020404" pitchFamily="82" charset="0"/>
              </a:rPr>
              <a:t>VIZITAT</a:t>
            </a:r>
            <a:r>
              <a:rPr lang="sq-AL" sz="2600" b="1" i="1" dirty="0" smtClean="0">
                <a:solidFill>
                  <a:srgbClr val="002060"/>
                </a:solidFill>
                <a:latin typeface="Stencil" panose="040409050D0802020404" pitchFamily="82" charset="0"/>
              </a:rPr>
              <a:t> MJEKËSORE &amp; MES.DIT. E SHËRBIMIT </a:t>
            </a:r>
            <a:r>
              <a:rPr lang="sq-AL" sz="2600" b="1" i="1" dirty="0" smtClean="0">
                <a:solidFill>
                  <a:srgbClr val="FF0000"/>
                </a:solidFill>
                <a:latin typeface="Stencil" panose="040409050D0802020404" pitchFamily="82" charset="0"/>
              </a:rPr>
              <a:t>DERMATOLOGJIK</a:t>
            </a:r>
            <a:endParaRPr lang="sq-AL" sz="2600" b="1" i="1" dirty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450224"/>
              </p:ext>
            </p:extLst>
          </p:nvPr>
        </p:nvGraphicFramePr>
        <p:xfrm>
          <a:off x="708338" y="1690688"/>
          <a:ext cx="10645462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356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q-AL" sz="3000" dirty="0" smtClean="0">
                <a:solidFill>
                  <a:srgbClr val="002060"/>
                </a:solidFill>
                <a:latin typeface="Stencil" panose="040409050D0802020404" pitchFamily="82" charset="0"/>
              </a:rPr>
              <a:t>               RAPORT I SHËRBIMEVE STOMATOLOGJIKE</a:t>
            </a:r>
            <a:endParaRPr lang="sq-AL" sz="3000" dirty="0">
              <a:solidFill>
                <a:srgbClr val="002060"/>
              </a:solidFill>
              <a:latin typeface="Stencil" panose="040409050D0802020404" pitchFamily="82" charset="0"/>
            </a:endParaRPr>
          </a:p>
        </p:txBody>
      </p:sp>
      <p:pic>
        <p:nvPicPr>
          <p:cNvPr id="2054" name="Picture 6" descr="Image result for painting teet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225" y="2836427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ainting tee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798" y="2000775"/>
            <a:ext cx="4301544" cy="405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80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Stencil" panose="040409050D0802020404" pitchFamily="82" charset="0"/>
              </a:rPr>
              <a:t>                 </a:t>
            </a:r>
            <a:r>
              <a:rPr lang="en-US" sz="2800" i="1" dirty="0" smtClean="0">
                <a:solidFill>
                  <a:srgbClr val="002060"/>
                </a:solidFill>
                <a:latin typeface="Stencil" panose="040409050D0802020404" pitchFamily="82" charset="0"/>
              </a:rPr>
              <a:t>VIZITAT DHE SHËRBIMET STOMATOLOGJIKE</a:t>
            </a:r>
            <a:endParaRPr lang="sq-AL" sz="2800" i="1" dirty="0">
              <a:solidFill>
                <a:srgbClr val="002060"/>
              </a:solidFill>
              <a:latin typeface="Stencil" panose="040409050D0802020404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261186"/>
              </p:ext>
            </p:extLst>
          </p:nvPr>
        </p:nvGraphicFramePr>
        <p:xfrm>
          <a:off x="2073499" y="1828800"/>
          <a:ext cx="7817477" cy="4494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505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7868" y="-785612"/>
            <a:ext cx="10515600" cy="311668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Stencil" panose="040409050D0802020404" pitchFamily="82" charset="0"/>
              </a:rPr>
              <a:t>                            </a:t>
            </a:r>
            <a:br>
              <a:rPr lang="en-US" sz="2800" dirty="0" smtClean="0">
                <a:solidFill>
                  <a:srgbClr val="002060"/>
                </a:solidFill>
                <a:latin typeface="Stencil" panose="040409050D0802020404" pitchFamily="82" charset="0"/>
              </a:rPr>
            </a:br>
            <a:r>
              <a:rPr lang="en-US" sz="2800" i="1" dirty="0">
                <a:solidFill>
                  <a:srgbClr val="002060"/>
                </a:solidFill>
                <a:latin typeface="Stencil" panose="040409050D0802020404" pitchFamily="82" charset="0"/>
              </a:rPr>
              <a:t> </a:t>
            </a:r>
            <a:r>
              <a:rPr lang="en-US" sz="2800" i="1" dirty="0" smtClean="0">
                <a:solidFill>
                  <a:srgbClr val="002060"/>
                </a:solidFill>
                <a:latin typeface="Stencil" panose="040409050D0802020404" pitchFamily="82" charset="0"/>
              </a:rPr>
              <a:t>                          VIZITAT MJEKËSORE STOMATOLOGJIKE</a:t>
            </a:r>
            <a:endParaRPr lang="en-US" sz="2800" i="1" dirty="0">
              <a:solidFill>
                <a:srgbClr val="002060"/>
              </a:solidFill>
              <a:latin typeface="Stencil" panose="040409050D0802020404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7613428"/>
              </p:ext>
            </p:extLst>
          </p:nvPr>
        </p:nvGraphicFramePr>
        <p:xfrm>
          <a:off x="838200" y="1648496"/>
          <a:ext cx="10515600" cy="508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744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Stencil" panose="040409050D0802020404" pitchFamily="82" charset="0"/>
              </a:rPr>
              <a:t>            </a:t>
            </a:r>
            <a:r>
              <a:rPr lang="en-US" sz="2800" i="1" dirty="0" smtClean="0">
                <a:solidFill>
                  <a:srgbClr val="002060"/>
                </a:solidFill>
                <a:latin typeface="Stencil" panose="040409050D0802020404" pitchFamily="82" charset="0"/>
              </a:rPr>
              <a:t>MESATARJA DITORE E VIZ. TË STOMATOLOGUT</a:t>
            </a:r>
            <a:endParaRPr lang="en-US" sz="2800" i="1" dirty="0">
              <a:solidFill>
                <a:srgbClr val="002060"/>
              </a:solidFill>
              <a:latin typeface="Stencil" panose="040409050D0802020404" pitchFamily="8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2205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32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09" y="13983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Stencil" panose="040409050D0802020404" pitchFamily="82" charset="0"/>
              </a:rPr>
              <a:t>          SHËRBIMET </a:t>
            </a:r>
            <a:r>
              <a:rPr lang="en-US" sz="3200" b="1" dirty="0">
                <a:solidFill>
                  <a:srgbClr val="002060"/>
                </a:solidFill>
                <a:latin typeface="Stencil" panose="040409050D0802020404" pitchFamily="82" charset="0"/>
              </a:rPr>
              <a:t>STOMATOLOGJIKE  </a:t>
            </a:r>
            <a:r>
              <a:rPr lang="en-US" sz="3200" b="1" dirty="0">
                <a:solidFill>
                  <a:srgbClr val="FF0000"/>
                </a:solidFill>
                <a:latin typeface="Stencil" panose="040409050D0802020404" pitchFamily="82" charset="0"/>
              </a:rPr>
              <a:t>(nr. 57726) 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501065"/>
              </p:ext>
            </p:extLst>
          </p:nvPr>
        </p:nvGraphicFramePr>
        <p:xfrm>
          <a:off x="3405809" y="1690688"/>
          <a:ext cx="5565914" cy="500570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82957"/>
                <a:gridCol w="2782957"/>
              </a:tblGrid>
              <a:tr h="50917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Zëvendësimi i dhëmbit të </a:t>
                      </a:r>
                      <a:r>
                        <a:rPr lang="it-IT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humbur </a:t>
                      </a:r>
                      <a:r>
                        <a:rPr lang="it-IT" sz="18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në protezë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70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Vulosja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fisurave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70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Trajtimi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gjakderdhjes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postekstraktive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70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Trajtimi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alveolitit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70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Trajtimet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kirurgjiko-paraprotetikore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70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Termokauterizimi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70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Terapia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kanalit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infektuar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(MPA)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70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Sherimi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biologjik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dhëmbit</a:t>
                      </a:r>
                      <a:r>
                        <a:rPr lang="en-U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kalcimol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70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Semimpakcion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70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70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Riparimi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protezës</a:t>
                      </a:r>
                      <a:r>
                        <a:rPr lang="en-US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ngjitja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12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481603"/>
              </p:ext>
            </p:extLst>
          </p:nvPr>
        </p:nvGraphicFramePr>
        <p:xfrm>
          <a:off x="2730321" y="371936"/>
          <a:ext cx="6452316" cy="623021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226158"/>
                <a:gridCol w="3226158"/>
              </a:tblGrid>
              <a:tr h="3890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Rindërtim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konservativ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dhëmbit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0" marR="0" marT="0" marB="0" anchor="ctr"/>
                </a:tc>
              </a:tr>
              <a:tr h="3890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Ribazimi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direct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indirect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protezes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</a:tr>
              <a:tr h="3890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Revision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mbushjes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së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kanalit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të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rrënjës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</a:tr>
              <a:tr h="3890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Readaptimi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terapeutik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aparatit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mobil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747</a:t>
                      </a:r>
                    </a:p>
                  </a:txBody>
                  <a:tcPr marL="0" marR="0" marT="0" marB="0" anchor="ctr"/>
                </a:tc>
              </a:tr>
              <a:tr h="3890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Proteza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prej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rezinës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</a:t>
                      </a:r>
                    </a:p>
                  </a:txBody>
                  <a:tcPr marL="0" marR="0" marT="0" marB="0" anchor="ctr"/>
                </a:tc>
              </a:tr>
              <a:tr h="3890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Proteza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parciale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prej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rezinës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0" marR="0" marT="0" marB="0" anchor="ctr"/>
                </a:tc>
              </a:tr>
              <a:tr h="3890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Plastika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sinusit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</a:tr>
              <a:tr h="3890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Planifikimi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terapisë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ortodontike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</a:t>
                      </a:r>
                    </a:p>
                  </a:txBody>
                  <a:tcPr marL="0" marR="0" marT="0" marB="0" anchor="ctr"/>
                </a:tc>
              </a:tr>
              <a:tr h="3890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Nxjerrja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e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dhëmbit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6785</a:t>
                      </a:r>
                    </a:p>
                  </a:txBody>
                  <a:tcPr marL="0" marR="0" marT="0" marB="0" anchor="ctr"/>
                </a:tc>
              </a:tr>
              <a:tr h="3890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Nxjerrja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dhëmbit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në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mënyrë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operative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284</a:t>
                      </a:r>
                    </a:p>
                  </a:txBody>
                  <a:tcPr marL="0" marR="0" marT="0" marB="0" anchor="ctr"/>
                </a:tc>
              </a:tr>
              <a:tr h="3890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Nivelimi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zgjatimit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alveolar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</a:tr>
              <a:tr h="3890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Ndërhyrjet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operative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paradontale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</a:tr>
              <a:tr h="3890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Mënjanimi i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depozitimeve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të 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forta (heqja e gurëve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1502</a:t>
                      </a:r>
                    </a:p>
                  </a:txBody>
                  <a:tcPr marL="0" marR="0" marT="0" marB="0" anchor="ctr"/>
                </a:tc>
              </a:tr>
              <a:tr h="3890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Menjanimi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depozitimeve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të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buta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1430</a:t>
                      </a:r>
                    </a:p>
                  </a:txBody>
                  <a:tcPr marL="0" marR="0" marT="0" marB="0" anchor="ctr"/>
                </a:tc>
              </a:tr>
              <a:tr h="3890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Mbushje e 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përkohshme 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(cavit, fosfat pb.)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9553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84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430814" cy="79397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Stencil" panose="040409050D0802020404" pitchFamily="82" charset="0"/>
              </a:rPr>
              <a:t>                            SHËRBIMET </a:t>
            </a:r>
            <a:r>
              <a:rPr lang="en-US" sz="2800" b="1" dirty="0">
                <a:solidFill>
                  <a:srgbClr val="002060"/>
                </a:solidFill>
                <a:latin typeface="Stencil" panose="040409050D0802020404" pitchFamily="82" charset="0"/>
              </a:rPr>
              <a:t>STOMATOLOGJIKE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77802685"/>
              </p:ext>
            </p:extLst>
          </p:nvPr>
        </p:nvGraphicFramePr>
        <p:xfrm>
          <a:off x="838200" y="1207439"/>
          <a:ext cx="5181600" cy="55016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Mbushje</a:t>
                      </a:r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US" sz="18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perhershme</a:t>
                      </a:r>
                      <a:r>
                        <a:rPr lang="en-US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 </a:t>
                      </a:r>
                      <a:r>
                        <a:rPr lang="en-US" sz="18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kompozit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effectLst/>
                        </a:rPr>
                        <a:t>4871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Mbushje e perhershme me glassionomer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872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Mbushje e perhershme me amalgam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1139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Mbushje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definitive e </a:t>
                      </a:r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kanalit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(MDK)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2015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Marrja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mases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anatomike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244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Kiretazha e xhepave paradontal (nje dhemb)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566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Incizioni intra dhe extra oral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122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Impakcion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Grryerja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dhembit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 </a:t>
                      </a:r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qellime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terapeutike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Frenektomia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Fluorizimi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 </a:t>
                      </a:r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dhëmbëve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sipas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seancave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515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226505"/>
              </p:ext>
            </p:extLst>
          </p:nvPr>
        </p:nvGraphicFramePr>
        <p:xfrm>
          <a:off x="6259133" y="1506831"/>
          <a:ext cx="5146183" cy="507427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55383"/>
                <a:gridCol w="2590800"/>
              </a:tblGrid>
              <a:tr h="58114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Fiksimi me splint nga metali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</a:rPr>
                        <a:t>121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92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Extirpim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vital I </a:t>
                      </a:r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dhembit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906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92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Extirpim mortal I pulpes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1537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92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Ex.i penjëve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94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811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Drenimi transkanalikular I rrenjes se dhembit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3590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8114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Cementim I kurores ose ures se vjeter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92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Aplikimi local I barit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5253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811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Aplikimi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 </a:t>
                      </a:r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kurores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celuloide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92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Apikotomia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92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Aparati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ortodontik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aktiv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92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Amputim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mortal I </a:t>
                      </a:r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pulpes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282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02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6244" y="728654"/>
            <a:ext cx="7598006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002060"/>
                </a:solidFill>
                <a:latin typeface="Stencil" pitchFamily="82" charset="0"/>
              </a:rPr>
              <a:t>RAPORT 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Stencil" pitchFamily="82" charset="0"/>
              </a:rPr>
              <a:t> I  </a:t>
            </a:r>
            <a:r>
              <a:rPr lang="sq-AL" sz="2800" b="1" dirty="0" smtClean="0">
                <a:ln/>
                <a:solidFill>
                  <a:srgbClr val="002060"/>
                </a:solidFill>
                <a:latin typeface="Stencil" pitchFamily="82" charset="0"/>
              </a:rPr>
              <a:t>shërbimeve  d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Stencil" pitchFamily="82" charset="0"/>
              </a:rPr>
              <a:t>iagnostik</a:t>
            </a:r>
            <a:r>
              <a:rPr lang="sq-AL" sz="2800" b="1" dirty="0" smtClean="0">
                <a:ln/>
                <a:solidFill>
                  <a:srgbClr val="002060"/>
                </a:solidFill>
                <a:latin typeface="Stencil" pitchFamily="82" charset="0"/>
              </a:rPr>
              <a:t>e</a:t>
            </a:r>
            <a:endParaRPr lang="en-US" sz="2800" b="1" dirty="0">
              <a:ln/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18" y="2859111"/>
            <a:ext cx="3391388" cy="2060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99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4E86AA9D-7B82-4AC8-8810-60B95A0147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4976866"/>
              </p:ext>
            </p:extLst>
          </p:nvPr>
        </p:nvGraphicFramePr>
        <p:xfrm>
          <a:off x="1803042" y="1801907"/>
          <a:ext cx="7662929" cy="3741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775661" y="515758"/>
            <a:ext cx="8232074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q-AL" sz="2800" i="1" dirty="0" smtClean="0">
                <a:ln w="50800"/>
                <a:solidFill>
                  <a:srgbClr val="002060"/>
                </a:solidFill>
                <a:latin typeface="Stencil" pitchFamily="82" charset="0"/>
              </a:rPr>
              <a:t>Numri i shërbimeve </a:t>
            </a:r>
            <a:r>
              <a:rPr lang="en-US" sz="2800" i="1" dirty="0" err="1" smtClean="0">
                <a:ln w="50800"/>
                <a:solidFill>
                  <a:srgbClr val="002060"/>
                </a:solidFill>
                <a:latin typeface="Stencil" pitchFamily="82" charset="0"/>
              </a:rPr>
              <a:t>DIAGNOSTIKe</a:t>
            </a:r>
            <a:endParaRPr lang="en-US" sz="2800" b="1" i="1" dirty="0">
              <a:ln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GJASHTËMUJORI I VIZITAVE MJEKËSORE NË QKMF-</a:t>
            </a:r>
            <a:r>
              <a:rPr lang="en-US" sz="2400" b="1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2019</a:t>
            </a:r>
            <a:br>
              <a:rPr lang="en-US" sz="24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(Nr. 560612)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235932"/>
              </p:ext>
            </p:extLst>
          </p:nvPr>
        </p:nvGraphicFramePr>
        <p:xfrm>
          <a:off x="429658" y="1377108"/>
          <a:ext cx="10924142" cy="5288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965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9074" y="440571"/>
            <a:ext cx="8626903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/>
                <a:solidFill>
                  <a:srgbClr val="002060"/>
                </a:solidFill>
                <a:latin typeface="Stencil" pitchFamily="82" charset="0"/>
              </a:rPr>
              <a:t>Raport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Stencil" pitchFamily="82" charset="0"/>
              </a:rPr>
              <a:t> I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Stencil" pitchFamily="82" charset="0"/>
              </a:rPr>
              <a:t>sektorit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Stencil" pitchFamily="82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Stencil" pitchFamily="82" charset="0"/>
              </a:rPr>
              <a:t>diagnostik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Stencil" pitchFamily="82" charset="0"/>
              </a:rPr>
              <a:t> -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Stencil" pitchFamily="82" charset="0"/>
              </a:rPr>
              <a:t>laboratorik</a:t>
            </a:r>
            <a:endParaRPr lang="en-US" sz="2800" b="1" dirty="0">
              <a:ln/>
              <a:solidFill>
                <a:srgbClr val="002060"/>
              </a:solidFill>
            </a:endParaRPr>
          </a:p>
        </p:txBody>
      </p:sp>
      <p:pic>
        <p:nvPicPr>
          <p:cNvPr id="2050" name="Picture 2" descr="Image result for laboratory equi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173" y="2253804"/>
            <a:ext cx="5486400" cy="311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68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rgbClr val="002060"/>
                </a:solidFill>
                <a:latin typeface="Stencil" panose="040409050D0802020404" pitchFamily="82" charset="0"/>
              </a:rPr>
              <a:t>                  NUMRI I VIZITAVE LABORATORIKE </a:t>
            </a:r>
            <a:r>
              <a:rPr lang="en-US" sz="2800" b="1" i="1" dirty="0" smtClean="0">
                <a:solidFill>
                  <a:srgbClr val="FF0000"/>
                </a:solidFill>
                <a:latin typeface="Stencil" panose="040409050D0802020404" pitchFamily="82" charset="0"/>
              </a:rPr>
              <a:t>(nr.49747)</a:t>
            </a:r>
            <a:endParaRPr lang="en-US" sz="2800" b="1" i="1" dirty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8328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99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91" y="35224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ln/>
                <a:solidFill>
                  <a:schemeClr val="accent3"/>
                </a:solidFill>
                <a:latin typeface="Stencil" pitchFamily="82" charset="0"/>
              </a:rPr>
              <a:t/>
            </a:r>
            <a:br>
              <a:rPr lang="en-US" sz="4800" b="1" dirty="0">
                <a:ln/>
                <a:solidFill>
                  <a:schemeClr val="accent3"/>
                </a:solidFill>
                <a:latin typeface="Stencil" pitchFamily="82" charset="0"/>
              </a:rPr>
            </a:br>
            <a:r>
              <a:rPr lang="en-US" sz="2700" b="1" i="1" dirty="0" err="1">
                <a:ln/>
                <a:solidFill>
                  <a:srgbClr val="002060"/>
                </a:solidFill>
                <a:latin typeface="Stencil" pitchFamily="82" charset="0"/>
              </a:rPr>
              <a:t>mesatarja</a:t>
            </a:r>
            <a:r>
              <a:rPr lang="en-US" sz="2700" b="1" i="1" dirty="0">
                <a:ln/>
                <a:solidFill>
                  <a:srgbClr val="002060"/>
                </a:solidFill>
                <a:latin typeface="Stencil" pitchFamily="82" charset="0"/>
              </a:rPr>
              <a:t> </a:t>
            </a:r>
            <a:r>
              <a:rPr lang="en-US" sz="2700" b="1" i="1" dirty="0" err="1">
                <a:ln/>
                <a:solidFill>
                  <a:srgbClr val="002060"/>
                </a:solidFill>
                <a:latin typeface="Stencil" pitchFamily="82" charset="0"/>
              </a:rPr>
              <a:t>ditore</a:t>
            </a:r>
            <a:r>
              <a:rPr lang="en-US" sz="2700" b="1" i="1" dirty="0">
                <a:ln/>
                <a:solidFill>
                  <a:srgbClr val="002060"/>
                </a:solidFill>
                <a:latin typeface="Stencil" pitchFamily="82" charset="0"/>
              </a:rPr>
              <a:t> e </a:t>
            </a:r>
            <a:r>
              <a:rPr lang="en-US" sz="2700" b="1" i="1" dirty="0" smtClean="0">
                <a:ln/>
                <a:solidFill>
                  <a:srgbClr val="002060"/>
                </a:solidFill>
                <a:latin typeface="Stencil" pitchFamily="82" charset="0"/>
              </a:rPr>
              <a:t> </a:t>
            </a:r>
            <a:r>
              <a:rPr lang="en-US" sz="2700" b="1" i="1" dirty="0" err="1">
                <a:ln/>
                <a:solidFill>
                  <a:srgbClr val="002060"/>
                </a:solidFill>
                <a:latin typeface="Stencil" pitchFamily="82" charset="0"/>
              </a:rPr>
              <a:t>pacientËve</a:t>
            </a:r>
            <a:r>
              <a:rPr lang="en-US" sz="2700" b="1" i="1" dirty="0">
                <a:ln/>
                <a:solidFill>
                  <a:srgbClr val="002060"/>
                </a:solidFill>
                <a:latin typeface="Stencil" pitchFamily="82" charset="0"/>
              </a:rPr>
              <a:t>  </a:t>
            </a:r>
            <a:r>
              <a:rPr lang="en-US" sz="2700" b="1" i="1" dirty="0" smtClean="0">
                <a:ln/>
                <a:solidFill>
                  <a:srgbClr val="002060"/>
                </a:solidFill>
                <a:latin typeface="Stencil" pitchFamily="82" charset="0"/>
              </a:rPr>
              <a:t>NË LABORATORIUM SIPAS NJËSIVE  </a:t>
            </a:r>
            <a:br>
              <a:rPr lang="en-US" sz="2700" b="1" i="1" dirty="0" smtClean="0">
                <a:ln/>
                <a:solidFill>
                  <a:srgbClr val="002060"/>
                </a:solidFill>
                <a:latin typeface="Stencil" pitchFamily="82" charset="0"/>
              </a:rPr>
            </a:br>
            <a:r>
              <a:rPr lang="en-US" sz="2700" b="1" i="1" dirty="0" smtClean="0">
                <a:ln/>
                <a:solidFill>
                  <a:srgbClr val="002060"/>
                </a:solidFill>
                <a:latin typeface="Stencil" pitchFamily="82" charset="0"/>
              </a:rPr>
              <a:t>                                                 </a:t>
            </a:r>
            <a:endParaRPr lang="en-US" sz="2700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030056"/>
              </p:ext>
            </p:extLst>
          </p:nvPr>
        </p:nvGraphicFramePr>
        <p:xfrm>
          <a:off x="605307" y="1677809"/>
          <a:ext cx="10748493" cy="4735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236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Stencil" panose="040409050D0802020404" pitchFamily="82" charset="0"/>
              </a:rPr>
              <a:t>  </a:t>
            </a:r>
            <a:r>
              <a:rPr lang="en-US" sz="2800" i="1" dirty="0" smtClean="0">
                <a:solidFill>
                  <a:srgbClr val="002060"/>
                </a:solidFill>
                <a:latin typeface="Stencil" panose="040409050D0802020404" pitchFamily="82" charset="0"/>
              </a:rPr>
              <a:t>VLERAT PATOLOGJIKE TË ANALIZAVE LABORATORIKE NË  </a:t>
            </a:r>
            <a:r>
              <a:rPr lang="en-US" sz="3200" b="1" i="1" dirty="0" smtClean="0">
                <a:solidFill>
                  <a:srgbClr val="002060"/>
                </a:solidFill>
                <a:latin typeface="Stencil" panose="040409050D0802020404" pitchFamily="82" charset="0"/>
              </a:rPr>
              <a:t>%</a:t>
            </a:r>
            <a:r>
              <a:rPr lang="en-US" sz="3200" b="1" i="1" dirty="0" smtClean="0">
                <a:latin typeface="Stencil" panose="040409050D0802020404" pitchFamily="82" charset="0"/>
              </a:rPr>
              <a:t/>
            </a:r>
            <a:br>
              <a:rPr lang="en-US" sz="3200" b="1" i="1" dirty="0" smtClean="0">
                <a:latin typeface="Stencil" panose="040409050D0802020404" pitchFamily="82" charset="0"/>
              </a:rPr>
            </a:br>
            <a:r>
              <a:rPr lang="en-US" sz="3200" b="1" dirty="0">
                <a:solidFill>
                  <a:srgbClr val="FF0000"/>
                </a:solidFill>
                <a:latin typeface="Stencil" panose="040409050D0802020404" pitchFamily="8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Stencil" panose="040409050D0802020404" pitchFamily="82" charset="0"/>
              </a:rPr>
              <a:t>                                                                                15%</a:t>
            </a:r>
            <a:endParaRPr lang="en-US" sz="3200" b="1" dirty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3064652"/>
              </p:ext>
            </p:extLst>
          </p:nvPr>
        </p:nvGraphicFramePr>
        <p:xfrm>
          <a:off x="1532586" y="1825625"/>
          <a:ext cx="9040969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837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q-AL" sz="2400" b="1" i="1" dirty="0" smtClean="0">
                <a:solidFill>
                  <a:srgbClr val="002060"/>
                </a:solidFill>
                <a:latin typeface="Stencil" panose="040409050D0802020404" pitchFamily="82" charset="0"/>
              </a:rPr>
              <a:t>VLERAT PATOLOGJIKE TË ANALIZAVE LABORATORIKE (SIPAS LLOJIT)NË                       </a:t>
            </a:r>
            <a:br>
              <a:rPr lang="sq-AL" sz="2400" b="1" i="1" dirty="0" smtClean="0">
                <a:solidFill>
                  <a:srgbClr val="002060"/>
                </a:solidFill>
                <a:latin typeface="Stencil" panose="040409050D0802020404" pitchFamily="82" charset="0"/>
              </a:rPr>
            </a:br>
            <a:r>
              <a:rPr lang="sq-AL" sz="2400" b="1" i="1" dirty="0">
                <a:solidFill>
                  <a:srgbClr val="002060"/>
                </a:solidFill>
                <a:latin typeface="Stencil" panose="040409050D0802020404" pitchFamily="82" charset="0"/>
              </a:rPr>
              <a:t> </a:t>
            </a:r>
            <a:r>
              <a:rPr lang="sq-AL" sz="2400" b="1" i="1" dirty="0" smtClean="0">
                <a:solidFill>
                  <a:srgbClr val="002060"/>
                </a:solidFill>
                <a:latin typeface="Stencil" panose="040409050D0802020404" pitchFamily="82" charset="0"/>
              </a:rPr>
              <a:t>                                      PËRQINDJE (</a:t>
            </a:r>
            <a:r>
              <a:rPr lang="sq-AL" sz="2400" b="1" i="1" dirty="0" smtClean="0">
                <a:solidFill>
                  <a:srgbClr val="FF0000"/>
                </a:solidFill>
                <a:latin typeface="Stencil" panose="040409050D0802020404" pitchFamily="82" charset="0"/>
              </a:rPr>
              <a:t>VL. PAT. 15%)</a:t>
            </a:r>
            <a:endParaRPr lang="sq-AL" sz="2400" b="1" i="1" dirty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4452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79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594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n/>
                <a:solidFill>
                  <a:srgbClr val="002060"/>
                </a:solidFill>
                <a:latin typeface="Stencil" pitchFamily="82" charset="0"/>
              </a:rPr>
              <a:t> </a:t>
            </a:r>
            <a:r>
              <a:rPr lang="en-US" sz="2600" b="1" i="1" dirty="0" err="1" smtClean="0">
                <a:ln/>
                <a:solidFill>
                  <a:srgbClr val="002060"/>
                </a:solidFill>
                <a:latin typeface="Stencil" pitchFamily="82" charset="0"/>
              </a:rPr>
              <a:t>numri</a:t>
            </a:r>
            <a:r>
              <a:rPr lang="en-US" sz="2600" b="1" i="1" dirty="0" smtClean="0">
                <a:ln/>
                <a:solidFill>
                  <a:srgbClr val="002060"/>
                </a:solidFill>
                <a:latin typeface="Stencil" pitchFamily="82" charset="0"/>
              </a:rPr>
              <a:t> </a:t>
            </a:r>
            <a:r>
              <a:rPr lang="en-US" sz="2600" b="1" i="1" dirty="0">
                <a:ln/>
                <a:solidFill>
                  <a:srgbClr val="002060"/>
                </a:solidFill>
                <a:latin typeface="Stencil" pitchFamily="82" charset="0"/>
              </a:rPr>
              <a:t>I </a:t>
            </a:r>
            <a:r>
              <a:rPr lang="en-US" sz="2600" b="1" i="1" dirty="0" err="1">
                <a:ln/>
                <a:solidFill>
                  <a:srgbClr val="002060"/>
                </a:solidFill>
                <a:latin typeface="Stencil" pitchFamily="82" charset="0"/>
              </a:rPr>
              <a:t>Analiza</a:t>
            </a:r>
            <a:r>
              <a:rPr lang="sq-AL" sz="2600" b="1" i="1" dirty="0">
                <a:ln/>
                <a:solidFill>
                  <a:srgbClr val="002060"/>
                </a:solidFill>
                <a:latin typeface="Stencil" pitchFamily="82" charset="0"/>
              </a:rPr>
              <a:t>ve</a:t>
            </a:r>
            <a:r>
              <a:rPr lang="en-US" sz="2600" b="1" i="1" dirty="0">
                <a:ln/>
                <a:solidFill>
                  <a:srgbClr val="002060"/>
                </a:solidFill>
                <a:latin typeface="Stencil" pitchFamily="82" charset="0"/>
              </a:rPr>
              <a:t> </a:t>
            </a:r>
            <a:r>
              <a:rPr lang="en-US" sz="2600" b="1" i="1" dirty="0" err="1">
                <a:ln/>
                <a:solidFill>
                  <a:srgbClr val="002060"/>
                </a:solidFill>
                <a:latin typeface="Stencil" pitchFamily="82" charset="0"/>
              </a:rPr>
              <a:t>laboratorike</a:t>
            </a:r>
            <a:r>
              <a:rPr lang="sq-AL" sz="2600" b="1" i="1" dirty="0">
                <a:ln/>
                <a:solidFill>
                  <a:srgbClr val="002060"/>
                </a:solidFill>
                <a:latin typeface="Stencil" pitchFamily="82" charset="0"/>
              </a:rPr>
              <a:t> </a:t>
            </a:r>
            <a:r>
              <a:rPr lang="sq-AL" sz="2600" b="1" i="1" dirty="0" smtClean="0">
                <a:ln/>
                <a:solidFill>
                  <a:srgbClr val="002060"/>
                </a:solidFill>
                <a:latin typeface="Stencil" pitchFamily="82" charset="0"/>
              </a:rPr>
              <a:t>sipas</a:t>
            </a:r>
            <a:r>
              <a:rPr lang="en-US" sz="2600" b="1" i="1" dirty="0" smtClean="0">
                <a:ln/>
                <a:solidFill>
                  <a:srgbClr val="002060"/>
                </a:solidFill>
                <a:latin typeface="Stencil" pitchFamily="82" charset="0"/>
              </a:rPr>
              <a:t> </a:t>
            </a:r>
            <a:r>
              <a:rPr lang="sq-AL" sz="2600" b="1" i="1" dirty="0" smtClean="0">
                <a:ln/>
                <a:solidFill>
                  <a:srgbClr val="002060"/>
                </a:solidFill>
                <a:latin typeface="Stencil" pitchFamily="82" charset="0"/>
              </a:rPr>
              <a:t>llojit</a:t>
            </a:r>
            <a:r>
              <a:rPr lang="en-US" sz="2600" b="1" i="1" dirty="0" smtClean="0">
                <a:ln/>
                <a:solidFill>
                  <a:srgbClr val="002060"/>
                </a:solidFill>
                <a:latin typeface="Stencil" pitchFamily="82" charset="0"/>
              </a:rPr>
              <a:t> </a:t>
            </a:r>
            <a:r>
              <a:rPr lang="en-US" sz="2600" b="1" i="1" dirty="0" smtClean="0">
                <a:ln/>
                <a:solidFill>
                  <a:srgbClr val="FF0000"/>
                </a:solidFill>
                <a:latin typeface="Stencil" pitchFamily="82" charset="0"/>
              </a:rPr>
              <a:t>(nr.477054)</a:t>
            </a:r>
            <a:endParaRPr lang="en-US" sz="2600" i="1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38873253"/>
              </p:ext>
            </p:extLst>
          </p:nvPr>
        </p:nvGraphicFramePr>
        <p:xfrm>
          <a:off x="437882" y="1690688"/>
          <a:ext cx="5581918" cy="4555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959"/>
                <a:gridCol w="2790959"/>
              </a:tblGrid>
              <a:tr h="4141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27699</a:t>
                      </a:r>
                    </a:p>
                  </a:txBody>
                  <a:tcPr marL="0" marR="0" marT="0" marB="0" anchor="b"/>
                </a:tc>
              </a:tr>
              <a:tr h="4141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39794</a:t>
                      </a:r>
                    </a:p>
                  </a:txBody>
                  <a:tcPr marL="0" marR="0" marT="0" marB="0" anchor="b"/>
                </a:tc>
              </a:tr>
              <a:tr h="4141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41087</a:t>
                      </a:r>
                    </a:p>
                  </a:txBody>
                  <a:tcPr marL="0" marR="0" marT="0" marB="0" anchor="b"/>
                </a:tc>
              </a:tr>
              <a:tr h="4141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4141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39915</a:t>
                      </a:r>
                    </a:p>
                  </a:txBody>
                  <a:tcPr marL="0" marR="0" marT="0" marB="0" anchor="b"/>
                </a:tc>
              </a:tr>
              <a:tr h="4141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Trombocitet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32589</a:t>
                      </a:r>
                    </a:p>
                  </a:txBody>
                  <a:tcPr marL="0" marR="0" marT="0" marB="0" anchor="b"/>
                </a:tc>
              </a:tr>
              <a:tr h="4141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Koha e gjakderdhjes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0" marR="0" marT="0" marB="0" anchor="b"/>
                </a:tc>
              </a:tr>
              <a:tr h="4141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Koha e koagulimit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1580</a:t>
                      </a:r>
                    </a:p>
                  </a:txBody>
                  <a:tcPr marL="0" marR="0" marT="0" marB="0" anchor="b"/>
                </a:tc>
              </a:tr>
              <a:tr h="4141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Form. Leuko.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40178</a:t>
                      </a:r>
                    </a:p>
                  </a:txBody>
                  <a:tcPr marL="0" marR="0" marT="0" marB="0" anchor="b"/>
                </a:tc>
              </a:tr>
              <a:tr h="4141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Urea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26223</a:t>
                      </a:r>
                    </a:p>
                  </a:txBody>
                  <a:tcPr marL="0" marR="0" marT="0" marB="0" anchor="b"/>
                </a:tc>
              </a:tr>
              <a:tr h="4141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Kreatinina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25783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36392756"/>
              </p:ext>
            </p:extLst>
          </p:nvPr>
        </p:nvGraphicFramePr>
        <p:xfrm>
          <a:off x="6172196" y="1880313"/>
          <a:ext cx="5753640" cy="4250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6820"/>
                <a:gridCol w="2876820"/>
              </a:tblGrid>
              <a:tr h="425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Glikemia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30352</a:t>
                      </a:r>
                    </a:p>
                  </a:txBody>
                  <a:tcPr marL="0" marR="0" marT="0" marB="0" anchor="b"/>
                </a:tc>
              </a:tr>
              <a:tr h="425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Sputumi (BK)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0" marR="0" marT="0" marB="0" anchor="b"/>
                </a:tc>
              </a:tr>
              <a:tr h="425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HbAc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0" marR="0" marT="0" marB="0" anchor="b"/>
                </a:tc>
              </a:tr>
              <a:tr h="425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Kolesterol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24083</a:t>
                      </a:r>
                    </a:p>
                  </a:txBody>
                  <a:tcPr marL="0" marR="0" marT="0" marB="0" anchor="b"/>
                </a:tc>
              </a:tr>
              <a:tr h="425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Trigliceridet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25103</a:t>
                      </a:r>
                    </a:p>
                  </a:txBody>
                  <a:tcPr marL="0" marR="0" marT="0" marB="0" anchor="b"/>
                </a:tc>
              </a:tr>
              <a:tr h="425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Bilirubin total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9682</a:t>
                      </a:r>
                    </a:p>
                  </a:txBody>
                  <a:tcPr marL="0" marR="0" marT="0" marB="0" anchor="b"/>
                </a:tc>
              </a:tr>
              <a:tr h="425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Bilirubini direkt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9710</a:t>
                      </a:r>
                    </a:p>
                  </a:txBody>
                  <a:tcPr marL="0" marR="0" marT="0" marB="0" anchor="b"/>
                </a:tc>
              </a:tr>
              <a:tr h="425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11313</a:t>
                      </a:r>
                    </a:p>
                  </a:txBody>
                  <a:tcPr marL="0" marR="0" marT="0" marB="0" anchor="b"/>
                </a:tc>
              </a:tr>
              <a:tr h="425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11153</a:t>
                      </a:r>
                    </a:p>
                  </a:txBody>
                  <a:tcPr marL="0" marR="0" marT="0" marB="0" anchor="b"/>
                </a:tc>
              </a:tr>
              <a:tr h="4250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Urina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38750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7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24389" y="366261"/>
            <a:ext cx="6096000" cy="9541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dirty="0" smtClean="0">
                <a:ln w="50800"/>
                <a:solidFill>
                  <a:srgbClr val="002060"/>
                </a:solidFill>
                <a:latin typeface="Stencil" pitchFamily="82" charset="0"/>
              </a:rPr>
              <a:t>RAPORT </a:t>
            </a:r>
            <a:r>
              <a:rPr lang="sq-AL" sz="2800" dirty="0" smtClean="0">
                <a:ln w="50800"/>
                <a:solidFill>
                  <a:srgbClr val="002060"/>
                </a:solidFill>
                <a:latin typeface="Stencil" pitchFamily="82" charset="0"/>
              </a:rPr>
              <a:t>i shërbimit r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Stencil" pitchFamily="82" charset="0"/>
              </a:rPr>
              <a:t>adiologjik</a:t>
            </a:r>
            <a:endParaRPr lang="en-US" sz="2800" b="1" dirty="0">
              <a:ln/>
              <a:solidFill>
                <a:srgbClr val="002060"/>
              </a:solidFill>
            </a:endParaRPr>
          </a:p>
        </p:txBody>
      </p:sp>
      <p:pic>
        <p:nvPicPr>
          <p:cNvPr id="3074" name="Picture 2" descr="Image result for radi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992" y="1957589"/>
            <a:ext cx="5550794" cy="457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89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q-AL" sz="2400" b="1" i="1" dirty="0">
                <a:ln/>
                <a:solidFill>
                  <a:srgbClr val="002060"/>
                </a:solidFill>
                <a:latin typeface="Stencil" pitchFamily="82" charset="0"/>
              </a:rPr>
              <a:t>NUMRI I PACIENTËVE PËR EKZAMINIM RADIOLOGJIK SIPAS NJËSIVE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31600"/>
              </p:ext>
            </p:extLst>
          </p:nvPr>
        </p:nvGraphicFramePr>
        <p:xfrm>
          <a:off x="838200" y="1690688"/>
          <a:ext cx="10515600" cy="4579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198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  <a:latin typeface="Stencil" panose="040409050D0802020404" pitchFamily="82" charset="0"/>
              </a:rPr>
              <a:t>MESATARJA DITORE E PACIENTËVE PËR EKZAMINIME-RADIOLOGJIKE</a:t>
            </a:r>
            <a:endParaRPr lang="en-US" sz="2400" b="1" i="1" dirty="0">
              <a:solidFill>
                <a:srgbClr val="002060"/>
              </a:solidFill>
              <a:latin typeface="Stencil" panose="040409050D0802020404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493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99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0188"/>
          </a:xfrm>
        </p:spPr>
        <p:txBody>
          <a:bodyPr>
            <a:normAutofit/>
          </a:bodyPr>
          <a:lstStyle/>
          <a:p>
            <a:r>
              <a:rPr lang="en-US" sz="2600" i="1" dirty="0" smtClean="0">
                <a:solidFill>
                  <a:srgbClr val="002060"/>
                </a:solidFill>
                <a:latin typeface="Stencil" panose="040409050D0802020404" pitchFamily="82" charset="0"/>
              </a:rPr>
              <a:t>                SHËRBIMET RADIOLOGJIKE  </a:t>
            </a:r>
            <a:r>
              <a:rPr lang="en-US" sz="2600" i="1" dirty="0" smtClean="0">
                <a:solidFill>
                  <a:srgbClr val="FF0000"/>
                </a:solidFill>
                <a:latin typeface="Stencil" panose="040409050D0802020404" pitchFamily="82" charset="0"/>
              </a:rPr>
              <a:t>( NR. 14312)</a:t>
            </a:r>
            <a:endParaRPr lang="en-US" sz="2600" i="1" dirty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889730"/>
              </p:ext>
            </p:extLst>
          </p:nvPr>
        </p:nvGraphicFramePr>
        <p:xfrm>
          <a:off x="734096" y="1571223"/>
          <a:ext cx="10619704" cy="4605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256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</a:t>
            </a:r>
            <a:r>
              <a:rPr lang="en-US" sz="24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GJASHTËMUJORI I VIZITAVE MJEKËSORE NË AMF-</a:t>
            </a:r>
            <a:r>
              <a:rPr lang="en-US" sz="2400" b="1" i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të</a:t>
            </a:r>
            <a:r>
              <a:rPr lang="en-US" sz="24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2019</a:t>
            </a:r>
            <a: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24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                                   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(Nr. 19455)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764145"/>
              </p:ext>
            </p:extLst>
          </p:nvPr>
        </p:nvGraphicFramePr>
        <p:xfrm>
          <a:off x="672029" y="1690688"/>
          <a:ext cx="10972800" cy="4644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424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1705445"/>
              </p:ext>
            </p:extLst>
          </p:nvPr>
        </p:nvGraphicFramePr>
        <p:xfrm>
          <a:off x="1313645" y="837127"/>
          <a:ext cx="9736427" cy="4855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42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0857"/>
            <a:ext cx="10515600" cy="1428206"/>
          </a:xfrm>
        </p:spPr>
        <p:txBody>
          <a:bodyPr>
            <a:normAutofit/>
          </a:bodyPr>
          <a:lstStyle/>
          <a:p>
            <a:r>
              <a:rPr lang="sq-AL" sz="2800" b="1" i="1" dirty="0" smtClean="0">
                <a:solidFill>
                  <a:srgbClr val="002060"/>
                </a:solidFill>
                <a:latin typeface="Stencil" panose="040409050D0802020404" pitchFamily="82" charset="0"/>
              </a:rPr>
              <a:t>                                  RAPORT I SHËRBIMIT </a:t>
            </a:r>
            <a:br>
              <a:rPr lang="sq-AL" sz="2800" b="1" i="1" dirty="0" smtClean="0">
                <a:solidFill>
                  <a:srgbClr val="002060"/>
                </a:solidFill>
                <a:latin typeface="Stencil" panose="040409050D0802020404" pitchFamily="82" charset="0"/>
              </a:rPr>
            </a:br>
            <a:r>
              <a:rPr lang="sq-AL" sz="2800" b="1" i="1" dirty="0">
                <a:solidFill>
                  <a:srgbClr val="002060"/>
                </a:solidFill>
                <a:latin typeface="Stencil" panose="040409050D0802020404" pitchFamily="82" charset="0"/>
              </a:rPr>
              <a:t> </a:t>
            </a:r>
            <a:r>
              <a:rPr lang="sq-AL" sz="2800" b="1" i="1" dirty="0" smtClean="0">
                <a:solidFill>
                  <a:srgbClr val="002060"/>
                </a:solidFill>
                <a:latin typeface="Stencil" panose="040409050D0802020404" pitchFamily="82" charset="0"/>
              </a:rPr>
              <a:t>                                  SHËNDETIT PUBLIK</a:t>
            </a:r>
            <a:endParaRPr lang="sq-AL" sz="2800" b="1" i="1" dirty="0">
              <a:solidFill>
                <a:srgbClr val="002060"/>
              </a:solidFill>
              <a:latin typeface="Stencil" panose="040409050D0802020404" pitchFamily="82" charset="0"/>
            </a:endParaRPr>
          </a:p>
        </p:txBody>
      </p:sp>
      <p:pic>
        <p:nvPicPr>
          <p:cNvPr id="2050" name="Picture 2" descr="Image result for public health vacc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793" y="2949263"/>
            <a:ext cx="2338314" cy="261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74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03" y="426085"/>
            <a:ext cx="10515600" cy="1325563"/>
          </a:xfrm>
        </p:spPr>
        <p:txBody>
          <a:bodyPr>
            <a:normAutofit/>
          </a:bodyPr>
          <a:lstStyle/>
          <a:p>
            <a:r>
              <a:rPr lang="sq-AL" sz="2400" i="1" dirty="0" smtClean="0">
                <a:solidFill>
                  <a:srgbClr val="002060"/>
                </a:solidFill>
                <a:latin typeface="Stencil" panose="040409050D0802020404" pitchFamily="82" charset="0"/>
              </a:rPr>
              <a:t>RAPORTI I IMUNIZIMIT ME VAKSINË TË OBLIGUAR</a:t>
            </a:r>
            <a:r>
              <a:rPr lang="sq-AL" sz="2400" i="1" dirty="0">
                <a:solidFill>
                  <a:srgbClr val="002060"/>
                </a:solidFill>
                <a:latin typeface="Stencil" panose="040409050D0802020404" pitchFamily="82" charset="0"/>
              </a:rPr>
              <a:t> </a:t>
            </a:r>
            <a:r>
              <a:rPr lang="sq-AL" sz="2400" i="1" dirty="0" smtClean="0">
                <a:solidFill>
                  <a:srgbClr val="002060"/>
                </a:solidFill>
                <a:latin typeface="Stencil" panose="040409050D0802020404" pitchFamily="82" charset="0"/>
              </a:rPr>
              <a:t>SIPAS KALENDARIT-  </a:t>
            </a:r>
            <a:br>
              <a:rPr lang="sq-AL" sz="2400" i="1" dirty="0" smtClean="0">
                <a:solidFill>
                  <a:srgbClr val="002060"/>
                </a:solidFill>
                <a:latin typeface="Stencil" panose="040409050D0802020404" pitchFamily="82" charset="0"/>
              </a:rPr>
            </a:br>
            <a:r>
              <a:rPr lang="sq-AL" sz="2400" i="1" dirty="0">
                <a:solidFill>
                  <a:srgbClr val="002060"/>
                </a:solidFill>
                <a:latin typeface="Stencil" panose="040409050D0802020404" pitchFamily="82" charset="0"/>
              </a:rPr>
              <a:t> </a:t>
            </a:r>
            <a:r>
              <a:rPr lang="sq-AL" sz="2400" i="1" dirty="0" smtClean="0">
                <a:solidFill>
                  <a:srgbClr val="002060"/>
                </a:solidFill>
                <a:latin typeface="Stencil" panose="040409050D0802020404" pitchFamily="82" charset="0"/>
              </a:rPr>
              <a:t>                                                                                     primovaksina</a:t>
            </a:r>
            <a:endParaRPr lang="en-US" sz="2400" i="1" dirty="0">
              <a:solidFill>
                <a:srgbClr val="002060"/>
              </a:solidFill>
              <a:latin typeface="Stencil" panose="040409050D0802020404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53942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216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18" y="365125"/>
            <a:ext cx="11050074" cy="1325563"/>
          </a:xfrm>
        </p:spPr>
        <p:txBody>
          <a:bodyPr>
            <a:normAutofit/>
          </a:bodyPr>
          <a:lstStyle/>
          <a:p>
            <a:pPr lvl="0"/>
            <a:r>
              <a:rPr lang="en-US" sz="2400" b="1" i="1" dirty="0" smtClean="0">
                <a:ln/>
                <a:solidFill>
                  <a:srgbClr val="002060"/>
                </a:solidFill>
                <a:latin typeface="Stencil" pitchFamily="82" charset="0"/>
              </a:rPr>
              <a:t>  PARAQITJA </a:t>
            </a:r>
            <a:r>
              <a:rPr lang="en-US" sz="2400" b="1" i="1" dirty="0">
                <a:ln/>
                <a:solidFill>
                  <a:srgbClr val="002060"/>
                </a:solidFill>
                <a:latin typeface="Stencil" pitchFamily="82" charset="0"/>
              </a:rPr>
              <a:t>E SËMUNDJEVE  </a:t>
            </a:r>
            <a:r>
              <a:rPr lang="en-US" sz="2400" b="1" i="1" dirty="0" smtClean="0">
                <a:ln/>
                <a:solidFill>
                  <a:srgbClr val="002060"/>
                </a:solidFill>
                <a:latin typeface="Stencil" pitchFamily="82" charset="0"/>
              </a:rPr>
              <a:t>KRONIKE, </a:t>
            </a:r>
            <a:r>
              <a:rPr lang="en-US" sz="2400" b="1" i="1" dirty="0" err="1">
                <a:ln/>
                <a:solidFill>
                  <a:srgbClr val="002060"/>
                </a:solidFill>
                <a:latin typeface="Stencil" pitchFamily="82" charset="0"/>
              </a:rPr>
              <a:t>Malinje</a:t>
            </a:r>
            <a:r>
              <a:rPr lang="en-US" sz="2400" b="1" i="1" dirty="0">
                <a:ln/>
                <a:solidFill>
                  <a:srgbClr val="002060"/>
                </a:solidFill>
                <a:latin typeface="Stencil" pitchFamily="82" charset="0"/>
              </a:rPr>
              <a:t> </a:t>
            </a:r>
            <a:r>
              <a:rPr lang="en-US" sz="2400" b="1" i="1" dirty="0" smtClean="0">
                <a:ln/>
                <a:solidFill>
                  <a:srgbClr val="002060"/>
                </a:solidFill>
                <a:latin typeface="Stencil" pitchFamily="82" charset="0"/>
              </a:rPr>
              <a:t> </a:t>
            </a:r>
            <a:r>
              <a:rPr lang="en-US" sz="2400" b="1" i="1" dirty="0" err="1" smtClean="0">
                <a:ln/>
                <a:solidFill>
                  <a:srgbClr val="002060"/>
                </a:solidFill>
                <a:latin typeface="Stencil" pitchFamily="82" charset="0"/>
              </a:rPr>
              <a:t>dhe</a:t>
            </a:r>
            <a:r>
              <a:rPr lang="en-US" sz="2400" b="1" i="1" dirty="0" smtClean="0">
                <a:ln/>
                <a:solidFill>
                  <a:srgbClr val="002060"/>
                </a:solidFill>
                <a:latin typeface="Stencil" pitchFamily="82" charset="0"/>
              </a:rPr>
              <a:t>  INSULINVARTËSIT</a:t>
            </a:r>
            <a:r>
              <a:rPr lang="en-US" sz="2400" b="1" dirty="0">
                <a:ln/>
              </a:rPr>
              <a:t/>
            </a:r>
            <a:br>
              <a:rPr lang="en-US" sz="2400" b="1" dirty="0">
                <a:ln/>
              </a:rPr>
            </a:br>
            <a:endParaRPr lang="sq-AL" sz="24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085274"/>
              </p:ext>
            </p:extLst>
          </p:nvPr>
        </p:nvGraphicFramePr>
        <p:xfrm>
          <a:off x="1390918" y="1690688"/>
          <a:ext cx="9800823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184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  <a:latin typeface="Stencil" panose="040409050D0802020404" pitchFamily="82" charset="0"/>
              </a:rPr>
              <a:t>                       SËMUNDJET</a:t>
            </a:r>
            <a:r>
              <a:rPr lang="sq-AL" sz="3200" b="1" i="1" dirty="0" smtClean="0">
                <a:solidFill>
                  <a:srgbClr val="002060"/>
                </a:solidFill>
                <a:latin typeface="Stencil" panose="040409050D0802020404" pitchFamily="82" charset="0"/>
              </a:rPr>
              <a:t> </a:t>
            </a:r>
            <a:r>
              <a:rPr lang="en-US" sz="3200" b="1" i="1" dirty="0" smtClean="0">
                <a:solidFill>
                  <a:srgbClr val="002060"/>
                </a:solidFill>
                <a:latin typeface="Stencil" panose="040409050D0802020404" pitchFamily="82" charset="0"/>
              </a:rPr>
              <a:t> NGJITËSE (</a:t>
            </a:r>
            <a:r>
              <a:rPr lang="en-US" sz="3200" b="1" i="1" dirty="0" smtClean="0">
                <a:solidFill>
                  <a:srgbClr val="FF0000"/>
                </a:solidFill>
                <a:latin typeface="Stencil" panose="040409050D0802020404" pitchFamily="82" charset="0"/>
              </a:rPr>
              <a:t>NR.</a:t>
            </a:r>
            <a:r>
              <a:rPr lang="sq-AL" sz="3200" b="1" i="1" dirty="0" smtClean="0">
                <a:solidFill>
                  <a:srgbClr val="FF0000"/>
                </a:solidFill>
                <a:latin typeface="Stencil" panose="040409050D0802020404" pitchFamily="82" charset="0"/>
              </a:rPr>
              <a:t>20499)</a:t>
            </a:r>
            <a:r>
              <a:rPr lang="en-US" sz="3200" b="1" i="1" dirty="0" smtClean="0">
                <a:solidFill>
                  <a:srgbClr val="FF0000"/>
                </a:solidFill>
                <a:latin typeface="Stencil" panose="040409050D0802020404" pitchFamily="82" charset="0"/>
              </a:rPr>
              <a:t> </a:t>
            </a:r>
            <a:endParaRPr lang="en-US" sz="3200" b="1" i="1" dirty="0">
              <a:solidFill>
                <a:srgbClr val="FF0000"/>
              </a:solidFill>
              <a:latin typeface="Stencil" panose="040409050D0802020404" pitchFamily="82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220178"/>
              </p:ext>
            </p:extLst>
          </p:nvPr>
        </p:nvGraphicFramePr>
        <p:xfrm>
          <a:off x="2734489" y="1759133"/>
          <a:ext cx="5643157" cy="418011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94594"/>
                <a:gridCol w="1648563"/>
              </a:tblGrid>
              <a:tr h="410345">
                <a:tc>
                  <a:txBody>
                    <a:bodyPr/>
                    <a:lstStyle/>
                    <a:p>
                      <a:r>
                        <a:rPr lang="sq-A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Dyshim në influencë (ILI)</a:t>
                      </a:r>
                      <a:endParaRPr lang="sq-A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q-AL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12597</a:t>
                      </a:r>
                      <a:endParaRPr lang="sq-AL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0345">
                <a:tc>
                  <a:txBody>
                    <a:bodyPr/>
                    <a:lstStyle/>
                    <a:p>
                      <a:r>
                        <a:rPr lang="sq-A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Diarret akute</a:t>
                      </a:r>
                      <a:endParaRPr lang="sq-A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q-A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5663</a:t>
                      </a:r>
                      <a:endParaRPr lang="sq-A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0345">
                <a:tc>
                  <a:txBody>
                    <a:bodyPr/>
                    <a:lstStyle/>
                    <a:p>
                      <a:r>
                        <a:rPr lang="sq-A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IPTR (inf.poshtme trak.res)</a:t>
                      </a:r>
                      <a:endParaRPr lang="sq-A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q-A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1269</a:t>
                      </a:r>
                      <a:endParaRPr lang="sq-A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8696">
                <a:tc>
                  <a:txBody>
                    <a:bodyPr/>
                    <a:lstStyle/>
                    <a:p>
                      <a:r>
                        <a:rPr lang="sq-A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Varicella</a:t>
                      </a:r>
                      <a:endParaRPr lang="sq-A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q-A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834</a:t>
                      </a:r>
                      <a:endParaRPr lang="sq-A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8658">
                <a:tc>
                  <a:txBody>
                    <a:bodyPr/>
                    <a:lstStyle/>
                    <a:p>
                      <a:r>
                        <a:rPr lang="sq-A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TBC</a:t>
                      </a:r>
                      <a:endParaRPr lang="sq-A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q-A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sq-A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0345">
                <a:tc>
                  <a:txBody>
                    <a:bodyPr/>
                    <a:lstStyle/>
                    <a:p>
                      <a:r>
                        <a:rPr lang="sq-A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Morbili</a:t>
                      </a:r>
                      <a:endParaRPr lang="sq-A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q-A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q-A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0345">
                <a:tc>
                  <a:txBody>
                    <a:bodyPr/>
                    <a:lstStyle/>
                    <a:p>
                      <a:r>
                        <a:rPr lang="sq-A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Scarlatin</a:t>
                      </a:r>
                      <a:endParaRPr lang="sq-A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q-A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sq-A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0345">
                <a:tc>
                  <a:txBody>
                    <a:bodyPr/>
                    <a:lstStyle/>
                    <a:p>
                      <a:r>
                        <a:rPr lang="sq-A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Parotiti epidemik</a:t>
                      </a:r>
                      <a:endParaRPr lang="sq-A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q-A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sq-A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0345">
                <a:tc>
                  <a:txBody>
                    <a:bodyPr/>
                    <a:lstStyle/>
                    <a:p>
                      <a:r>
                        <a:rPr lang="sq-A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SST</a:t>
                      </a:r>
                      <a:endParaRPr lang="sq-A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q-A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sq-A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0345">
                <a:tc>
                  <a:txBody>
                    <a:bodyPr/>
                    <a:lstStyle/>
                    <a:p>
                      <a:endParaRPr lang="sq-A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q-A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08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0036"/>
          </a:xfrm>
        </p:spPr>
        <p:txBody>
          <a:bodyPr>
            <a:normAutofit/>
          </a:bodyPr>
          <a:lstStyle/>
          <a:p>
            <a:r>
              <a:rPr lang="sq-AL" sz="3200" b="1" i="1" dirty="0" smtClean="0">
                <a:solidFill>
                  <a:srgbClr val="002060"/>
                </a:solidFill>
                <a:latin typeface="Stencil" panose="040409050D0802020404" pitchFamily="82" charset="0"/>
              </a:rPr>
              <a:t>              RAPORT MORTALITETI</a:t>
            </a:r>
            <a:r>
              <a:rPr lang="en-US" sz="3200" b="1" i="1" dirty="0" smtClean="0">
                <a:solidFill>
                  <a:srgbClr val="002060"/>
                </a:solidFill>
                <a:latin typeface="Stencil" panose="040409050D0802020404" pitchFamily="82" charset="0"/>
              </a:rPr>
              <a:t> (</a:t>
            </a:r>
            <a:r>
              <a:rPr lang="en-US" sz="3200" b="1" i="1" dirty="0" smtClean="0">
                <a:solidFill>
                  <a:srgbClr val="FF0000"/>
                </a:solidFill>
                <a:latin typeface="Stencil" panose="040409050D0802020404" pitchFamily="82" charset="0"/>
              </a:rPr>
              <a:t>57</a:t>
            </a:r>
            <a:r>
              <a:rPr lang="en-US" sz="3200" b="1" i="1" dirty="0" smtClean="0">
                <a:solidFill>
                  <a:srgbClr val="002060"/>
                </a:solidFill>
                <a:latin typeface="Stencil" panose="040409050D0802020404" pitchFamily="82" charset="0"/>
              </a:rPr>
              <a:t> / M-22, F-35 ) </a:t>
            </a:r>
            <a:endParaRPr lang="en-US" sz="3200" b="1" i="1" dirty="0">
              <a:solidFill>
                <a:srgbClr val="002060"/>
              </a:solidFill>
              <a:latin typeface="Stencil" panose="040409050D0802020404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172137"/>
              </p:ext>
            </p:extLst>
          </p:nvPr>
        </p:nvGraphicFramePr>
        <p:xfrm>
          <a:off x="695459" y="1249251"/>
          <a:ext cx="10658341" cy="4927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578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1529" y="2043953"/>
            <a:ext cx="8069781" cy="112491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i="1" dirty="0" err="1">
                <a:ln/>
                <a:solidFill>
                  <a:schemeClr val="bg1"/>
                </a:solidFill>
                <a:latin typeface="Stencil" pitchFamily="82" charset="0"/>
              </a:rPr>
              <a:t>Ju</a:t>
            </a:r>
            <a:r>
              <a:rPr lang="en-US" sz="4000" b="1" i="1" dirty="0">
                <a:ln/>
                <a:solidFill>
                  <a:schemeClr val="bg1"/>
                </a:solidFill>
                <a:latin typeface="Stencil" pitchFamily="82" charset="0"/>
              </a:rPr>
              <a:t> </a:t>
            </a:r>
            <a:r>
              <a:rPr lang="en-US" sz="4000" b="1" i="1" dirty="0" err="1" smtClean="0">
                <a:ln/>
                <a:solidFill>
                  <a:schemeClr val="bg1"/>
                </a:solidFill>
                <a:latin typeface="Stencil" pitchFamily="82" charset="0"/>
              </a:rPr>
              <a:t>fal</a:t>
            </a:r>
            <a:r>
              <a:rPr lang="sq-AL" sz="4000" b="1" i="1" dirty="0" smtClean="0">
                <a:ln/>
                <a:solidFill>
                  <a:schemeClr val="bg1"/>
                </a:solidFill>
                <a:latin typeface="Stencil" pitchFamily="82" charset="0"/>
              </a:rPr>
              <a:t>E</a:t>
            </a:r>
            <a:r>
              <a:rPr lang="en-US" sz="4000" b="1" i="1" dirty="0" err="1" smtClean="0">
                <a:ln/>
                <a:solidFill>
                  <a:schemeClr val="bg1"/>
                </a:solidFill>
                <a:latin typeface="Stencil" pitchFamily="82" charset="0"/>
              </a:rPr>
              <a:t>mnderit</a:t>
            </a:r>
            <a:r>
              <a:rPr lang="en-US" sz="4000" b="1" i="1" dirty="0" smtClean="0">
                <a:ln/>
                <a:solidFill>
                  <a:schemeClr val="bg1"/>
                </a:solidFill>
                <a:latin typeface="Stencil" pitchFamily="82" charset="0"/>
              </a:rPr>
              <a:t> </a:t>
            </a:r>
            <a:r>
              <a:rPr lang="en-US" sz="4000" b="1" i="1" dirty="0" err="1">
                <a:ln/>
                <a:solidFill>
                  <a:schemeClr val="bg1"/>
                </a:solidFill>
                <a:latin typeface="Stencil" pitchFamily="82" charset="0"/>
              </a:rPr>
              <a:t>pËr</a:t>
            </a:r>
            <a:r>
              <a:rPr lang="en-US" sz="4000" b="1" i="1" dirty="0">
                <a:ln/>
                <a:solidFill>
                  <a:schemeClr val="bg1"/>
                </a:solidFill>
                <a:latin typeface="Stencil" pitchFamily="82" charset="0"/>
              </a:rPr>
              <a:t> </a:t>
            </a:r>
            <a:r>
              <a:rPr lang="en-US" sz="4000" b="1" i="1" dirty="0" err="1">
                <a:ln/>
                <a:solidFill>
                  <a:schemeClr val="bg1"/>
                </a:solidFill>
                <a:latin typeface="Stencil" pitchFamily="82" charset="0"/>
              </a:rPr>
              <a:t>vËmendje</a:t>
            </a:r>
            <a:endParaRPr lang="en-US" sz="4000" b="1" dirty="0">
              <a:ln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6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MESATARJA DITORE E VIZITAVE MJEKËSORE SIPAS QENDRAVE</a:t>
            </a:r>
            <a:endParaRPr lang="en-US" sz="28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757204"/>
              </p:ext>
            </p:extLst>
          </p:nvPr>
        </p:nvGraphicFramePr>
        <p:xfrm>
          <a:off x="683045" y="1690688"/>
          <a:ext cx="10807547" cy="4555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788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957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</a:t>
            </a:r>
            <a:r>
              <a:rPr lang="en-US" sz="28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VIZITAT MJEKËSORE NË QKMF</a:t>
            </a:r>
            <a:endParaRPr lang="en-US" sz="28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660267"/>
              </p:ext>
            </p:extLst>
          </p:nvPr>
        </p:nvGraphicFramePr>
        <p:xfrm>
          <a:off x="863957" y="1325563"/>
          <a:ext cx="10515600" cy="5035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057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MESATARJA DITORE E VIZITAVE MJEKËSORE NË QKMF</a:t>
            </a:r>
            <a:endParaRPr lang="en-US" sz="28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5670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33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3067"/>
          </a:xfrm>
        </p:spPr>
        <p:txBody>
          <a:bodyPr>
            <a:normAutofit/>
          </a:bodyPr>
          <a:lstStyle/>
          <a:p>
            <a:r>
              <a:rPr lang="sq-AL" sz="2800" b="1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MESATARJA DITORE E VIZITAVE PËR MJEK</a:t>
            </a:r>
            <a:endParaRPr lang="sq-AL" sz="2800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243923"/>
              </p:ext>
            </p:extLst>
          </p:nvPr>
        </p:nvGraphicFramePr>
        <p:xfrm>
          <a:off x="838200" y="1690688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779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2689</TotalTime>
  <Words>926</Words>
  <Application>Microsoft Office PowerPoint</Application>
  <PresentationFormat>Widescreen</PresentationFormat>
  <Paragraphs>385</Paragraphs>
  <Slides>56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Arial</vt:lpstr>
      <vt:lpstr>Calibri</vt:lpstr>
      <vt:lpstr>Calibri Light</vt:lpstr>
      <vt:lpstr>Cambria</vt:lpstr>
      <vt:lpstr>Stencil</vt:lpstr>
      <vt:lpstr>Times New Roman</vt:lpstr>
      <vt:lpstr>Office Theme</vt:lpstr>
      <vt:lpstr>Worksheet</vt:lpstr>
      <vt:lpstr> RAPORT  GJASHTËMUJOR  I shËrbimeve   shËndetËsore -2019 </vt:lpstr>
      <vt:lpstr>       SHËRBIMET SHËNDETËSORE PËR GJASHTËMUJORIN E PARË 2019</vt:lpstr>
      <vt:lpstr>                                                VIZITAT DHE SHËRBIMET</vt:lpstr>
      <vt:lpstr>GJASHTËMUJORI I VIZITAVE MJEKËSORE NË QKMF-të  2019                                                    (Nr. 560612)</vt:lpstr>
      <vt:lpstr>                 GJASHTËMUJORI I VIZITAVE MJEKËSORE NË AMF-të  2019                                                                                              (Nr. 19455)</vt:lpstr>
      <vt:lpstr>MESATARJA DITORE E VIZITAVE MJEKËSORE SIPAS QENDRAVE</vt:lpstr>
      <vt:lpstr>                               VIZITAT MJEKËSORE NË QKMF</vt:lpstr>
      <vt:lpstr>            MESATARJA DITORE E VIZITAVE MJEKËSORE NË QKMF</vt:lpstr>
      <vt:lpstr>                       MESATARJA DITORE E VIZITAVE PËR MJEK</vt:lpstr>
      <vt:lpstr>  MESATARJA DITORE E PACIENTËVE NË SHËRBIMET DIAGNOSTIKE</vt:lpstr>
      <vt:lpstr>                      BASHKËPAGESAT NË PËRQINDJE-QKMF</vt:lpstr>
      <vt:lpstr>                  PËRQINDJA E BASHKËPAGESËS NË QKMF (njësitë)</vt:lpstr>
      <vt:lpstr>                 REFERIMET JASHTË KUJDESIT PARËSOR SHËNDETËSOR</vt:lpstr>
      <vt:lpstr>                 REFERIMET E PACIENTËVE NË EMERGJENCË</vt:lpstr>
      <vt:lpstr>                      VIZITAT MJEKËSORE SIPAS GRUPMOSHAVE</vt:lpstr>
      <vt:lpstr>                        VIZITAT MJEKËSORE SIPAS VENDBANIMIT</vt:lpstr>
      <vt:lpstr>                                           RAPORT I SEKTORIT                                      TË MJEKËSISË FAMILJARE</vt:lpstr>
      <vt:lpstr> MESATARJA DITORE E VIZITAVE TË MJEKËSISË FAMILJARE SIPAS  QENDRAVE                                                                                                                          </vt:lpstr>
      <vt:lpstr>                           MESATARJA DITORE PËR MJEK FAMILJAR</vt:lpstr>
      <vt:lpstr>   VIZITAT MJEKËSORE NË NDËRRIMIN E NATËS DHE SHËRBIMIN SHTËPIAK                                                       nn ( 39635)</vt:lpstr>
      <vt:lpstr>MESATARJA DITORE E PACIENTËVE NË ND.E NATËS DHE SHËRBIMIN SHTËPIAK</vt:lpstr>
      <vt:lpstr>         SHËRBIMET SHËNDETËSORE – INTERVENIMET(330657)</vt:lpstr>
      <vt:lpstr>           SHËRBIMET SHËNDETËSORE - INTERVENIMET</vt:lpstr>
      <vt:lpstr>             SHËRBIMET SHËNDETËSORE - INTERVENIMET</vt:lpstr>
      <vt:lpstr>                         SHËRBIMET SHËNDETËSORE- EKG                                                                             (Nr.5670)</vt:lpstr>
      <vt:lpstr>PowerPoint Presentation</vt:lpstr>
      <vt:lpstr>    MESATARJA   DITORE E  VIZITAVE MJKËSORE  pËr mjek– nË                  shËrbimin  konsultativ  specialistik </vt:lpstr>
      <vt:lpstr>     VIZITAT MJEKËSORE &amp; mes. Ditore TË SHËRBIMIT PEDIATRIK                                                           SIPAS QENDRAVE </vt:lpstr>
      <vt:lpstr> VIZITAT MJEKËSORE &amp; MES.DIT. TË SHËRBIMIT GJINEKOLOGJIK</vt:lpstr>
      <vt:lpstr>VIZITAT MJEKËSORE &amp; MES.DIT. E SHËRBIMIT DERMATOLOGJIK</vt:lpstr>
      <vt:lpstr>               RAPORT I SHËRBIMEVE STOMATOLOGJIKE</vt:lpstr>
      <vt:lpstr>                 VIZITAT DHE SHËRBIMET STOMATOLOGJIKE</vt:lpstr>
      <vt:lpstr>                                                        VIZITAT MJEKËSORE STOMATOLOGJIKE</vt:lpstr>
      <vt:lpstr>            MESATARJA DITORE E VIZ. TË STOMATOLOGUT</vt:lpstr>
      <vt:lpstr>          SHËRBIMET STOMATOLOGJIKE  (nr. 57726) </vt:lpstr>
      <vt:lpstr>PowerPoint Presentation</vt:lpstr>
      <vt:lpstr>                            SHËRBIMET STOMATOLOGJIKE</vt:lpstr>
      <vt:lpstr>PowerPoint Presentation</vt:lpstr>
      <vt:lpstr>PowerPoint Presentation</vt:lpstr>
      <vt:lpstr>PowerPoint Presentation</vt:lpstr>
      <vt:lpstr>                  NUMRI I VIZITAVE LABORATORIKE (nr.49747)</vt:lpstr>
      <vt:lpstr> mesatarja ditore e  pacientËve  NË LABORATORIUM SIPAS NJËSIVE                                                    </vt:lpstr>
      <vt:lpstr>  VLERAT PATOLOGJIKE TË ANALIZAVE LABORATORIKE NË  %                                                                                  15%</vt:lpstr>
      <vt:lpstr>VLERAT PATOLOGJIKE TË ANALIZAVE LABORATORIKE (SIPAS LLOJIT)NË                                                               PËRQINDJE (VL. PAT. 15%)</vt:lpstr>
      <vt:lpstr> numri I Analizave laboratorike sipas llojit (nr.477054)</vt:lpstr>
      <vt:lpstr>PowerPoint Presentation</vt:lpstr>
      <vt:lpstr>NUMRI I PACIENTËVE PËR EKZAMINIM RADIOLOGJIK SIPAS NJËSIVE</vt:lpstr>
      <vt:lpstr>MESATARJA DITORE E PACIENTËVE PËR EKZAMINIME-RADIOLOGJIKE</vt:lpstr>
      <vt:lpstr>                SHËRBIMET RADIOLOGJIKE  ( NR. 14312)</vt:lpstr>
      <vt:lpstr>PowerPoint Presentation</vt:lpstr>
      <vt:lpstr>                                  RAPORT I SHËRBIMIT                                     SHËNDETIT PUBLIK</vt:lpstr>
      <vt:lpstr>RAPORTI I IMUNIZIMIT ME VAKSINË TË OBLIGUAR SIPAS KALENDARIT-                                                                                         primovaksina</vt:lpstr>
      <vt:lpstr>  PARAQITJA E SËMUNDJEVE  KRONIKE, Malinje  dhe  INSULINVARTËSIT </vt:lpstr>
      <vt:lpstr>                       SËMUNDJET  NGJITËSE (NR.20499) </vt:lpstr>
      <vt:lpstr>              RAPORT MORTALITETI (57 / M-22, F-35 ) </vt:lpstr>
      <vt:lpstr>Ju falEmnderit pËr vËmendje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RAPORT  GJASHTËMUJOR  I shËrbimeve   shËndetËsore -2019 </dc:title>
  <dc:creator>Blerina Shaqiri</dc:creator>
  <cp:lastModifiedBy>Hp 280 G2</cp:lastModifiedBy>
  <cp:revision>260</cp:revision>
  <dcterms:created xsi:type="dcterms:W3CDTF">2019-09-23T17:00:36Z</dcterms:created>
  <dcterms:modified xsi:type="dcterms:W3CDTF">2019-10-08T12:12:00Z</dcterms:modified>
</cp:coreProperties>
</file>