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olors6.xml" ContentType="application/vnd.ms-office.chartcolor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olors4.xml" ContentType="application/vnd.ms-office.chartcolor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charts/colors3.xml" ContentType="application/vnd.ms-office.chartcolorstyl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gif" ContentType="image/gif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style9.xml" ContentType="application/vnd.ms-office.chartstyle+xml"/>
  <Override PartName="/ppt/charts/style7.xml" ContentType="application/vnd.ms-office.chart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6.xml" ContentType="application/vnd.ms-office.chartstyle+xml"/>
  <Override PartName="/ppt/charts/style5.xml" ContentType="application/vnd.ms-office.chart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4.xml" ContentType="application/vnd.ms-office.chartstyle+xml"/>
  <Override PartName="/ppt/charts/style3.xml" ContentType="application/vnd.ms-office.chartstyl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charts/colors9.xml" ContentType="application/vnd.ms-office.chartcolorstyle+xml"/>
  <Override PartName="/ppt/charts/style1.xml" ContentType="application/vnd.ms-office.chart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olors7.xml" ContentType="application/vnd.ms-office.chartcolor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olors5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26" r:id="rId1"/>
  </p:sldMasterIdLst>
  <p:notesMasterIdLst>
    <p:notesMasterId r:id="rId15"/>
  </p:notesMasterIdLst>
  <p:sldIdLst>
    <p:sldId id="457" r:id="rId2"/>
    <p:sldId id="471" r:id="rId3"/>
    <p:sldId id="465" r:id="rId4"/>
    <p:sldId id="468" r:id="rId5"/>
    <p:sldId id="463" r:id="rId6"/>
    <p:sldId id="473" r:id="rId7"/>
    <p:sldId id="466" r:id="rId8"/>
    <p:sldId id="474" r:id="rId9"/>
    <p:sldId id="464" r:id="rId10"/>
    <p:sldId id="467" r:id="rId11"/>
    <p:sldId id="472" r:id="rId12"/>
    <p:sldId id="470" r:id="rId13"/>
    <p:sldId id="459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F9C24E3A-203F-4B0E-A0CC-8FE3F0DC76A7}">
          <p14:sldIdLst>
            <p14:sldId id="457"/>
            <p14:sldId id="471"/>
            <p14:sldId id="465"/>
            <p14:sldId id="468"/>
            <p14:sldId id="463"/>
            <p14:sldId id="466"/>
            <p14:sldId id="464"/>
            <p14:sldId id="467"/>
            <p14:sldId id="469"/>
            <p14:sldId id="472"/>
            <p14:sldId id="470"/>
            <p14:sldId id="459"/>
          </p14:sldIdLst>
        </p14:section>
        <p14:section name="Untitled Section" id="{DE3315F0-45FD-45B5-9077-7A7E5F27D382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A4DE"/>
    <a:srgbClr val="2DC8FF"/>
    <a:srgbClr val="0000FF"/>
    <a:srgbClr val="FFCC66"/>
    <a:srgbClr val="99CC00"/>
    <a:srgbClr val="FF9999"/>
    <a:srgbClr val="CC6600"/>
    <a:srgbClr val="F6BB00"/>
    <a:srgbClr val="F4B2F6"/>
    <a:srgbClr val="FF9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06" autoAdjust="0"/>
    <p:restoredTop sz="96346" autoAdjust="0"/>
  </p:normalViewPr>
  <p:slideViewPr>
    <p:cSldViewPr>
      <p:cViewPr varScale="1">
        <p:scale>
          <a:sx n="88" d="100"/>
          <a:sy n="88" d="100"/>
        </p:scale>
        <p:origin x="-134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Book1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oleObject" Target="file:///G:\Viz.%20mjek.%20t&#235;%20mjek&#235;ve%202014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G:\Viz.%20mjek.%20t&#235;%20mjek&#235;ve%202014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G:\Viz.%20mjek.%20t&#235;%20mjek&#235;ve%202014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G:\Viz.%20mjek.%20t&#235;%20mjek&#235;ve%202014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G:\Viz.%20mjek.%20t&#235;%20mjek&#235;ve%202014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G:\Viz.%20mjek.%20t&#235;%20mjek&#235;ve%202014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G:\Viz.%20mjek.%20t&#235;%20mjek&#235;ve%202014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file:///G:\Viz.%20mjek.%20t&#235;%20mjek&#235;ve%202014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oleObject" Target="file:///G:\Viz.%20mjek.%20t&#235;%20mjek&#235;ve%20201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"/>
          <c:y val="2.3504277458825874E-2"/>
          <c:w val="0.96918767507002801"/>
          <c:h val="0.87000351134051945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FFCC6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dPt>
            <c:idx val="0"/>
            <c:spPr>
              <a:gradFill rotWithShape="1">
                <a:gsLst>
                  <a:gs pos="0">
                    <a:schemeClr val="accent2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2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2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6350" cap="flat" cmpd="sng" algn="ctr">
                <a:solidFill>
                  <a:schemeClr val="accent2"/>
                </a:solidFill>
                <a:prstDash val="solid"/>
                <a:miter lim="800000"/>
              </a:ln>
              <a:effectLst/>
            </c:spPr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400" b="1" i="1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 i="1" dirty="0" smtClean="0"/>
                      <a:t>763465    (935047)</a:t>
                    </a:r>
                    <a:endParaRPr lang="en-US" b="1" i="1" dirty="0" smtClean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</c:dLbl>
            <c:dLbl>
              <c:idx val="1"/>
              <c:layout>
                <c:manualLayout>
                  <c:x val="-2.5840446414786285E-2"/>
                  <c:y val="-2.4929339950423976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400" b="1" i="1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 i="1" dirty="0" smtClean="0"/>
                      <a:t>102333(15%)</a:t>
                    </a:r>
                    <a:endParaRPr lang="en-US" b="1" i="1" dirty="0" smtClean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Sheet1!$B$2:$B$3</c:f>
              <c:strCache>
                <c:ptCount val="2"/>
                <c:pt idx="0">
                  <c:v>Numri total i pacienteve</c:v>
                </c:pt>
                <c:pt idx="1">
                  <c:v>Pacient te trajturar jasht KPSH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763465</c:v>
                </c:pt>
                <c:pt idx="1">
                  <c:v>102333</c:v>
                </c:pt>
              </c:numCache>
            </c:numRef>
          </c:val>
        </c:ser>
        <c:dLbls>
          <c:showVal val="1"/>
        </c:dLbls>
        <c:overlap val="-25"/>
        <c:axId val="70274432"/>
        <c:axId val="70820992"/>
      </c:barChart>
      <c:catAx>
        <c:axId val="7027443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en-US"/>
          </a:p>
        </c:txPr>
        <c:crossAx val="70820992"/>
        <c:crosses val="autoZero"/>
        <c:auto val="1"/>
        <c:lblAlgn val="ctr"/>
        <c:lblOffset val="100"/>
      </c:catAx>
      <c:valAx>
        <c:axId val="70820992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702744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1.8518518518518521E-2"/>
                  <c:y val="-4.7008547008547015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4245014245014247E-2"/>
                  <c:y val="-2.7777777777777863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5612535612535516E-2"/>
                  <c:y val="-2.9914529914529912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5669515669515677E-2"/>
                  <c:y val="-2.9914529914529912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" pitchFamily="18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Sheet4!$N$276:$N$279</c:f>
              <c:strCache>
                <c:ptCount val="4"/>
                <c:pt idx="0">
                  <c:v>Totali i pacienteve</c:v>
                </c:pt>
                <c:pt idx="1">
                  <c:v>Ndrimi nates</c:v>
                </c:pt>
                <c:pt idx="2">
                  <c:v>Pediatrija</c:v>
                </c:pt>
                <c:pt idx="3">
                  <c:v>MF</c:v>
                </c:pt>
              </c:strCache>
            </c:strRef>
          </c:cat>
          <c:val>
            <c:numRef>
              <c:f>Sheet4!$O$276:$O$279</c:f>
              <c:numCache>
                <c:formatCode>General</c:formatCode>
                <c:ptCount val="4"/>
                <c:pt idx="0">
                  <c:v>28</c:v>
                </c:pt>
                <c:pt idx="1">
                  <c:v>6</c:v>
                </c:pt>
                <c:pt idx="2">
                  <c:v>5</c:v>
                </c:pt>
                <c:pt idx="3">
                  <c:v>17</c:v>
                </c:pt>
              </c:numCache>
            </c:numRef>
          </c:val>
        </c:ser>
        <c:dLbls>
          <c:showVal val="1"/>
        </c:dLbls>
        <c:shape val="box"/>
        <c:axId val="74224768"/>
        <c:axId val="74226304"/>
        <c:axId val="0"/>
      </c:bar3DChart>
      <c:catAx>
        <c:axId val="7422476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  <a:ea typeface="+mn-ea"/>
                <a:cs typeface="+mn-cs"/>
              </a:defRPr>
            </a:pPr>
            <a:endParaRPr lang="en-US"/>
          </a:p>
        </c:txPr>
        <c:crossAx val="74226304"/>
        <c:crosses val="autoZero"/>
        <c:auto val="1"/>
        <c:lblAlgn val="ctr"/>
        <c:lblOffset val="100"/>
      </c:catAx>
      <c:valAx>
        <c:axId val="74226304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74224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dLbls>
            <c:dLbl>
              <c:idx val="0"/>
              <c:layout>
                <c:manualLayout>
                  <c:x val="2.7522935779816522E-2"/>
                  <c:y val="-4.464285714285713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ambria" pitchFamily="18" charset="0"/>
                        <a:ea typeface="+mn-ea"/>
                        <a:cs typeface="+mn-cs"/>
                      </a:defRPr>
                    </a:pPr>
                    <a:r>
                      <a:rPr lang="en-US" sz="1800" dirty="0" smtClean="0">
                        <a:latin typeface="Cambria" pitchFamily="18" charset="0"/>
                      </a:rPr>
                      <a:t>763465/935047</a:t>
                    </a:r>
                    <a:endParaRPr lang="en-US" sz="1800" dirty="0" smtClean="0">
                      <a:latin typeface="Cambria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3.0581039755351681E-2"/>
                  <c:y val="-7.440476190476191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Cambria" pitchFamily="18" charset="0"/>
                      </a:rPr>
                      <a:t>1</a:t>
                    </a:r>
                    <a:r>
                      <a:rPr lang="en-US" dirty="0" smtClean="0"/>
                      <a:t>0369                           </a:t>
                    </a:r>
                    <a:r>
                      <a:rPr lang="en-US" dirty="0" smtClean="0"/>
                      <a:t>(</a:t>
                    </a:r>
                    <a:r>
                      <a:rPr lang="en-US" dirty="0"/>
                      <a:t>1.6%)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2.127930883639545E-2"/>
                  <c:y val="-3.706701435047891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Cambria" pitchFamily="18" charset="0"/>
                      </a:rPr>
                      <a:t>7</a:t>
                    </a:r>
                    <a:r>
                      <a:rPr lang="en-US" dirty="0" smtClean="0"/>
                      <a:t>4262                                    </a:t>
                    </a:r>
                    <a:r>
                      <a:rPr lang="en-US" dirty="0" smtClean="0"/>
                      <a:t>(11%)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2.7522935779816404E-2"/>
                  <c:y val="-7.142857142857153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Cambria" pitchFamily="18" charset="0"/>
                      </a:rPr>
                      <a:t>1</a:t>
                    </a:r>
                    <a:r>
                      <a:rPr lang="en-US" dirty="0" smtClean="0"/>
                      <a:t>6163                                     </a:t>
                    </a:r>
                    <a:r>
                      <a:rPr lang="en-US" dirty="0" smtClean="0"/>
                      <a:t>(</a:t>
                    </a:r>
                    <a:r>
                      <a:rPr lang="en-US" dirty="0"/>
                      <a:t>2.1%)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2.1406727828746183E-2"/>
                  <c:y val="-4.761904761904772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Cambria" pitchFamily="18" charset="0"/>
                      </a:rPr>
                      <a:t>1</a:t>
                    </a:r>
                    <a:r>
                      <a:rPr lang="en-US" dirty="0" smtClean="0"/>
                      <a:t>539                                 </a:t>
                    </a:r>
                    <a:r>
                      <a:rPr lang="en-US" dirty="0" smtClean="0"/>
                      <a:t>(</a:t>
                    </a:r>
                    <a:r>
                      <a:rPr lang="en-US" dirty="0"/>
                      <a:t>0.2%)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Cambria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Sheet4!$N$69:$N$73</c:f>
              <c:strCache>
                <c:ptCount val="5"/>
                <c:pt idx="0">
                  <c:v>Numri i pacienteve</c:v>
                </c:pt>
                <c:pt idx="1">
                  <c:v>Te ordinuar ne emergjence</c:v>
                </c:pt>
                <c:pt idx="2">
                  <c:v>Te ordinure ne specialistike</c:v>
                </c:pt>
                <c:pt idx="3">
                  <c:v>Te ordinuar ne lab</c:v>
                </c:pt>
                <c:pt idx="4">
                  <c:v>Te ordinuar per RTG</c:v>
                </c:pt>
              </c:strCache>
            </c:strRef>
          </c:cat>
          <c:val>
            <c:numRef>
              <c:f>Sheet4!$O$69:$O$73</c:f>
              <c:numCache>
                <c:formatCode>General</c:formatCode>
                <c:ptCount val="5"/>
                <c:pt idx="0">
                  <c:v>763465</c:v>
                </c:pt>
                <c:pt idx="1">
                  <c:v>10369</c:v>
                </c:pt>
                <c:pt idx="2">
                  <c:v>74262</c:v>
                </c:pt>
                <c:pt idx="3">
                  <c:v>16163</c:v>
                </c:pt>
                <c:pt idx="4">
                  <c:v>1539</c:v>
                </c:pt>
              </c:numCache>
            </c:numRef>
          </c:val>
        </c:ser>
        <c:dLbls>
          <c:showVal val="1"/>
        </c:dLbls>
        <c:shape val="cylinder"/>
        <c:axId val="70841472"/>
        <c:axId val="70843008"/>
        <c:axId val="0"/>
      </c:bar3DChart>
      <c:catAx>
        <c:axId val="7084147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1" u="none" strike="noStrike" kern="1200" baseline="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pPr>
            <a:endParaRPr lang="en-US"/>
          </a:p>
        </c:txPr>
        <c:crossAx val="70843008"/>
        <c:crosses val="autoZero"/>
        <c:auto val="1"/>
        <c:lblAlgn val="ctr"/>
        <c:lblOffset val="100"/>
      </c:catAx>
      <c:valAx>
        <c:axId val="70843008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7084147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777777777777779E-2"/>
          <c:y val="0.24157407407407408"/>
          <c:w val="0.93888888888888899"/>
          <c:h val="0.64176727909011388"/>
        </c:manualLayout>
      </c:layout>
      <c:bar3DChart>
        <c:barDir val="col"/>
        <c:grouping val="clustered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dLbls>
            <c:dLbl>
              <c:idx val="0"/>
              <c:layout>
                <c:manualLayout>
                  <c:x val="3.6111111111111059E-2"/>
                  <c:y val="-9.259259259259267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28897(39</a:t>
                    </a:r>
                    <a:r>
                      <a:rPr lang="en-US" dirty="0" smtClean="0"/>
                      <a:t>%)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5.8333333333333348E-2"/>
                  <c:y val="-9.722222222222223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45355(61</a:t>
                    </a:r>
                    <a:r>
                      <a:rPr lang="en-US" dirty="0" smtClean="0"/>
                      <a:t>%)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Sheet4!$N$104:$N$105</c:f>
              <c:strCache>
                <c:ptCount val="2"/>
                <c:pt idx="0">
                  <c:v> Vetë referimet </c:v>
                </c:pt>
                <c:pt idx="1">
                  <c:v>Ref. Përshkr. </c:v>
                </c:pt>
              </c:strCache>
            </c:strRef>
          </c:cat>
          <c:val>
            <c:numRef>
              <c:f>Sheet4!$O$104:$O$105</c:f>
              <c:numCache>
                <c:formatCode>General</c:formatCode>
                <c:ptCount val="2"/>
                <c:pt idx="0">
                  <c:v>28897</c:v>
                </c:pt>
                <c:pt idx="1">
                  <c:v>45355</c:v>
                </c:pt>
              </c:numCache>
            </c:numRef>
          </c:val>
        </c:ser>
        <c:dLbls>
          <c:showVal val="1"/>
        </c:dLbls>
        <c:shape val="box"/>
        <c:axId val="70789760"/>
        <c:axId val="72221056"/>
        <c:axId val="0"/>
      </c:bar3DChart>
      <c:catAx>
        <c:axId val="7078976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221056"/>
        <c:crosses val="autoZero"/>
        <c:auto val="1"/>
        <c:lblAlgn val="ctr"/>
        <c:lblOffset val="100"/>
      </c:catAx>
      <c:valAx>
        <c:axId val="72221056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70789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i="1" dirty="0" smtClean="0">
                <a:latin typeface="Cambria" panose="02040503050406030204" pitchFamily="18" charset="0"/>
              </a:rPr>
              <a:t>PACIENT TË </a:t>
            </a:r>
            <a:r>
              <a:rPr lang="en-US" sz="2000" b="1" i="1" dirty="0" smtClean="0">
                <a:latin typeface="Cambria" panose="02040503050406030204" pitchFamily="18" charset="0"/>
              </a:rPr>
              <a:t>ORDINUAR </a:t>
            </a:r>
            <a:r>
              <a:rPr lang="en-US" sz="2000" b="1" i="1" dirty="0" smtClean="0">
                <a:latin typeface="Cambria" panose="02040503050406030204" pitchFamily="18" charset="0"/>
              </a:rPr>
              <a:t>NË </a:t>
            </a:r>
            <a:r>
              <a:rPr lang="en-US" sz="2000" b="1" i="1" dirty="0" smtClean="0">
                <a:latin typeface="Cambria" panose="02040503050406030204" pitchFamily="18" charset="0"/>
              </a:rPr>
              <a:t>EMERGJENCE </a:t>
            </a:r>
            <a:endParaRPr lang="en-US" sz="2000" b="1" i="1" dirty="0">
              <a:latin typeface="Cambria" panose="02040503050406030204" pitchFamily="18" charset="0"/>
            </a:endParaRPr>
          </a:p>
        </c:rich>
      </c:tx>
      <c:layout>
        <c:manualLayout>
          <c:xMode val="edge"/>
          <c:yMode val="edge"/>
          <c:x val="0.14179166666666668"/>
          <c:y val="2.2222222222222223E-2"/>
        </c:manualLayout>
      </c:layout>
      <c:spPr>
        <a:noFill/>
        <a:ln>
          <a:noFill/>
        </a:ln>
        <a:effectLst/>
      </c:spPr>
    </c:title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spPr>
            <a:solidFill>
              <a:srgbClr val="FF9999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dLbls>
            <c:dLbl>
              <c:idx val="0"/>
              <c:layout>
                <c:manualLayout>
                  <c:x val="3.7499999999999999E-2"/>
                  <c:y val="-4.5370370370370373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0555555555555558E-2"/>
                  <c:y val="-4.1666666666666761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888888888888889E-2"/>
                  <c:y val="-3.7037037037037132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Sheet4!$N$78:$N$80</c:f>
              <c:strCache>
                <c:ptCount val="3"/>
                <c:pt idx="0">
                  <c:v>Mjekesia Familjare</c:v>
                </c:pt>
                <c:pt idx="1">
                  <c:v>Pediatrija</c:v>
                </c:pt>
                <c:pt idx="2">
                  <c:v>Spec.</c:v>
                </c:pt>
              </c:strCache>
            </c:strRef>
          </c:cat>
          <c:val>
            <c:numRef>
              <c:f>Sheet4!$O$78:$O$80</c:f>
              <c:numCache>
                <c:formatCode>General</c:formatCode>
                <c:ptCount val="3"/>
                <c:pt idx="0">
                  <c:v>8474</c:v>
                </c:pt>
                <c:pt idx="1">
                  <c:v>1868</c:v>
                </c:pt>
                <c:pt idx="2">
                  <c:v>27</c:v>
                </c:pt>
              </c:numCache>
            </c:numRef>
          </c:val>
        </c:ser>
        <c:dLbls>
          <c:showVal val="1"/>
        </c:dLbls>
        <c:shape val="cylinder"/>
        <c:axId val="72252416"/>
        <c:axId val="72266496"/>
        <c:axId val="0"/>
      </c:bar3DChart>
      <c:catAx>
        <c:axId val="7225241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72266496"/>
        <c:crosses val="autoZero"/>
        <c:auto val="1"/>
        <c:lblAlgn val="ctr"/>
        <c:lblOffset val="100"/>
      </c:catAx>
      <c:valAx>
        <c:axId val="72266496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72252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000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txPr>
              <a:bodyPr/>
              <a:lstStyle/>
              <a:p>
                <a:pPr>
                  <a:defRPr sz="1600" b="1" i="1"/>
                </a:pPr>
                <a:endParaRPr lang="en-US"/>
              </a:p>
            </c:txPr>
            <c:showVal val="1"/>
          </c:dLbls>
          <c:cat>
            <c:strRef>
              <c:f>Sheet4!$O$160:$O$175</c:f>
              <c:strCache>
                <c:ptCount val="16"/>
                <c:pt idx="0">
                  <c:v>QMF 5</c:v>
                </c:pt>
                <c:pt idx="1">
                  <c:v>QKMF</c:v>
                </c:pt>
                <c:pt idx="2">
                  <c:v>QMF 10</c:v>
                </c:pt>
                <c:pt idx="3">
                  <c:v>QMF 4</c:v>
                </c:pt>
                <c:pt idx="4">
                  <c:v>QMF 6</c:v>
                </c:pt>
                <c:pt idx="5">
                  <c:v>QMF 1</c:v>
                </c:pt>
                <c:pt idx="6">
                  <c:v>QMF 2</c:v>
                </c:pt>
                <c:pt idx="7">
                  <c:v>QMF Hajvali</c:v>
                </c:pt>
                <c:pt idx="8">
                  <c:v>QMF Besi</c:v>
                </c:pt>
                <c:pt idx="9">
                  <c:v>QMF MAT</c:v>
                </c:pt>
                <c:pt idx="10">
                  <c:v>QMF 9</c:v>
                </c:pt>
                <c:pt idx="11">
                  <c:v>QMF 3</c:v>
                </c:pt>
                <c:pt idx="12">
                  <c:v>QMF 7</c:v>
                </c:pt>
                <c:pt idx="13">
                  <c:v>AMF Fshatrat</c:v>
                </c:pt>
                <c:pt idx="14">
                  <c:v>QMF 8</c:v>
                </c:pt>
                <c:pt idx="15">
                  <c:v>QMF MAT 1</c:v>
                </c:pt>
              </c:strCache>
            </c:strRef>
          </c:cat>
          <c:val>
            <c:numRef>
              <c:f>Sheet4!$P$160:$P$175</c:f>
              <c:numCache>
                <c:formatCode>0</c:formatCode>
                <c:ptCount val="16"/>
                <c:pt idx="0">
                  <c:v>2192</c:v>
                </c:pt>
                <c:pt idx="1">
                  <c:v>2058</c:v>
                </c:pt>
                <c:pt idx="2">
                  <c:v>1407</c:v>
                </c:pt>
                <c:pt idx="3">
                  <c:v>1133</c:v>
                </c:pt>
                <c:pt idx="4">
                  <c:v>953</c:v>
                </c:pt>
                <c:pt idx="5">
                  <c:v>608</c:v>
                </c:pt>
                <c:pt idx="6">
                  <c:v>464</c:v>
                </c:pt>
                <c:pt idx="7">
                  <c:v>453</c:v>
                </c:pt>
                <c:pt idx="8">
                  <c:v>392</c:v>
                </c:pt>
                <c:pt idx="9">
                  <c:v>344</c:v>
                </c:pt>
                <c:pt idx="10">
                  <c:v>288</c:v>
                </c:pt>
                <c:pt idx="11">
                  <c:v>286</c:v>
                </c:pt>
                <c:pt idx="12">
                  <c:v>242</c:v>
                </c:pt>
                <c:pt idx="13">
                  <c:v>240</c:v>
                </c:pt>
                <c:pt idx="14">
                  <c:v>166</c:v>
                </c:pt>
                <c:pt idx="15">
                  <c:v>143</c:v>
                </c:pt>
              </c:numCache>
            </c:numRef>
          </c:val>
        </c:ser>
        <c:dLbls>
          <c:showVal val="1"/>
        </c:dLbls>
        <c:shape val="cylinder"/>
        <c:axId val="49990272"/>
        <c:axId val="50158592"/>
        <c:axId val="0"/>
      </c:bar3DChart>
      <c:catAx>
        <c:axId val="4999027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 b="1" i="1"/>
            </a:pPr>
            <a:endParaRPr lang="en-US"/>
          </a:p>
        </c:txPr>
        <c:crossAx val="50158592"/>
        <c:crosses val="autoZero"/>
        <c:auto val="1"/>
        <c:lblAlgn val="ctr"/>
        <c:lblOffset val="100"/>
      </c:catAx>
      <c:valAx>
        <c:axId val="50158592"/>
        <c:scaling>
          <c:orientation val="minMax"/>
        </c:scaling>
        <c:delete val="1"/>
        <c:axPos val="l"/>
        <c:numFmt formatCode="0" sourceLinked="1"/>
        <c:tickLblPos val="none"/>
        <c:crossAx val="49990272"/>
        <c:crosses val="autoZero"/>
        <c:crossBetween val="between"/>
      </c:valAx>
    </c:plotArea>
    <c:plotVisOnly val="1"/>
  </c:chart>
  <c:txPr>
    <a:bodyPr/>
    <a:lstStyle/>
    <a:p>
      <a:pPr>
        <a:defRPr b="1">
          <a:latin typeface="+mj-lt"/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3.2597550306211719E-2"/>
          <c:y val="2.6315789473684213E-2"/>
          <c:w val="0.95490244969378835"/>
          <c:h val="0.74631216328222116"/>
        </c:manualLayout>
      </c:layout>
      <c:barChart>
        <c:barDir val="col"/>
        <c:grouping val="clustered"/>
        <c:ser>
          <c:idx val="0"/>
          <c:order val="0"/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1.1%</a:t>
                    </a:r>
                    <a:endParaRPr lang="en-US" dirty="0" smtClean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4.1666666666666666E-3"/>
                  <c:y val="-2.05761350209220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CC6600"/>
                        </a:solidFill>
                      </a:rPr>
                      <a:t>1.4%</a:t>
                    </a:r>
                    <a:endParaRPr lang="en-US" dirty="0" smtClean="0">
                      <a:solidFill>
                        <a:srgbClr val="CC6600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7030A0"/>
                        </a:solidFill>
                      </a:rPr>
                      <a:t>1.2 %</a:t>
                    </a:r>
                    <a:endParaRPr lang="en-US" dirty="0" smtClean="0">
                      <a:solidFill>
                        <a:srgbClr val="7030A0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1.0%</a:t>
                    </a:r>
                    <a:endParaRPr lang="en-US" dirty="0" smtClean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1.6%</a:t>
                    </a:r>
                    <a:endParaRPr lang="en-US" dirty="0" smtClean="0">
                      <a:solidFill>
                        <a:schemeClr val="accent6">
                          <a:lumMod val="75000"/>
                        </a:schemeClr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t>1.7%</a:t>
                    </a:r>
                    <a:endParaRPr lang="en-US" dirty="0" smtClean="0"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1.3%</a:t>
                    </a:r>
                    <a:endParaRPr lang="en-US" dirty="0" smtClean="0"/>
                  </a:p>
                </c:rich>
              </c:tx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1.3%</a:t>
                    </a:r>
                    <a:endParaRPr lang="en-US" dirty="0" smtClean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CC6600"/>
                        </a:solidFill>
                      </a:rPr>
                      <a:t>1.4%</a:t>
                    </a:r>
                    <a:endParaRPr lang="en-US" dirty="0" smtClean="0">
                      <a:solidFill>
                        <a:srgbClr val="CC6600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9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1.8%</a:t>
                    </a:r>
                    <a:endParaRPr lang="en-US" dirty="0" smtClean="0">
                      <a:solidFill>
                        <a:srgbClr val="FF0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1.9%</a:t>
                    </a:r>
                    <a:endParaRPr lang="en-US" dirty="0" smtClean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1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18.%</a:t>
                    </a:r>
                    <a:endParaRPr lang="en-US" dirty="0" smtClean="0">
                      <a:solidFill>
                        <a:srgbClr val="FF0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2.4%</a:t>
                    </a:r>
                    <a:endParaRPr lang="en-US" dirty="0" smtClean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7030A0"/>
                        </a:solidFill>
                      </a:rPr>
                      <a:t>1.2%</a:t>
                    </a:r>
                    <a:endParaRPr lang="en-US" dirty="0" smtClean="0">
                      <a:solidFill>
                        <a:srgbClr val="7030A0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2.5 %</a:t>
                    </a:r>
                    <a:endParaRPr lang="en-US" dirty="0" smtClean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5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1.1%</a:t>
                    </a:r>
                    <a:endParaRPr lang="en-US" dirty="0" smtClean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Sheet4!$N$84:$N$99</c:f>
              <c:strCache>
                <c:ptCount val="16"/>
                <c:pt idx="0">
                  <c:v>QKMF</c:v>
                </c:pt>
                <c:pt idx="1">
                  <c:v>QMF 1</c:v>
                </c:pt>
                <c:pt idx="2">
                  <c:v>QMF 2</c:v>
                </c:pt>
                <c:pt idx="3">
                  <c:v>QMF 3</c:v>
                </c:pt>
                <c:pt idx="4">
                  <c:v>QMF 4</c:v>
                </c:pt>
                <c:pt idx="5">
                  <c:v>QMF 5</c:v>
                </c:pt>
                <c:pt idx="6">
                  <c:v>QMF 6</c:v>
                </c:pt>
                <c:pt idx="7">
                  <c:v>QMF 7</c:v>
                </c:pt>
                <c:pt idx="8">
                  <c:v>QMF 8</c:v>
                </c:pt>
                <c:pt idx="9">
                  <c:v>QMF 9</c:v>
                </c:pt>
                <c:pt idx="10">
                  <c:v>QMF 10</c:v>
                </c:pt>
                <c:pt idx="11">
                  <c:v>QMF Hajvali</c:v>
                </c:pt>
                <c:pt idx="12">
                  <c:v>QMF MAT</c:v>
                </c:pt>
                <c:pt idx="13">
                  <c:v>QMF MAT 1</c:v>
                </c:pt>
                <c:pt idx="14">
                  <c:v>QMF Besi</c:v>
                </c:pt>
                <c:pt idx="15">
                  <c:v>AMF Fshatrat</c:v>
                </c:pt>
              </c:strCache>
            </c:strRef>
          </c:cat>
          <c:val>
            <c:numRef>
              <c:f>Sheet4!$O$84:$O$99</c:f>
              <c:numCache>
                <c:formatCode>0.0</c:formatCode>
                <c:ptCount val="16"/>
                <c:pt idx="0">
                  <c:v>1.1000000000000001</c:v>
                </c:pt>
                <c:pt idx="1">
                  <c:v>1.4</c:v>
                </c:pt>
                <c:pt idx="2">
                  <c:v>1.2</c:v>
                </c:pt>
                <c:pt idx="3">
                  <c:v>1</c:v>
                </c:pt>
                <c:pt idx="4">
                  <c:v>1.6</c:v>
                </c:pt>
                <c:pt idx="5">
                  <c:v>1.7</c:v>
                </c:pt>
                <c:pt idx="6">
                  <c:v>1.3</c:v>
                </c:pt>
                <c:pt idx="7">
                  <c:v>1.3</c:v>
                </c:pt>
                <c:pt idx="8">
                  <c:v>1.4</c:v>
                </c:pt>
                <c:pt idx="9">
                  <c:v>1.8</c:v>
                </c:pt>
                <c:pt idx="10">
                  <c:v>1.9000000000000001</c:v>
                </c:pt>
                <c:pt idx="11">
                  <c:v>1.8</c:v>
                </c:pt>
                <c:pt idx="12">
                  <c:v>2.4</c:v>
                </c:pt>
                <c:pt idx="13">
                  <c:v>1.2</c:v>
                </c:pt>
                <c:pt idx="14">
                  <c:v>2.5</c:v>
                </c:pt>
                <c:pt idx="15">
                  <c:v>1.1000000000000001</c:v>
                </c:pt>
              </c:numCache>
            </c:numRef>
          </c:val>
        </c:ser>
        <c:dLbls>
          <c:showVal val="1"/>
        </c:dLbls>
        <c:overlap val="-25"/>
        <c:axId val="72927872"/>
        <c:axId val="72962432"/>
      </c:barChart>
      <c:catAx>
        <c:axId val="7292787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962432"/>
        <c:crosses val="autoZero"/>
        <c:auto val="1"/>
        <c:lblAlgn val="ctr"/>
        <c:lblOffset val="100"/>
      </c:catAx>
      <c:valAx>
        <c:axId val="72962432"/>
        <c:scaling>
          <c:orientation val="minMax"/>
        </c:scaling>
        <c:delete val="1"/>
        <c:axPos val="l"/>
        <c:numFmt formatCode="0.0" sourceLinked="1"/>
        <c:majorTickMark val="none"/>
        <c:tickLblPos val="none"/>
        <c:crossAx val="72927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A4DE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1.7857142857142842E-2"/>
                  <c:y val="-1.3513513513513519E-2"/>
                </c:manualLayout>
              </c:layout>
              <c:showVal val="1"/>
            </c:dLbl>
            <c:dLbl>
              <c:idx val="1"/>
              <c:layout>
                <c:manualLayout>
                  <c:x val="2.3809523809523836E-2"/>
                  <c:y val="-1.5765765765765806E-2"/>
                </c:manualLayout>
              </c:layout>
              <c:showVal val="1"/>
            </c:dLbl>
            <c:dLbl>
              <c:idx val="2"/>
              <c:layout>
                <c:manualLayout>
                  <c:x val="1.9345238095238096E-2"/>
                  <c:y val="-2.0270270270270188E-2"/>
                </c:manualLayout>
              </c:layout>
              <c:showVal val="1"/>
            </c:dLbl>
            <c:dLbl>
              <c:idx val="3"/>
              <c:layout>
                <c:manualLayout>
                  <c:x val="1.636904761904762E-2"/>
                  <c:y val="-9.0090090090089257E-3"/>
                </c:manualLayout>
              </c:layout>
              <c:showVal val="1"/>
            </c:dLbl>
            <c:dLbl>
              <c:idx val="4"/>
              <c:layout>
                <c:manualLayout>
                  <c:x val="1.3392857142857142E-2"/>
                  <c:y val="-1.8018018018018018E-2"/>
                </c:manualLayout>
              </c:layout>
              <c:showVal val="1"/>
            </c:dLbl>
            <c:dLbl>
              <c:idx val="5"/>
              <c:layout>
                <c:manualLayout>
                  <c:x val="1.1904761904761904E-2"/>
                  <c:y val="-4.5045045045045045E-3"/>
                </c:manualLayout>
              </c:layout>
              <c:showVal val="1"/>
            </c:dLbl>
            <c:dLbl>
              <c:idx val="6"/>
              <c:layout>
                <c:manualLayout>
                  <c:x val="1.6369047619047509E-2"/>
                  <c:y val="-4.5045045045045045E-3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 i="1">
                    <a:latin typeface="Cambria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Sheet4!$O$108:$O$114</c:f>
              <c:strCache>
                <c:ptCount val="7"/>
                <c:pt idx="0">
                  <c:v>QKMF</c:v>
                </c:pt>
                <c:pt idx="1">
                  <c:v>QMF 5</c:v>
                </c:pt>
                <c:pt idx="2">
                  <c:v>QMF 4</c:v>
                </c:pt>
                <c:pt idx="3">
                  <c:v>QMF 1</c:v>
                </c:pt>
                <c:pt idx="4">
                  <c:v>QMF 6</c:v>
                </c:pt>
                <c:pt idx="5">
                  <c:v>QMF MAT</c:v>
                </c:pt>
                <c:pt idx="6">
                  <c:v>QMF3</c:v>
                </c:pt>
              </c:strCache>
            </c:strRef>
          </c:cat>
          <c:val>
            <c:numRef>
              <c:f>Sheet4!$P$108:$P$114</c:f>
              <c:numCache>
                <c:formatCode>General</c:formatCode>
                <c:ptCount val="7"/>
                <c:pt idx="0">
                  <c:v>771</c:v>
                </c:pt>
                <c:pt idx="1">
                  <c:v>482</c:v>
                </c:pt>
                <c:pt idx="2">
                  <c:v>192</c:v>
                </c:pt>
                <c:pt idx="3">
                  <c:v>178</c:v>
                </c:pt>
                <c:pt idx="4">
                  <c:v>156</c:v>
                </c:pt>
                <c:pt idx="5">
                  <c:v>51</c:v>
                </c:pt>
                <c:pt idx="6">
                  <c:v>38</c:v>
                </c:pt>
              </c:numCache>
            </c:numRef>
          </c:val>
        </c:ser>
        <c:dLbls>
          <c:showVal val="1"/>
        </c:dLbls>
        <c:shape val="box"/>
        <c:axId val="73122560"/>
        <c:axId val="74212864"/>
        <c:axId val="0"/>
      </c:bar3DChart>
      <c:catAx>
        <c:axId val="7312256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 b="1" i="1"/>
            </a:pPr>
            <a:endParaRPr lang="en-US"/>
          </a:p>
        </c:txPr>
        <c:crossAx val="74212864"/>
        <c:crosses val="autoZero"/>
        <c:auto val="1"/>
        <c:lblAlgn val="ctr"/>
        <c:lblOffset val="100"/>
      </c:catAx>
      <c:valAx>
        <c:axId val="74212864"/>
        <c:scaling>
          <c:orientation val="minMax"/>
        </c:scaling>
        <c:delete val="1"/>
        <c:axPos val="l"/>
        <c:numFmt formatCode="General" sourceLinked="1"/>
        <c:tickLblPos val="none"/>
        <c:crossAx val="73122560"/>
        <c:crosses val="autoZero"/>
        <c:crossBetween val="between"/>
      </c:valAx>
    </c:plotArea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dLbls>
            <c:dLbl>
              <c:idx val="0"/>
              <c:layout>
                <c:manualLayout>
                  <c:x val="2.7777777777777796E-3"/>
                  <c:y val="-2.8169014084507043E-2"/>
                </c:manualLayout>
              </c:layout>
              <c:tx>
                <c:rich>
                  <a:bodyPr/>
                  <a:lstStyle/>
                  <a:p>
                    <a:r>
                      <a:rPr lang="en-US" i="1" dirty="0" smtClean="0">
                        <a:latin typeface="Cambria" pitchFamily="18" charset="0"/>
                      </a:rPr>
                      <a:t>1</a:t>
                    </a:r>
                    <a:r>
                      <a:rPr lang="en-US" dirty="0" smtClean="0"/>
                      <a:t>.6%</a:t>
                    </a:r>
                    <a:endParaRPr lang="en-US" dirty="0" smtClean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8.333333333333335E-3"/>
                  <c:y val="-3.0516431924882664E-2"/>
                </c:manualLayout>
              </c:layout>
              <c:tx>
                <c:rich>
                  <a:bodyPr/>
                  <a:lstStyle/>
                  <a:p>
                    <a:r>
                      <a:rPr lang="en-US" i="1" dirty="0" smtClean="0">
                        <a:latin typeface="Cambria" pitchFamily="18" charset="0"/>
                      </a:rPr>
                      <a:t>1</a:t>
                    </a:r>
                    <a:r>
                      <a:rPr lang="en-US" dirty="0" smtClean="0"/>
                      <a:t>.1%</a:t>
                    </a:r>
                    <a:endParaRPr lang="en-US" dirty="0" smtClean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6.9444444444444458E-3"/>
                  <c:y val="-2.5821596244131453E-2"/>
                </c:manualLayout>
              </c:layout>
              <c:tx>
                <c:rich>
                  <a:bodyPr/>
                  <a:lstStyle/>
                  <a:p>
                    <a:r>
                      <a:rPr lang="en-US" i="1" dirty="0" smtClean="0">
                        <a:latin typeface="Cambria" pitchFamily="18" charset="0"/>
                      </a:rPr>
                      <a:t>0</a:t>
                    </a:r>
                    <a:r>
                      <a:rPr lang="en-US" dirty="0" smtClean="0"/>
                      <a:t>.7%</a:t>
                    </a:r>
                    <a:endParaRPr lang="en-US" dirty="0" smtClean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4.1666666666666675E-3"/>
                  <c:y val="-3.0516431924882664E-2"/>
                </c:manualLayout>
              </c:layout>
              <c:tx>
                <c:rich>
                  <a:bodyPr/>
                  <a:lstStyle/>
                  <a:p>
                    <a:r>
                      <a:rPr lang="en-US" i="1" dirty="0" smtClean="0">
                        <a:latin typeface="Cambria" pitchFamily="18" charset="0"/>
                      </a:rPr>
                      <a:t>1</a:t>
                    </a:r>
                    <a:r>
                      <a:rPr lang="en-US" dirty="0" smtClean="0"/>
                      <a:t>.1%</a:t>
                    </a:r>
                    <a:endParaRPr lang="en-US" dirty="0" smtClean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5.6497175141242938E-3"/>
                  <c:y val="-2.8248587570621472E-2"/>
                </c:manualLayout>
              </c:layout>
              <c:tx>
                <c:rich>
                  <a:bodyPr/>
                  <a:lstStyle/>
                  <a:p>
                    <a:r>
                      <a:rPr lang="en-US" i="1" dirty="0" smtClean="0">
                        <a:latin typeface="Cambria" pitchFamily="18" charset="0"/>
                      </a:rPr>
                      <a:t>1</a:t>
                    </a:r>
                    <a:r>
                      <a:rPr lang="en-US" dirty="0" smtClean="0"/>
                      <a:t>.9%</a:t>
                    </a:r>
                    <a:endParaRPr lang="en-US" dirty="0" smtClean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5"/>
              <c:layout>
                <c:manualLayout>
                  <c:x val="1.4124015748030482E-3"/>
                  <c:y val="-3.0516431924882625E-2"/>
                </c:manualLayout>
              </c:layout>
              <c:tx>
                <c:rich>
                  <a:bodyPr/>
                  <a:lstStyle/>
                  <a:p>
                    <a:r>
                      <a:rPr lang="en-US" i="1" dirty="0" smtClean="0">
                        <a:latin typeface="Cambria" pitchFamily="18" charset="0"/>
                      </a:rPr>
                      <a:t>0</a:t>
                    </a:r>
                    <a:r>
                      <a:rPr lang="en-US" dirty="0" smtClean="0"/>
                      <a:t>.8%</a:t>
                    </a:r>
                    <a:endParaRPr lang="en-US" dirty="0" smtClean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6"/>
              <c:layout>
                <c:manualLayout>
                  <c:x val="6.9444444444443443E-3"/>
                  <c:y val="-1.8779342723004692E-2"/>
                </c:manualLayout>
              </c:layout>
              <c:tx>
                <c:rich>
                  <a:bodyPr/>
                  <a:lstStyle/>
                  <a:p>
                    <a:r>
                      <a:rPr lang="en-US" i="1" dirty="0" smtClean="0">
                        <a:latin typeface="Cambria" pitchFamily="18" charset="0"/>
                      </a:rPr>
                      <a:t>1</a:t>
                    </a:r>
                    <a:r>
                      <a:rPr lang="en-US" dirty="0" smtClean="0"/>
                      <a:t>.4%</a:t>
                    </a:r>
                    <a:endParaRPr lang="en-US" dirty="0" smtClean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" pitchFamily="18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Sheet4!$Q$84:$Q$90</c:f>
              <c:strCache>
                <c:ptCount val="7"/>
                <c:pt idx="0">
                  <c:v>QKMF</c:v>
                </c:pt>
                <c:pt idx="1">
                  <c:v>QMF 1</c:v>
                </c:pt>
                <c:pt idx="2">
                  <c:v>QMF3</c:v>
                </c:pt>
                <c:pt idx="3">
                  <c:v>QMF 4</c:v>
                </c:pt>
                <c:pt idx="4">
                  <c:v>QMF 5</c:v>
                </c:pt>
                <c:pt idx="5">
                  <c:v>QMF 6</c:v>
                </c:pt>
                <c:pt idx="6">
                  <c:v>QMF MAT</c:v>
                </c:pt>
              </c:strCache>
            </c:strRef>
          </c:cat>
          <c:val>
            <c:numRef>
              <c:f>Sheet4!$R$84:$R$90</c:f>
              <c:numCache>
                <c:formatCode>General</c:formatCode>
                <c:ptCount val="7"/>
                <c:pt idx="0">
                  <c:v>1.6</c:v>
                </c:pt>
                <c:pt idx="1">
                  <c:v>1.1000000000000001</c:v>
                </c:pt>
                <c:pt idx="2">
                  <c:v>0.70000000000000007</c:v>
                </c:pt>
                <c:pt idx="3">
                  <c:v>1.1000000000000001</c:v>
                </c:pt>
                <c:pt idx="4">
                  <c:v>1.9000000000000001</c:v>
                </c:pt>
                <c:pt idx="5">
                  <c:v>0.8</c:v>
                </c:pt>
                <c:pt idx="6">
                  <c:v>1.4</c:v>
                </c:pt>
              </c:numCache>
            </c:numRef>
          </c:val>
        </c:ser>
        <c:dLbls>
          <c:showVal val="1"/>
        </c:dLbls>
        <c:shape val="box"/>
        <c:axId val="72982912"/>
        <c:axId val="72984448"/>
        <c:axId val="0"/>
      </c:bar3DChart>
      <c:catAx>
        <c:axId val="7298291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72984448"/>
        <c:crosses val="autoZero"/>
        <c:auto val="1"/>
        <c:lblAlgn val="ctr"/>
        <c:lblOffset val="100"/>
      </c:catAx>
      <c:valAx>
        <c:axId val="72984448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72982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dLbls>
            <c:dLbl>
              <c:idx val="0"/>
              <c:layout>
                <c:manualLayout>
                  <c:x val="-7.5075075075075074E-3"/>
                  <c:y val="-3.0258512206522131E-2"/>
                </c:manualLayout>
              </c:layout>
              <c:tx>
                <c:rich>
                  <a:bodyPr/>
                  <a:lstStyle/>
                  <a:p>
                    <a:r>
                      <a:rPr lang="en-US" b="1" i="1" dirty="0" smtClean="0">
                        <a:latin typeface="Cambria" pitchFamily="18" charset="0"/>
                      </a:rPr>
                      <a:t>3</a:t>
                    </a:r>
                    <a:r>
                      <a:rPr lang="en-US" dirty="0" smtClean="0"/>
                      <a:t>.5%(</a:t>
                    </a:r>
                    <a:r>
                      <a:rPr lang="en-US" dirty="0" smtClean="0"/>
                      <a:t>601)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2522522522522521E-2"/>
                  <c:y val="-5.1242943947075112E-2"/>
                </c:manualLayout>
              </c:layout>
              <c:tx>
                <c:rich>
                  <a:bodyPr/>
                  <a:lstStyle/>
                  <a:p>
                    <a:r>
                      <a:rPr lang="en-US" b="1" i="1" dirty="0" smtClean="0">
                        <a:latin typeface="Cambria" pitchFamily="18" charset="0"/>
                      </a:rPr>
                      <a:t>3</a:t>
                    </a:r>
                    <a:r>
                      <a:rPr lang="en-US" dirty="0" smtClean="0"/>
                      <a:t>.1%(514</a:t>
                    </a:r>
                    <a:r>
                      <a:rPr lang="en-US" dirty="0" smtClean="0"/>
                      <a:t>)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2.4024024024024024E-2"/>
                  <c:y val="-5.1940639269406411E-2"/>
                </c:manualLayout>
              </c:layout>
              <c:tx>
                <c:rich>
                  <a:bodyPr/>
                  <a:lstStyle/>
                  <a:p>
                    <a:r>
                      <a:rPr lang="en-US" b="1" i="1" dirty="0" smtClean="0">
                        <a:latin typeface="Cambria" pitchFamily="18" charset="0"/>
                      </a:rPr>
                      <a:t>2</a:t>
                    </a:r>
                    <a:r>
                      <a:rPr lang="en-US" dirty="0" smtClean="0"/>
                      <a:t>.6%(</a:t>
                    </a:r>
                    <a:r>
                      <a:rPr lang="en-US" dirty="0" smtClean="0"/>
                      <a:t>632)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3.6036036036036036E-2"/>
                  <c:y val="-4.4647467011828999E-2"/>
                </c:manualLayout>
              </c:layout>
              <c:tx>
                <c:rich>
                  <a:bodyPr/>
                  <a:lstStyle/>
                  <a:p>
                    <a:r>
                      <a:rPr lang="en-US" b="1" i="1" dirty="0" smtClean="0">
                        <a:latin typeface="Cambria" pitchFamily="18" charset="0"/>
                      </a:rPr>
                      <a:t>3</a:t>
                    </a:r>
                    <a:r>
                      <a:rPr lang="en-US" dirty="0" smtClean="0"/>
                      <a:t>.0%(</a:t>
                    </a:r>
                    <a:r>
                      <a:rPr lang="en-US" dirty="0" smtClean="0"/>
                      <a:t>326)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" pitchFamily="18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Sheet4!$Q$93:$Q$96</c:f>
              <c:strCache>
                <c:ptCount val="4"/>
                <c:pt idx="0">
                  <c:v>QKMF</c:v>
                </c:pt>
                <c:pt idx="1">
                  <c:v>QMF 4</c:v>
                </c:pt>
                <c:pt idx="2">
                  <c:v>QMF 5</c:v>
                </c:pt>
                <c:pt idx="3">
                  <c:v>QMF 6</c:v>
                </c:pt>
              </c:strCache>
            </c:strRef>
          </c:cat>
          <c:val>
            <c:numRef>
              <c:f>Sheet4!$R$93:$R$96</c:f>
              <c:numCache>
                <c:formatCode>General</c:formatCode>
                <c:ptCount val="4"/>
                <c:pt idx="0">
                  <c:v>3.5</c:v>
                </c:pt>
                <c:pt idx="1">
                  <c:v>3.1</c:v>
                </c:pt>
                <c:pt idx="2">
                  <c:v>2.6</c:v>
                </c:pt>
                <c:pt idx="3">
                  <c:v>3</c:v>
                </c:pt>
              </c:numCache>
            </c:numRef>
          </c:val>
        </c:ser>
        <c:dLbls>
          <c:showVal val="1"/>
        </c:dLbls>
        <c:shape val="box"/>
        <c:axId val="74094464"/>
        <c:axId val="74096000"/>
        <c:axId val="0"/>
      </c:bar3DChart>
      <c:catAx>
        <c:axId val="7409446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74096000"/>
        <c:crosses val="autoZero"/>
        <c:auto val="1"/>
        <c:lblAlgn val="ctr"/>
        <c:lblOffset val="100"/>
      </c:catAx>
      <c:valAx>
        <c:axId val="74096000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74094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1A4BBC-E17F-4A45-8AD9-52EAB3EEF7F4}" type="datetimeFigureOut">
              <a:rPr lang="en-US" smtClean="0"/>
              <a:pPr/>
              <a:t>1/22/2015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B4DCE3-25B8-4DD5-811D-26E65A256D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2260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B234-BB89-4674-B0D3-9AF5D5C3CD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5459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169BC-EA67-4B23-9910-CDF5D6CD24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6619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0AD9A-983D-40AD-8858-FB116EC85D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4668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FBAC-2360-42DC-B56A-CFCC45A3C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4452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9DAA-0779-4A6D-BBF8-0FD2A82BE3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86057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5B542-8592-4809-94E6-7F833EE4E8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0113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7339F-DC72-4111-AB26-B5C2238996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2749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08C1-48B0-4F18-A5DA-736C2CF525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7861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E4113-E686-4139-93CE-67CF51025D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111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B6911-B773-459D-8B85-4BDF932D9F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6961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BA210-9E55-42F7-93D7-991C085FCF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0864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75510-37FE-48DD-8EB3-BD5047AA2E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2418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70713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pic>
        <p:nvPicPr>
          <p:cNvPr id="6" name="Picture 2" descr="C:\Users\Dr. Teuta Hoxha\Downloads\medical-equipment-powerpoint-templa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2399"/>
            <a:ext cx="9093338" cy="7010399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</p:pic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457200" y="2667000"/>
            <a:ext cx="7543800" cy="8382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-10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Referimet</a:t>
            </a:r>
            <a:r>
              <a:rPr kumimoji="0" lang="en-US" sz="40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 e </a:t>
            </a:r>
            <a:r>
              <a:rPr kumimoji="0" lang="en-US" sz="4000" b="0" i="0" u="none" strike="noStrike" kern="1200" cap="none" spc="-10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pacIentve</a:t>
            </a:r>
            <a:r>
              <a:rPr kumimoji="0" lang="en-US" sz="40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 </a:t>
            </a:r>
            <a:r>
              <a:rPr kumimoji="0" lang="en-US" sz="4000" b="0" i="0" u="none" strike="noStrike" kern="1200" cap="none" spc="-10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nË</a:t>
            </a:r>
            <a:r>
              <a:rPr kumimoji="0" lang="en-US" sz="40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 </a:t>
            </a:r>
            <a:r>
              <a:rPr kumimoji="0" lang="en-US" sz="4000" b="0" i="0" u="none" strike="noStrike" kern="1200" cap="none" spc="-10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qkuk</a:t>
            </a:r>
            <a:r>
              <a:rPr kumimoji="0" lang="en-US" sz="40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 -2014</a:t>
            </a:r>
            <a:endParaRPr kumimoji="0" lang="en-US" sz="4000" b="0" i="0" u="none" strike="noStrike" kern="1200" cap="none" spc="-10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Stencil" pitchFamily="82" charset="0"/>
              <a:ea typeface="+mj-ea"/>
              <a:cs typeface="+mj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419600" y="60960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Përgatiti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:</a:t>
            </a:r>
          </a:p>
          <a:p>
            <a:pPr algn="r"/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Dr.Teuta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Hoxha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endParaRPr lang="sq-AL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067800" cy="609600"/>
          </a:xfrm>
        </p:spPr>
        <p:txBody>
          <a:bodyPr>
            <a:normAutofit/>
          </a:bodyPr>
          <a:lstStyle/>
          <a:p>
            <a:pPr algn="ctr"/>
            <a:r>
              <a:rPr lang="en-US" sz="2000" b="1" i="1" dirty="0" smtClean="0">
                <a:latin typeface="Cambria" panose="02040503050406030204" pitchFamily="18" charset="0"/>
              </a:rPr>
              <a:t>PACIENTET E ORDINUAR </a:t>
            </a:r>
            <a:r>
              <a:rPr lang="en-US" sz="2000" b="1" i="1" dirty="0" smtClean="0">
                <a:latin typeface="Cambria" panose="02040503050406030204" pitchFamily="18" charset="0"/>
              </a:rPr>
              <a:t>NË </a:t>
            </a:r>
            <a:r>
              <a:rPr lang="en-US" sz="2000" b="1" i="1" dirty="0" smtClean="0">
                <a:latin typeface="Cambria" panose="02040503050406030204" pitchFamily="18" charset="0"/>
              </a:rPr>
              <a:t>EMERGJENCE NGA NDRIMI I </a:t>
            </a:r>
            <a:r>
              <a:rPr lang="en-US" sz="2000" b="1" i="1" dirty="0" smtClean="0">
                <a:latin typeface="Cambria" panose="02040503050406030204" pitchFamily="18" charset="0"/>
              </a:rPr>
              <a:t>NATËS</a:t>
            </a:r>
            <a:endParaRPr lang="en-US" sz="2000" b="1" i="1" dirty="0">
              <a:latin typeface="Cambria" panose="02040503050406030204" pitchFamily="18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097364590"/>
              </p:ext>
            </p:extLst>
          </p:nvPr>
        </p:nvGraphicFramePr>
        <p:xfrm>
          <a:off x="304800" y="914400"/>
          <a:ext cx="84582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63803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"/>
            <a:ext cx="7886700" cy="838200"/>
          </a:xfrm>
        </p:spPr>
        <p:txBody>
          <a:bodyPr>
            <a:normAutofit/>
          </a:bodyPr>
          <a:lstStyle/>
          <a:p>
            <a:pPr algn="ctr"/>
            <a:r>
              <a:rPr lang="en-US" sz="2000" b="1" i="1" dirty="0" smtClean="0">
                <a:latin typeface="Cambria" panose="02040503050406030204" pitchFamily="18" charset="0"/>
              </a:rPr>
              <a:t>MJEKËT QË KANË </a:t>
            </a:r>
            <a:r>
              <a:rPr lang="en-US" sz="2000" b="1" i="1" dirty="0">
                <a:latin typeface="Cambria" panose="02040503050406030204" pitchFamily="18" charset="0"/>
              </a:rPr>
              <a:t>ORDINUAR NR. </a:t>
            </a:r>
            <a:r>
              <a:rPr lang="en-US" sz="2000" b="1" i="1" dirty="0" smtClean="0">
                <a:latin typeface="Cambria" panose="02040503050406030204" pitchFamily="18" charset="0"/>
              </a:rPr>
              <a:t>MË TË </a:t>
            </a:r>
            <a:r>
              <a:rPr lang="en-US" sz="2000" b="1" i="1" dirty="0">
                <a:latin typeface="Cambria" panose="02040503050406030204" pitchFamily="18" charset="0"/>
              </a:rPr>
              <a:t>MADHE </a:t>
            </a:r>
            <a:r>
              <a:rPr lang="en-US" sz="2000" b="1" i="1" dirty="0" smtClean="0">
                <a:latin typeface="Cambria" panose="02040503050406030204" pitchFamily="18" charset="0"/>
              </a:rPr>
              <a:t>TË </a:t>
            </a:r>
            <a:r>
              <a:rPr lang="en-US" sz="2000" b="1" i="1" dirty="0">
                <a:latin typeface="Cambria" panose="02040503050406030204" pitchFamily="18" charset="0"/>
              </a:rPr>
              <a:t>PACIENTEVE</a:t>
            </a:r>
            <a:endParaRPr lang="en-US" sz="2000" b="1" i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69419637"/>
              </p:ext>
            </p:extLst>
          </p:nvPr>
        </p:nvGraphicFramePr>
        <p:xfrm>
          <a:off x="685800" y="838196"/>
          <a:ext cx="7794171" cy="5723442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438400"/>
                <a:gridCol w="1752600"/>
                <a:gridCol w="1981200"/>
                <a:gridCol w="1621971"/>
              </a:tblGrid>
              <a:tr h="39732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1" u="none" strike="noStrike" dirty="0">
                          <a:effectLst/>
                          <a:latin typeface="Cambria" pitchFamily="18" charset="0"/>
                        </a:rPr>
                        <a:t>E </a:t>
                      </a:r>
                      <a:r>
                        <a:rPr lang="en-US" sz="1800" b="1" i="1" u="none" strike="noStrike" dirty="0" err="1">
                          <a:effectLst/>
                          <a:latin typeface="Cambria" pitchFamily="18" charset="0"/>
                        </a:rPr>
                        <a:t>e</a:t>
                      </a:r>
                      <a:r>
                        <a:rPr lang="en-US" sz="1800" b="1" i="1" u="none" strike="noStrike" dirty="0">
                          <a:effectLst/>
                          <a:latin typeface="Cambria" pitchFamily="18" charset="0"/>
                        </a:rPr>
                        <a:t> M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1" u="none" strike="noStrike" dirty="0">
                          <a:effectLst/>
                          <a:latin typeface="Cambria" pitchFamily="18" charset="0"/>
                        </a:rPr>
                        <a:t>nr. Pac.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1" u="none" strike="noStrike" dirty="0" smtClean="0">
                          <a:effectLst/>
                          <a:latin typeface="Cambria" pitchFamily="18" charset="0"/>
                        </a:rPr>
                        <a:t>Nr. </a:t>
                      </a:r>
                      <a:r>
                        <a:rPr lang="en-US" sz="1800" b="1" i="1" u="none" strike="noStrike" baseline="0" dirty="0" smtClean="0">
                          <a:effectLst/>
                          <a:latin typeface="Cambria" pitchFamily="18" charset="0"/>
                        </a:rPr>
                        <a:t> </a:t>
                      </a:r>
                      <a:r>
                        <a:rPr lang="en-US" sz="1800" b="1" i="1" u="none" strike="noStrike" dirty="0" err="1" smtClean="0">
                          <a:effectLst/>
                          <a:latin typeface="Cambria" pitchFamily="18" charset="0"/>
                        </a:rPr>
                        <a:t>i</a:t>
                      </a:r>
                      <a:r>
                        <a:rPr lang="en-US" sz="1800" b="1" i="1" u="none" strike="noStrike" dirty="0" smtClean="0">
                          <a:effectLst/>
                          <a:latin typeface="Cambria" pitchFamily="18" charset="0"/>
                        </a:rPr>
                        <a:t>  </a:t>
                      </a:r>
                      <a:r>
                        <a:rPr lang="en-US" sz="1800" b="1" i="1" u="none" strike="noStrike" dirty="0" err="1" smtClean="0">
                          <a:effectLst/>
                          <a:latin typeface="Cambria" pitchFamily="18" charset="0"/>
                        </a:rPr>
                        <a:t>pacientëve</a:t>
                      </a:r>
                      <a:r>
                        <a:rPr lang="en-US" sz="1800" b="1" i="1" u="none" strike="noStrike" baseline="0" dirty="0" smtClean="0">
                          <a:effectLst/>
                          <a:latin typeface="Cambria" pitchFamily="18" charset="0"/>
                        </a:rPr>
                        <a:t> </a:t>
                      </a:r>
                      <a:r>
                        <a:rPr lang="en-US" sz="1800" b="1" i="1" u="none" strike="noStrike" baseline="0" dirty="0" err="1" smtClean="0">
                          <a:effectLst/>
                          <a:latin typeface="Cambria" pitchFamily="18" charset="0"/>
                        </a:rPr>
                        <a:t>për</a:t>
                      </a:r>
                      <a:r>
                        <a:rPr lang="en-US" sz="1800" b="1" i="1" u="none" strike="noStrike" baseline="0" dirty="0" smtClean="0">
                          <a:effectLst/>
                          <a:latin typeface="Cambria" pitchFamily="18" charset="0"/>
                        </a:rPr>
                        <a:t> </a:t>
                      </a:r>
                      <a:r>
                        <a:rPr lang="en-US" sz="1800" b="1" i="1" u="none" strike="noStrike" dirty="0" smtClean="0">
                          <a:effectLst/>
                          <a:latin typeface="Cambria" pitchFamily="18" charset="0"/>
                        </a:rPr>
                        <a:t> </a:t>
                      </a:r>
                      <a:r>
                        <a:rPr lang="en-US" sz="1800" b="1" i="1" u="none" strike="noStrike" dirty="0" err="1" smtClean="0">
                          <a:effectLst/>
                          <a:latin typeface="Cambria" pitchFamily="18" charset="0"/>
                        </a:rPr>
                        <a:t>emergjenc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1" u="none" strike="noStrike" dirty="0">
                          <a:effectLst/>
                          <a:latin typeface="Cambria" pitchFamily="18" charset="0"/>
                        </a:rPr>
                        <a:t>%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9732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1" u="none" strike="noStrike" dirty="0">
                          <a:effectLst/>
                          <a:latin typeface="Cambria" pitchFamily="18" charset="0"/>
                        </a:rPr>
                        <a:t>M B (QMF 5)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1" u="none" strike="noStrike">
                          <a:effectLst/>
                          <a:latin typeface="Cambria" pitchFamily="18" charset="0"/>
                        </a:rPr>
                        <a:t>2456</a:t>
                      </a:r>
                      <a:endParaRPr lang="en-US" sz="1800" b="1" i="1" u="none" strike="noStrike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1" u="none" strike="noStrike" dirty="0">
                          <a:effectLst/>
                          <a:latin typeface="Cambria" pitchFamily="18" charset="0"/>
                        </a:rPr>
                        <a:t>146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1" u="none" strike="noStrike" dirty="0">
                          <a:effectLst/>
                          <a:latin typeface="Cambria" pitchFamily="18" charset="0"/>
                        </a:rPr>
                        <a:t>6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9732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1" u="none" strike="noStrike" dirty="0">
                          <a:effectLst/>
                          <a:latin typeface="Cambria" pitchFamily="18" charset="0"/>
                        </a:rPr>
                        <a:t>F A (QMF 4)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1" u="none" strike="noStrike" dirty="0">
                          <a:effectLst/>
                          <a:latin typeface="Cambria" pitchFamily="18" charset="0"/>
                        </a:rPr>
                        <a:t>4541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1" u="none" strike="noStrike" dirty="0">
                          <a:effectLst/>
                          <a:latin typeface="Cambria" pitchFamily="18" charset="0"/>
                        </a:rPr>
                        <a:t>252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1" u="none" strike="noStrike" dirty="0">
                          <a:effectLst/>
                          <a:latin typeface="Cambria" pitchFamily="18" charset="0"/>
                        </a:rPr>
                        <a:t>6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973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1" u="none" strike="noStrike" dirty="0">
                          <a:effectLst/>
                          <a:latin typeface="Cambria" pitchFamily="18" charset="0"/>
                        </a:rPr>
                        <a:t>F. V.(QKMF)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1" u="none" strike="noStrike">
                          <a:effectLst/>
                          <a:latin typeface="Cambria" pitchFamily="18" charset="0"/>
                        </a:rPr>
                        <a:t>7467</a:t>
                      </a:r>
                      <a:endParaRPr lang="en-US" sz="1800" b="1" i="1" u="none" strike="noStrike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1" u="none" strike="noStrike" dirty="0">
                          <a:effectLst/>
                          <a:latin typeface="Cambria" pitchFamily="18" charset="0"/>
                        </a:rPr>
                        <a:t>209</a:t>
                      </a:r>
                      <a:endParaRPr lang="en-US" sz="1800" b="1" i="1" u="none" strike="noStrike" dirty="0">
                        <a:solidFill>
                          <a:srgbClr val="00206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1" u="none" strike="noStrike" dirty="0">
                          <a:effectLst/>
                          <a:latin typeface="Cambria" pitchFamily="18" charset="0"/>
                        </a:rPr>
                        <a:t>3</a:t>
                      </a:r>
                      <a:endParaRPr lang="en-US" sz="1800" b="1" i="1" u="none" strike="noStrike" dirty="0">
                        <a:solidFill>
                          <a:srgbClr val="FF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73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1" u="none" strike="noStrike" dirty="0">
                          <a:effectLst/>
                          <a:latin typeface="Cambria" pitchFamily="18" charset="0"/>
                        </a:rPr>
                        <a:t>B.K.(QKMF)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1" u="none" strike="noStrike">
                          <a:effectLst/>
                          <a:latin typeface="Cambria" pitchFamily="18" charset="0"/>
                        </a:rPr>
                        <a:t>7066</a:t>
                      </a:r>
                      <a:endParaRPr lang="en-US" sz="1800" b="1" i="1" u="none" strike="noStrike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1" u="none" strike="noStrike" dirty="0">
                          <a:effectLst/>
                          <a:latin typeface="Cambria" pitchFamily="18" charset="0"/>
                        </a:rPr>
                        <a:t>191</a:t>
                      </a:r>
                      <a:endParaRPr lang="en-US" sz="1800" b="1" i="1" u="none" strike="noStrike" dirty="0">
                        <a:solidFill>
                          <a:srgbClr val="00206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1" u="none" strike="noStrike" dirty="0">
                          <a:effectLst/>
                          <a:latin typeface="Cambria" pitchFamily="18" charset="0"/>
                        </a:rPr>
                        <a:t>3</a:t>
                      </a:r>
                      <a:endParaRPr lang="en-US" sz="1800" b="1" i="1" u="none" strike="noStrike" dirty="0">
                        <a:solidFill>
                          <a:srgbClr val="FF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732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1" u="none" strike="noStrike" dirty="0">
                          <a:effectLst/>
                          <a:latin typeface="Cambria" pitchFamily="18" charset="0"/>
                        </a:rPr>
                        <a:t>M. A.(QKMF)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1" u="none" strike="noStrike" dirty="0">
                          <a:effectLst/>
                          <a:latin typeface="Cambria" pitchFamily="18" charset="0"/>
                        </a:rPr>
                        <a:t>2347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1" u="none" strike="noStrike" dirty="0">
                          <a:effectLst/>
                          <a:latin typeface="Cambria" pitchFamily="18" charset="0"/>
                        </a:rPr>
                        <a:t>101</a:t>
                      </a:r>
                      <a:endParaRPr lang="en-US" sz="1800" b="1" i="1" u="none" strike="noStrike" dirty="0">
                        <a:solidFill>
                          <a:srgbClr val="00206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1" u="none" strike="noStrike" dirty="0">
                          <a:effectLst/>
                          <a:latin typeface="Cambria" pitchFamily="18" charset="0"/>
                        </a:rPr>
                        <a:t>4</a:t>
                      </a:r>
                      <a:endParaRPr lang="en-US" sz="1800" b="1" i="1" u="none" strike="noStrike" dirty="0">
                        <a:solidFill>
                          <a:srgbClr val="FF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73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1" u="none" strike="noStrike" dirty="0">
                          <a:effectLst/>
                          <a:latin typeface="Cambria" pitchFamily="18" charset="0"/>
                        </a:rPr>
                        <a:t>H. J.(QMF 1)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1" u="none" strike="noStrike" dirty="0">
                          <a:effectLst/>
                          <a:latin typeface="Cambria" pitchFamily="18" charset="0"/>
                        </a:rPr>
                        <a:t>4257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1" u="none" strike="noStrike" dirty="0">
                          <a:effectLst/>
                          <a:latin typeface="Cambria" pitchFamily="18" charset="0"/>
                        </a:rPr>
                        <a:t>118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1" u="none" strike="noStrike" dirty="0">
                          <a:effectLst/>
                          <a:latin typeface="Cambria" pitchFamily="18" charset="0"/>
                        </a:rPr>
                        <a:t>3</a:t>
                      </a:r>
                      <a:endParaRPr lang="en-US" sz="1800" b="1" i="1" u="none" strike="noStrike" dirty="0">
                        <a:solidFill>
                          <a:srgbClr val="FF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73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1" u="none" strike="noStrike" dirty="0">
                          <a:effectLst/>
                          <a:latin typeface="Cambria" pitchFamily="18" charset="0"/>
                        </a:rPr>
                        <a:t>B. Sh.(QMF 5)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1" u="none" strike="noStrike" dirty="0">
                          <a:effectLst/>
                          <a:latin typeface="Cambria" pitchFamily="18" charset="0"/>
                        </a:rPr>
                        <a:t>7593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1" u="none" strike="noStrike" dirty="0">
                          <a:effectLst/>
                          <a:latin typeface="Cambria" pitchFamily="18" charset="0"/>
                        </a:rPr>
                        <a:t>209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1" u="none" strike="noStrike" dirty="0">
                          <a:effectLst/>
                          <a:latin typeface="Cambria" pitchFamily="18" charset="0"/>
                        </a:rPr>
                        <a:t>3</a:t>
                      </a:r>
                      <a:endParaRPr lang="en-US" sz="1800" b="1" i="1" u="none" strike="noStrike" dirty="0">
                        <a:solidFill>
                          <a:srgbClr val="FF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73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1" u="none" strike="noStrike">
                          <a:effectLst/>
                          <a:latin typeface="Cambria" pitchFamily="18" charset="0"/>
                        </a:rPr>
                        <a:t> R. H.(QMF 5)</a:t>
                      </a:r>
                      <a:endParaRPr lang="en-US" sz="1800" b="1" i="1" u="none" strike="noStrike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1" u="none" strike="noStrike" dirty="0">
                          <a:effectLst/>
                          <a:latin typeface="Cambria" pitchFamily="18" charset="0"/>
                        </a:rPr>
                        <a:t>3158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1" u="none" strike="noStrike" dirty="0">
                          <a:effectLst/>
                          <a:latin typeface="Cambria" pitchFamily="18" charset="0"/>
                        </a:rPr>
                        <a:t>138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1" u="none" strike="noStrike" dirty="0">
                          <a:effectLst/>
                          <a:latin typeface="Cambria" pitchFamily="18" charset="0"/>
                        </a:rPr>
                        <a:t>4</a:t>
                      </a:r>
                      <a:endParaRPr lang="en-US" sz="1800" b="1" i="1" u="none" strike="noStrike" dirty="0">
                        <a:solidFill>
                          <a:srgbClr val="FF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73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1" u="none" strike="noStrike">
                          <a:effectLst/>
                          <a:latin typeface="Cambria" pitchFamily="18" charset="0"/>
                        </a:rPr>
                        <a:t>R.C(QMF 6)</a:t>
                      </a:r>
                      <a:endParaRPr lang="en-US" sz="1800" b="1" i="1" u="none" strike="noStrike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1" u="none" strike="noStrike">
                          <a:effectLst/>
                          <a:latin typeface="Cambria" pitchFamily="18" charset="0"/>
                        </a:rPr>
                        <a:t>3580</a:t>
                      </a:r>
                      <a:endParaRPr lang="en-US" sz="1800" b="1" i="1" u="none" strike="noStrike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1" u="none" strike="noStrike" dirty="0">
                          <a:effectLst/>
                          <a:latin typeface="Cambria" pitchFamily="18" charset="0"/>
                        </a:rPr>
                        <a:t>120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1" u="none" strike="noStrike" dirty="0">
                          <a:effectLst/>
                          <a:latin typeface="Cambria" pitchFamily="18" charset="0"/>
                        </a:rPr>
                        <a:t>3</a:t>
                      </a:r>
                      <a:endParaRPr lang="en-US" sz="1800" b="1" i="1" u="none" strike="noStrike" dirty="0">
                        <a:solidFill>
                          <a:srgbClr val="FF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73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1" u="none" strike="noStrike">
                          <a:effectLst/>
                          <a:latin typeface="Cambria" pitchFamily="18" charset="0"/>
                        </a:rPr>
                        <a:t>D. H.(QMF 9)</a:t>
                      </a:r>
                      <a:endParaRPr lang="en-US" sz="1800" b="1" i="1" u="none" strike="noStrike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1" u="none" strike="noStrike">
                          <a:effectLst/>
                          <a:latin typeface="Cambria" pitchFamily="18" charset="0"/>
                        </a:rPr>
                        <a:t>2962</a:t>
                      </a:r>
                      <a:endParaRPr lang="en-US" sz="1800" b="1" i="1" u="none" strike="noStrike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1" u="none" strike="noStrike" dirty="0">
                          <a:effectLst/>
                          <a:latin typeface="Cambria" pitchFamily="18" charset="0"/>
                        </a:rPr>
                        <a:t>136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1" u="none" strike="noStrike" dirty="0">
                          <a:effectLst/>
                          <a:latin typeface="Cambria" pitchFamily="18" charset="0"/>
                        </a:rPr>
                        <a:t>5</a:t>
                      </a:r>
                      <a:endParaRPr lang="en-US" sz="1800" b="1" i="1" u="none" strike="noStrike" dirty="0">
                        <a:solidFill>
                          <a:srgbClr val="FF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73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1" u="none" strike="noStrike" dirty="0">
                          <a:effectLst/>
                          <a:latin typeface="Cambria" pitchFamily="18" charset="0"/>
                        </a:rPr>
                        <a:t>V. H</a:t>
                      </a:r>
                      <a:r>
                        <a:rPr lang="en-US" sz="1800" b="1" i="1" u="none" strike="noStrike" dirty="0" smtClean="0">
                          <a:effectLst/>
                          <a:latin typeface="Cambria" pitchFamily="18" charset="0"/>
                        </a:rPr>
                        <a:t>.(QMF</a:t>
                      </a:r>
                      <a:r>
                        <a:rPr lang="en-US" sz="1800" b="1" i="1" u="none" strike="noStrike" baseline="0" dirty="0" smtClean="0">
                          <a:effectLst/>
                          <a:latin typeface="Cambria" pitchFamily="18" charset="0"/>
                        </a:rPr>
                        <a:t> 10)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1" u="none" strike="noStrike">
                          <a:effectLst/>
                          <a:latin typeface="Cambria" pitchFamily="18" charset="0"/>
                        </a:rPr>
                        <a:t>4645</a:t>
                      </a:r>
                      <a:endParaRPr lang="en-US" sz="1800" b="1" i="1" u="none" strike="noStrike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1" u="none" strike="noStrike" dirty="0">
                          <a:effectLst/>
                          <a:latin typeface="Cambria" pitchFamily="18" charset="0"/>
                        </a:rPr>
                        <a:t>118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1" u="none" strike="noStrike" dirty="0">
                          <a:effectLst/>
                          <a:latin typeface="Cambria" pitchFamily="18" charset="0"/>
                        </a:rPr>
                        <a:t>3</a:t>
                      </a:r>
                      <a:endParaRPr lang="en-US" sz="1800" b="1" i="1" u="none" strike="noStrike" dirty="0">
                        <a:solidFill>
                          <a:srgbClr val="FF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732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1" u="none" strike="noStrike">
                          <a:effectLst/>
                          <a:latin typeface="Cambria" pitchFamily="18" charset="0"/>
                        </a:rPr>
                        <a:t>F. S.(QKMF)</a:t>
                      </a:r>
                      <a:endParaRPr lang="en-US" sz="1800" b="1" i="1" u="none" strike="noStrike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1" u="none" strike="noStrike">
                          <a:effectLst/>
                          <a:latin typeface="Cambria" pitchFamily="18" charset="0"/>
                        </a:rPr>
                        <a:t>4762</a:t>
                      </a:r>
                      <a:endParaRPr lang="en-US" sz="1800" b="1" i="1" u="none" strike="noStrike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1" u="none" strike="noStrike" dirty="0">
                          <a:effectLst/>
                          <a:latin typeface="Cambria" pitchFamily="18" charset="0"/>
                        </a:rPr>
                        <a:t>157</a:t>
                      </a:r>
                      <a:endParaRPr lang="en-US" sz="1800" b="1" i="1" u="none" strike="noStrike" dirty="0">
                        <a:solidFill>
                          <a:srgbClr val="00206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1" u="none" strike="noStrike" dirty="0">
                          <a:effectLst/>
                          <a:latin typeface="Cambria" pitchFamily="18" charset="0"/>
                        </a:rPr>
                        <a:t>3</a:t>
                      </a:r>
                      <a:endParaRPr lang="en-US" sz="1800" b="1" i="1" u="none" strike="noStrike" dirty="0">
                        <a:solidFill>
                          <a:srgbClr val="FF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732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1" u="none" strike="noStrike">
                          <a:effectLst/>
                          <a:latin typeface="Cambria" pitchFamily="18" charset="0"/>
                        </a:rPr>
                        <a:t>S V (QMF BESI)</a:t>
                      </a:r>
                      <a:endParaRPr lang="en-US" sz="1800" b="1" i="1" u="none" strike="noStrike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1" u="none" strike="noStrike">
                          <a:effectLst/>
                          <a:latin typeface="Cambria" pitchFamily="18" charset="0"/>
                        </a:rPr>
                        <a:t>5625</a:t>
                      </a:r>
                      <a:endParaRPr lang="en-US" sz="1800" b="1" i="1" u="none" strike="noStrike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1" u="none" strike="noStrike" dirty="0">
                          <a:effectLst/>
                          <a:latin typeface="Cambria" pitchFamily="18" charset="0"/>
                        </a:rPr>
                        <a:t>174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1" u="none" strike="noStrike" dirty="0">
                          <a:effectLst/>
                          <a:latin typeface="Cambria" pitchFamily="18" charset="0"/>
                        </a:rPr>
                        <a:t>3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8839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2657"/>
            <a:ext cx="7886700" cy="576943"/>
          </a:xfrm>
        </p:spPr>
        <p:txBody>
          <a:bodyPr>
            <a:normAutofit/>
          </a:bodyPr>
          <a:lstStyle/>
          <a:p>
            <a:pPr algn="ctr"/>
            <a:r>
              <a:rPr lang="en-US" sz="2000" b="1" i="1" dirty="0" smtClean="0">
                <a:latin typeface="Cambria" panose="02040503050406030204" pitchFamily="18" charset="0"/>
              </a:rPr>
              <a:t>NR. I PACIENTEVE </a:t>
            </a:r>
            <a:r>
              <a:rPr lang="en-US" sz="2000" b="1" i="1" dirty="0" smtClean="0">
                <a:latin typeface="Cambria" panose="02040503050406030204" pitchFamily="18" charset="0"/>
              </a:rPr>
              <a:t>QË </a:t>
            </a:r>
            <a:r>
              <a:rPr lang="en-US" sz="2000" b="1" i="1" dirty="0" smtClean="0">
                <a:latin typeface="Cambria" panose="02040503050406030204" pitchFamily="18" charset="0"/>
              </a:rPr>
              <a:t>ORDINOHEN </a:t>
            </a:r>
            <a:r>
              <a:rPr lang="en-US" sz="2000" b="1" i="1" dirty="0" smtClean="0">
                <a:latin typeface="Cambria" panose="02040503050406030204" pitchFamily="18" charset="0"/>
              </a:rPr>
              <a:t>NË </a:t>
            </a:r>
            <a:r>
              <a:rPr lang="en-US" sz="2000" b="1" i="1" dirty="0" smtClean="0">
                <a:latin typeface="Cambria" panose="02040503050406030204" pitchFamily="18" charset="0"/>
              </a:rPr>
              <a:t>EMERGJENCE </a:t>
            </a:r>
            <a:r>
              <a:rPr lang="en-US" sz="2000" b="1" i="1" dirty="0" smtClean="0">
                <a:latin typeface="Cambria" panose="02040503050406030204" pitchFamily="18" charset="0"/>
              </a:rPr>
              <a:t>PËR </a:t>
            </a:r>
            <a:r>
              <a:rPr lang="en-US" sz="2000" b="1" i="1" dirty="0" smtClean="0">
                <a:latin typeface="Cambria" panose="02040503050406030204" pitchFamily="18" charset="0"/>
              </a:rPr>
              <a:t>24 </a:t>
            </a:r>
            <a:r>
              <a:rPr lang="en-US" sz="2000" b="1" i="1" dirty="0" smtClean="0">
                <a:latin typeface="Cambria" panose="02040503050406030204" pitchFamily="18" charset="0"/>
              </a:rPr>
              <a:t>ORË</a:t>
            </a:r>
            <a:endParaRPr lang="en-US" sz="2000" b="1" i="1" dirty="0">
              <a:latin typeface="Cambria" panose="02040503050406030204" pitchFamily="18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60885955"/>
              </p:ext>
            </p:extLst>
          </p:nvPr>
        </p:nvGraphicFramePr>
        <p:xfrm>
          <a:off x="0" y="685800"/>
          <a:ext cx="8915400" cy="617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82636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7277100" cy="457200"/>
          </a:xfrm>
        </p:spPr>
        <p:txBody>
          <a:bodyPr/>
          <a:lstStyle/>
          <a:p>
            <a:endParaRPr lang="sq-AL" sz="2400" i="1" dirty="0"/>
          </a:p>
        </p:txBody>
      </p:sp>
      <p:pic>
        <p:nvPicPr>
          <p:cNvPr id="5" name="Picture 2" descr="C:\Users\Dr. Teuta Hoxha\Downloads\medical-equipment-powerpoint-templa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7150" y="-228600"/>
            <a:ext cx="9144000" cy="685799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</p:pic>
      <p:sp>
        <p:nvSpPr>
          <p:cNvPr id="7" name="Rectangle 6"/>
          <p:cNvSpPr/>
          <p:nvPr/>
        </p:nvSpPr>
        <p:spPr>
          <a:xfrm>
            <a:off x="1066800" y="2209800"/>
            <a:ext cx="5791200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</a:t>
            </a:r>
            <a:r>
              <a:rPr lang="en-US" sz="36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FALEMIMDERIT </a:t>
            </a:r>
            <a:r>
              <a:rPr lang="en-US" sz="36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PËR VËMENDJE</a:t>
            </a:r>
            <a:endParaRPr lang="sq-AL" sz="3600" b="1" i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68995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0887"/>
            <a:ext cx="7886700" cy="827314"/>
          </a:xfrm>
        </p:spPr>
        <p:txBody>
          <a:bodyPr>
            <a:normAutofit/>
          </a:bodyPr>
          <a:lstStyle/>
          <a:p>
            <a:pPr algn="ctr"/>
            <a:r>
              <a:rPr lang="en-US" sz="2400" b="1" i="1" dirty="0" smtClean="0">
                <a:latin typeface="Cambria" panose="02040503050406030204" pitchFamily="18" charset="0"/>
              </a:rPr>
              <a:t>PACIENT </a:t>
            </a:r>
            <a:r>
              <a:rPr lang="en-US" sz="2400" b="1" i="1" dirty="0" smtClean="0">
                <a:latin typeface="Cambria" panose="02040503050406030204" pitchFamily="18" charset="0"/>
              </a:rPr>
              <a:t>TË </a:t>
            </a:r>
            <a:r>
              <a:rPr lang="en-US" sz="2400" b="1" i="1" dirty="0" smtClean="0">
                <a:latin typeface="Cambria" panose="02040503050406030204" pitchFamily="18" charset="0"/>
              </a:rPr>
              <a:t>TRAJTUAR </a:t>
            </a:r>
            <a:r>
              <a:rPr lang="en-US" sz="2400" b="1" i="1" dirty="0" smtClean="0">
                <a:latin typeface="Cambria" panose="02040503050406030204" pitchFamily="18" charset="0"/>
              </a:rPr>
              <a:t>NË  QKUK</a:t>
            </a:r>
            <a:endParaRPr lang="en-US" sz="2400" b="1" i="1" dirty="0">
              <a:latin typeface="Cambria" panose="02040503050406030204" pitchFamily="18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37407980"/>
              </p:ext>
            </p:extLst>
          </p:nvPr>
        </p:nvGraphicFramePr>
        <p:xfrm>
          <a:off x="0" y="838201"/>
          <a:ext cx="9067800" cy="5943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43369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620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Cambria" panose="02040503050406030204" pitchFamily="18" charset="0"/>
              </a:rPr>
              <a:t>                    </a:t>
            </a:r>
            <a:r>
              <a:rPr lang="en-US" sz="2400" b="1" i="1" dirty="0" smtClean="0">
                <a:latin typeface="Cambria" panose="02040503050406030204" pitchFamily="18" charset="0"/>
              </a:rPr>
              <a:t>NUMRI </a:t>
            </a:r>
            <a:r>
              <a:rPr lang="en-US" sz="2400" b="1" i="1" dirty="0" smtClean="0">
                <a:latin typeface="Cambria" panose="02040503050406030204" pitchFamily="18" charset="0"/>
              </a:rPr>
              <a:t>I PACIJENT </a:t>
            </a:r>
            <a:r>
              <a:rPr lang="en-US" sz="2400" b="1" i="1" dirty="0" smtClean="0">
                <a:latin typeface="Cambria" panose="02040503050406030204" pitchFamily="18" charset="0"/>
              </a:rPr>
              <a:t>TË </a:t>
            </a:r>
            <a:r>
              <a:rPr lang="en-US" sz="2400" b="1" i="1" dirty="0" smtClean="0">
                <a:latin typeface="Cambria" panose="02040503050406030204" pitchFamily="18" charset="0"/>
              </a:rPr>
              <a:t>TRAJTUAR </a:t>
            </a:r>
            <a:r>
              <a:rPr lang="en-US" sz="2400" b="1" i="1" dirty="0" smtClean="0">
                <a:latin typeface="Cambria" panose="02040503050406030204" pitchFamily="18" charset="0"/>
              </a:rPr>
              <a:t>NË QKUK</a:t>
            </a:r>
            <a:endParaRPr lang="en-US" sz="2400" b="1" i="1" dirty="0">
              <a:latin typeface="Cambria" panose="02040503050406030204" pitchFamily="18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12738797"/>
              </p:ext>
            </p:extLst>
          </p:nvPr>
        </p:nvGraphicFramePr>
        <p:xfrm>
          <a:off x="0" y="838200"/>
          <a:ext cx="9144000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17517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7886700" cy="685800"/>
          </a:xfrm>
        </p:spPr>
        <p:txBody>
          <a:bodyPr>
            <a:noAutofit/>
          </a:bodyPr>
          <a:lstStyle/>
          <a:p>
            <a:pPr algn="ctr"/>
            <a:r>
              <a:rPr lang="en-US" sz="2000" b="1" i="1" dirty="0" smtClean="0">
                <a:latin typeface="Cambria" panose="02040503050406030204" pitchFamily="18" charset="0"/>
              </a:rPr>
              <a:t>PACIENT </a:t>
            </a:r>
            <a:r>
              <a:rPr lang="en-US" sz="2000" b="1" i="1" dirty="0" smtClean="0">
                <a:latin typeface="Cambria" panose="02040503050406030204" pitchFamily="18" charset="0"/>
              </a:rPr>
              <a:t>TË </a:t>
            </a:r>
            <a:r>
              <a:rPr lang="en-US" sz="2000" b="1" i="1" dirty="0" smtClean="0">
                <a:latin typeface="Cambria" panose="02040503050406030204" pitchFamily="18" charset="0"/>
              </a:rPr>
              <a:t>TRAJTUAR </a:t>
            </a:r>
            <a:r>
              <a:rPr lang="en-US" sz="2000" b="1" i="1" dirty="0" smtClean="0">
                <a:latin typeface="Cambria" panose="02040503050406030204" pitchFamily="18" charset="0"/>
              </a:rPr>
              <a:t>NË SHËRBIMET KONSULTATIVE </a:t>
            </a:r>
            <a:r>
              <a:rPr lang="en-US" sz="2000" b="1" i="1" dirty="0" smtClean="0">
                <a:latin typeface="Cambria" panose="02040503050406030204" pitchFamily="18" charset="0"/>
              </a:rPr>
              <a:t>TË QKUK</a:t>
            </a:r>
            <a:endParaRPr lang="en-US" sz="2000" b="1" i="1" dirty="0">
              <a:latin typeface="Cambria" panose="02040503050406030204" pitchFamily="18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232455791"/>
              </p:ext>
            </p:extLst>
          </p:nvPr>
        </p:nvGraphicFramePr>
        <p:xfrm>
          <a:off x="76200" y="914400"/>
          <a:ext cx="90678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95489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98666999"/>
              </p:ext>
            </p:extLst>
          </p:nvPr>
        </p:nvGraphicFramePr>
        <p:xfrm>
          <a:off x="-45720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64291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25474"/>
          </a:xfrm>
        </p:spPr>
        <p:txBody>
          <a:bodyPr>
            <a:normAutofit/>
          </a:bodyPr>
          <a:lstStyle/>
          <a:p>
            <a:r>
              <a:rPr lang="en-US" sz="2400" b="1" i="1" dirty="0" smtClean="0">
                <a:latin typeface="Cambria" pitchFamily="18" charset="0"/>
              </a:rPr>
              <a:t>PACIENT TËORDINUAR NË EMERGJENCË SIPAS QMF</a:t>
            </a:r>
            <a:endParaRPr lang="en-US" sz="2400" b="1" i="1" dirty="0">
              <a:latin typeface="Cambria" pitchFamily="18" charset="0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304800" y="1066800"/>
          <a:ext cx="86868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"/>
            <a:ext cx="7886700" cy="685800"/>
          </a:xfrm>
        </p:spPr>
        <p:txBody>
          <a:bodyPr>
            <a:normAutofit/>
          </a:bodyPr>
          <a:lstStyle/>
          <a:p>
            <a:r>
              <a:rPr lang="en-US" sz="2400" b="1" i="1" dirty="0" smtClean="0">
                <a:latin typeface="Cambria" panose="02040503050406030204" pitchFamily="18" charset="0"/>
              </a:rPr>
              <a:t>PACIENT </a:t>
            </a:r>
            <a:r>
              <a:rPr lang="en-US" sz="2400" b="1" i="1" dirty="0" smtClean="0">
                <a:latin typeface="Cambria" panose="02040503050406030204" pitchFamily="18" charset="0"/>
              </a:rPr>
              <a:t>TË ORDINUAR NË  EMERGJENCË </a:t>
            </a:r>
            <a:r>
              <a:rPr lang="en-US" sz="2400" b="1" i="1" dirty="0" smtClean="0">
                <a:latin typeface="Cambria" panose="02040503050406030204" pitchFamily="18" charset="0"/>
              </a:rPr>
              <a:t>SIPAS QMF</a:t>
            </a:r>
            <a:endParaRPr lang="en-US" sz="2400" b="1" i="1" dirty="0">
              <a:latin typeface="Cambria" panose="02040503050406030204" pitchFamily="18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289519081"/>
              </p:ext>
            </p:extLst>
          </p:nvPr>
        </p:nvGraphicFramePr>
        <p:xfrm>
          <a:off x="0" y="685801"/>
          <a:ext cx="9144000" cy="6172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99263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886700" cy="625474"/>
          </a:xfrm>
        </p:spPr>
        <p:txBody>
          <a:bodyPr>
            <a:noAutofit/>
          </a:bodyPr>
          <a:lstStyle/>
          <a:p>
            <a:pPr algn="ctr"/>
            <a:r>
              <a:rPr lang="en-US" sz="2000" b="1" i="1" dirty="0" smtClean="0">
                <a:latin typeface="Cambria" pitchFamily="18" charset="0"/>
              </a:rPr>
              <a:t>PACIENT TË ORDNINUAR NË EMERGJENCË-PEDIATRIKE NGA SHËRBIMET E PEDIATRISË</a:t>
            </a:r>
            <a:endParaRPr lang="en-US" sz="2000" b="1" i="1" dirty="0">
              <a:latin typeface="Cambria" pitchFamily="18" charset="0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304800" y="914400"/>
          <a:ext cx="85344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1999"/>
          </a:xfrm>
        </p:spPr>
        <p:txBody>
          <a:bodyPr>
            <a:normAutofit/>
          </a:bodyPr>
          <a:lstStyle/>
          <a:p>
            <a:pPr algn="ctr"/>
            <a:r>
              <a:rPr lang="en-US" sz="2000" b="1" i="1" dirty="0" smtClean="0">
                <a:latin typeface="Cambria" panose="02040503050406030204" pitchFamily="18" charset="0"/>
              </a:rPr>
              <a:t>PACIENT TE ORDINUAR NE </a:t>
            </a:r>
            <a:r>
              <a:rPr lang="en-US" sz="2000" b="1" i="1" dirty="0" smtClean="0">
                <a:latin typeface="Cambria" panose="02040503050406030204" pitchFamily="18" charset="0"/>
              </a:rPr>
              <a:t>EMERGJENCE PEDIATRIKE </a:t>
            </a:r>
            <a:r>
              <a:rPr lang="en-US" sz="2000" b="1" i="1" dirty="0" smtClean="0">
                <a:latin typeface="Cambria" panose="02040503050406030204" pitchFamily="18" charset="0"/>
              </a:rPr>
              <a:t>NGA SHERBIMI I PEDIATRISE</a:t>
            </a:r>
            <a:endParaRPr lang="en-US" sz="2000" b="1" i="1" dirty="0">
              <a:latin typeface="Cambria" panose="02040503050406030204" pitchFamily="18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578921917"/>
              </p:ext>
            </p:extLst>
          </p:nvPr>
        </p:nvGraphicFramePr>
        <p:xfrm>
          <a:off x="0" y="1143000"/>
          <a:ext cx="91440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05410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9182</TotalTime>
  <Words>339</Words>
  <Application>Microsoft Office PowerPoint</Application>
  <PresentationFormat>On-screen Show (4:3)</PresentationFormat>
  <Paragraphs>121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PACIENT TË TRAJTUAR NË  QKUK</vt:lpstr>
      <vt:lpstr>                    NUMRI I PACIJENT TË TRAJTUAR NË QKUK</vt:lpstr>
      <vt:lpstr>PACIENT TË TRAJTUAR NË SHËRBIMET KONSULTATIVE TË QKUK</vt:lpstr>
      <vt:lpstr>Slide 5</vt:lpstr>
      <vt:lpstr>PACIENT TËORDINUAR NË EMERGJENCË SIPAS QMF</vt:lpstr>
      <vt:lpstr>PACIENT TË ORDINUAR NË  EMERGJENCË SIPAS QMF</vt:lpstr>
      <vt:lpstr>PACIENT TË ORDNINUAR NË EMERGJENCË-PEDIATRIKE NGA SHËRBIMET E PEDIATRISË</vt:lpstr>
      <vt:lpstr>PACIENT TE ORDINUAR NE EMERGJENCE PEDIATRIKE NGA SHERBIMI I PEDIATRISE</vt:lpstr>
      <vt:lpstr>PACIENTET E ORDINUAR NË EMERGJENCE NGA NDRIMI I NATËS</vt:lpstr>
      <vt:lpstr>MJEKËT QË KANË ORDINUAR NR. MË TË MADHE TË PACIENTEVE</vt:lpstr>
      <vt:lpstr>NR. I PACIENTEVE QË ORDINOHEN NË EMERGJENCE PËR 24 ORË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Riding the Financial Tide</dc:title>
  <dc:creator>Batoni</dc:creator>
  <cp:lastModifiedBy>QKMF</cp:lastModifiedBy>
  <cp:revision>419</cp:revision>
  <dcterms:created xsi:type="dcterms:W3CDTF">2010-10-26T00:32:34Z</dcterms:created>
  <dcterms:modified xsi:type="dcterms:W3CDTF">2015-01-22T11:51:16Z</dcterms:modified>
</cp:coreProperties>
</file>