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charts/chart39.xml" ContentType="application/vnd.openxmlformats-officedocument.drawingml.chart+xml"/>
  <Override PartName="/ppt/charts/style15.xml" ContentType="application/vnd.ms-office.chartstyl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charts/colors6.xml" ContentType="application/vnd.ms-office.chartcolorstyle+xml"/>
  <Override PartName="/ppt/charts/style22.xml" ContentType="application/vnd.ms-office.chart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Override PartName="/ppt/charts/style11.xml" ContentType="application/vnd.ms-office.chartstyle+xml"/>
  <Override PartName="/ppt/charts/colors16.xml" ContentType="application/vnd.ms-office.chartcolorstyl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hart42.xml" ContentType="application/vnd.openxmlformats-officedocument.drawingml.chart+xml"/>
  <Override PartName="/ppt/charts/colors2.xml" ContentType="application/vnd.ms-office.chartcolorstyle+xml"/>
  <Override PartName="/ppt/charts/colors23.xml" ContentType="application/vnd.ms-office.chartcolor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olors12.xml" ContentType="application/vnd.ms-office.chartcolorstyle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style9.xml" ContentType="application/vnd.ms-office.chartstyle+xml"/>
  <Override PartName="/ppt/charts/chart3.xml" ContentType="application/vnd.openxmlformats-officedocument.drawingml.chart+xml"/>
  <Override PartName="/ppt/charts/style5.xml" ContentType="application/vnd.ms-office.chartstyl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style16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charts/style1.xml" ContentType="application/vnd.ms-office.chartstyle+xml"/>
  <Override PartName="/ppt/charts/style23.xml" ContentType="application/vnd.ms-office.chartstyl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36.xml" ContentType="application/vnd.openxmlformats-officedocument.drawingml.chart+xml"/>
  <Override PartName="/ppt/charts/style12.xml" ContentType="application/vnd.ms-office.chartstyle+xml"/>
  <Override PartName="/ppt/charts/colors17.xml" ContentType="application/vnd.ms-office.chartcolorstyle+xml"/>
  <Override PartName="/ppt/charts/colors7.xml" ContentType="application/vnd.ms-office.chartcolor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charts/chart14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docProps/app.xml" ContentType="application/vnd.openxmlformats-officedocument.extended-properties+xml"/>
  <Override PartName="/ppt/charts/colors3.xml" ContentType="application/vnd.ms-office.chartcolorstyle+xml"/>
  <Override PartName="/ppt/charts/colors24.xml" ContentType="application/vnd.ms-office.chartcolorstyle+xml"/>
  <Override PartName="/ppt/charts/colors13.xml" ContentType="application/vnd.ms-office.chartcolorstyle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10.xml" ContentType="application/vnd.openxmlformats-officedocument.drawingml.chart+xml"/>
  <Override PartName="/ppt/charts/colors20.xml" ContentType="application/vnd.ms-office.chartcolorstyle+xml"/>
  <Override PartName="/ppt/charts/chart4.xml" ContentType="application/vnd.openxmlformats-officedocument.drawingml.chart+xml"/>
  <Override PartName="/ppt/charts/style6.xml" ContentType="application/vnd.ms-office.chartstyle+xml"/>
  <Override PartName="/ppt/charts/style19.xml" ContentType="application/vnd.ms-office.chartstyl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17.xml" ContentType="application/vnd.ms-office.chartstyle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4.xml" ContentType="application/vnd.ms-office.chartstyle+xml"/>
  <Override PartName="/ppt/charts/style2.xml" ContentType="application/vnd.ms-office.chartstyle+xml"/>
  <Override PartName="/ppt/charts/colors8.xml" ContentType="application/vnd.ms-office.chartcolor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charts/style13.xml" ContentType="application/vnd.ms-office.chartstyle+xml"/>
  <Override PartName="/ppt/charts/colors18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charts/chart26.xml" ContentType="application/vnd.openxmlformats-officedocument.drawingml.chart+xml"/>
  <Override PartName="/ppt/charts/chart44.xml" ContentType="application/vnd.openxmlformats-officedocument.drawingml.chart+xml"/>
  <Override PartName="/ppt/charts/style20.xml" ContentType="application/vnd.ms-office.chartstyle+xml"/>
  <Override PartName="/ppt/charts/colors25.xml" ContentType="application/vnd.ms-office.chartcolorstyle+xml"/>
  <Override PartName="/ppt/charts/colors4.xml" ContentType="application/vnd.ms-office.chartcolorstyl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charts/colors14.xml" ContentType="application/vnd.ms-office.chartcolorstyl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  <Override PartName="/ppt/charts/colors21.xml" ContentType="application/vnd.ms-office.chartcolorstyle+xml"/>
  <Override PartName="/ppt/charts/colors10.xml" ContentType="application/vnd.ms-office.chartcolorstyle+xml"/>
  <Override PartName="/ppt/charts/style7.xml" ContentType="application/vnd.ms-office.chartstyle+xml"/>
  <Override PartName="/ppt/charts/chart5.xml" ContentType="application/vnd.openxmlformats-officedocument.drawingml.chart+xml"/>
  <Override PartName="/ppt/charts/style18.xml" ContentType="application/vnd.ms-office.chart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3.xml" ContentType="application/vnd.ms-office.chartstyle+xml"/>
  <Override PartName="/ppt/charts/style25.xml" ContentType="application/vnd.ms-office.chartstyl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charts/colors9.xml" ContentType="application/vnd.ms-office.chartcolorstyle+xml"/>
  <Override PartName="/ppt/charts/style14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charts/chart27.xml" ContentType="application/vnd.openxmlformats-officedocument.drawingml.chart+xml"/>
  <Override PartName="/ppt/charts/chart38.xml" ContentType="application/vnd.openxmlformats-officedocument.drawingml.chart+xml"/>
  <Override PartName="/ppt/charts/colors19.xml" ContentType="application/vnd.ms-office.chartcolorstyle+xml"/>
  <Override PartName="/ppt/charts/style21.xml" ContentType="application/vnd.ms-office.chartstyl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charts/chart16.xml" ContentType="application/vnd.openxmlformats-officedocument.drawingml.chart+xml"/>
  <Override PartName="/ppt/charts/chart34.xml" ContentType="application/vnd.openxmlformats-officedocument.drawingml.chart+xml"/>
  <Override PartName="/ppt/charts/style10.xml" ContentType="application/vnd.ms-office.chartstyle+xml"/>
  <Override PartName="/ppt/charts/colors15.xml" ContentType="application/vnd.ms-office.chartcolorstyle+xml"/>
  <Override PartName="/ppt/charts/colors5.xml" ContentType="application/vnd.ms-office.chartcolorstyl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23.xml" ContentType="application/vnd.openxmlformats-officedocument.drawingml.chart+xml"/>
  <Override PartName="/ppt/slides/slide20.xml" ContentType="application/vnd.openxmlformats-officedocument.presentationml.slide+xml"/>
  <Override PartName="/ppt/charts/chart12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charts/colors1.xml" ContentType="application/vnd.ms-office.chartcolorstyle+xml"/>
  <Override PartName="/ppt/charts/colors11.xml" ContentType="application/vnd.ms-office.chartcolorstyle+xml"/>
  <Override PartName="/ppt/charts/colors22.xml" ContentType="application/vnd.ms-office.chartcolorstyle+xml"/>
  <Override PartName="/ppt/charts/chart6.xml" ContentType="application/vnd.openxmlformats-officedocument.drawingml.chart+xml"/>
  <Override PartName="/ppt/charts/style8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84" r:id="rId1"/>
  </p:sldMasterIdLst>
  <p:notesMasterIdLst>
    <p:notesMasterId r:id="rId57"/>
  </p:notesMasterIdLst>
  <p:sldIdLst>
    <p:sldId id="570" r:id="rId2"/>
    <p:sldId id="566" r:id="rId3"/>
    <p:sldId id="276" r:id="rId4"/>
    <p:sldId id="335" r:id="rId5"/>
    <p:sldId id="336" r:id="rId6"/>
    <p:sldId id="337" r:id="rId7"/>
    <p:sldId id="312" r:id="rId8"/>
    <p:sldId id="531" r:id="rId9"/>
    <p:sldId id="532" r:id="rId10"/>
    <p:sldId id="533" r:id="rId11"/>
    <p:sldId id="543" r:id="rId12"/>
    <p:sldId id="561" r:id="rId13"/>
    <p:sldId id="559" r:id="rId14"/>
    <p:sldId id="547" r:id="rId15"/>
    <p:sldId id="502" r:id="rId16"/>
    <p:sldId id="548" r:id="rId17"/>
    <p:sldId id="550" r:id="rId18"/>
    <p:sldId id="565" r:id="rId19"/>
    <p:sldId id="544" r:id="rId20"/>
    <p:sldId id="539" r:id="rId21"/>
    <p:sldId id="542" r:id="rId22"/>
    <p:sldId id="560" r:id="rId23"/>
    <p:sldId id="541" r:id="rId24"/>
    <p:sldId id="491" r:id="rId25"/>
    <p:sldId id="553" r:id="rId26"/>
    <p:sldId id="490" r:id="rId27"/>
    <p:sldId id="489" r:id="rId28"/>
    <p:sldId id="493" r:id="rId29"/>
    <p:sldId id="507" r:id="rId30"/>
    <p:sldId id="500" r:id="rId31"/>
    <p:sldId id="504" r:id="rId32"/>
    <p:sldId id="505" r:id="rId33"/>
    <p:sldId id="508" r:id="rId34"/>
    <p:sldId id="509" r:id="rId35"/>
    <p:sldId id="556" r:id="rId36"/>
    <p:sldId id="484" r:id="rId37"/>
    <p:sldId id="540" r:id="rId38"/>
    <p:sldId id="568" r:id="rId39"/>
    <p:sldId id="567" r:id="rId40"/>
    <p:sldId id="481" r:id="rId41"/>
    <p:sldId id="482" r:id="rId42"/>
    <p:sldId id="535" r:id="rId43"/>
    <p:sldId id="510" r:id="rId44"/>
    <p:sldId id="511" r:id="rId45"/>
    <p:sldId id="424" r:id="rId46"/>
    <p:sldId id="322" r:id="rId47"/>
    <p:sldId id="517" r:id="rId48"/>
    <p:sldId id="515" r:id="rId49"/>
    <p:sldId id="518" r:id="rId50"/>
    <p:sldId id="557" r:id="rId51"/>
    <p:sldId id="520" r:id="rId52"/>
    <p:sldId id="558" r:id="rId53"/>
    <p:sldId id="512" r:id="rId54"/>
    <p:sldId id="569" r:id="rId55"/>
    <p:sldId id="528" r:id="rId5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F9C24E3A-203F-4B0E-A0CC-8FE3F0DC76A7}">
          <p14:sldIdLst>
            <p14:sldId id="570"/>
            <p14:sldId id="566"/>
            <p14:sldId id="276"/>
            <p14:sldId id="335"/>
            <p14:sldId id="336"/>
            <p14:sldId id="337"/>
            <p14:sldId id="312"/>
            <p14:sldId id="531"/>
            <p14:sldId id="532"/>
            <p14:sldId id="533"/>
            <p14:sldId id="543"/>
            <p14:sldId id="561"/>
            <p14:sldId id="559"/>
            <p14:sldId id="547"/>
            <p14:sldId id="502"/>
            <p14:sldId id="548"/>
            <p14:sldId id="550"/>
            <p14:sldId id="565"/>
            <p14:sldId id="544"/>
            <p14:sldId id="539"/>
            <p14:sldId id="542"/>
            <p14:sldId id="560"/>
            <p14:sldId id="541"/>
            <p14:sldId id="491"/>
            <p14:sldId id="553"/>
            <p14:sldId id="490"/>
            <p14:sldId id="489"/>
            <p14:sldId id="493"/>
            <p14:sldId id="507"/>
            <p14:sldId id="500"/>
            <p14:sldId id="504"/>
            <p14:sldId id="505"/>
            <p14:sldId id="508"/>
            <p14:sldId id="509"/>
            <p14:sldId id="556"/>
            <p14:sldId id="484"/>
            <p14:sldId id="540"/>
            <p14:sldId id="568"/>
            <p14:sldId id="567"/>
            <p14:sldId id="481"/>
            <p14:sldId id="482"/>
            <p14:sldId id="535"/>
            <p14:sldId id="510"/>
            <p14:sldId id="511"/>
            <p14:sldId id="424"/>
            <p14:sldId id="322"/>
            <p14:sldId id="517"/>
            <p14:sldId id="515"/>
            <p14:sldId id="518"/>
            <p14:sldId id="557"/>
            <p14:sldId id="520"/>
            <p14:sldId id="558"/>
            <p14:sldId id="512"/>
            <p14:sldId id="569"/>
            <p14:sldId id="528"/>
            <p14:sldId id="524"/>
            <p14:sldId id="562"/>
          </p14:sldIdLst>
        </p14:section>
        <p14:section name="Untitled Section" id="{DE3315F0-45FD-45B5-9077-7A7E5F27D382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CC"/>
    <a:srgbClr val="C6FB05"/>
    <a:srgbClr val="337536"/>
    <a:srgbClr val="FF7C80"/>
    <a:srgbClr val="FF0000"/>
    <a:srgbClr val="009900"/>
    <a:srgbClr val="FFCC00"/>
    <a:srgbClr val="FFCC99"/>
    <a:srgbClr val="3C2A6E"/>
    <a:srgbClr val="27194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06" autoAdjust="0"/>
    <p:restoredTop sz="96346" autoAdjust="0"/>
  </p:normalViewPr>
  <p:slideViewPr>
    <p:cSldViewPr>
      <p:cViewPr varScale="1">
        <p:scale>
          <a:sx n="88" d="100"/>
          <a:sy n="88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Sh&#235;rbimet%20sh&#235;ndet&#235;sore%202014%20Vjetori\Raporti%20i%20pergjithshem%202014%20(3).xls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H:\Raport%20vjetor%20%20vizitat%20%20mjek.2014\QMF%206%20Vjetori%202014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G:\Raport%20vjetor%20%20vizitat%20%20mjek.2014\Paport%20i%20p&#235;rgjithsh&#235;m%20QKMF%202014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G:\Sh&#235;rbimet%20sh&#235;ndet&#235;sore%202014%20Vjetori\Raporti%20i%20pergjithshem%202014%20(3)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KMF\Desktop\RAPORT%202013\Raporte%202013\Raport%20vjetor%20i%20vizitave%20mjek&#235;sore%202013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H:\Raport%20vjetor%20%20vizitat%20%20mjek.2014\QKMF%20vjetori%202014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G:\Raport%20vjetor%20%20vizitat%20%20mjek.2014\Paport%20i%20p&#235;rgjithsh&#235;m%20QKMF%202014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oleObject" Target="file:///G:\VJETORI%20I%20DIAGNOZAVE%202014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oleObject" Target="file:///C:\Users\CCKS\Desktop\Raporti%20vjetor%20QKMF%20PRISHTINE%20per%20IKSHPK%20(1).xls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oleObject" Target="file:///G:\Viz.%20mjek.%20t&#235;%20mjek&#235;ve%202014.xlsx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oleObject" Target="file:///G:\Viz.%20mjek.%20t&#235;%20mjek&#235;ve%20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Sh&#235;rbimet%20sh&#235;ndet&#235;sore%202014%20Vjetori\Raporti%20i%20pergjithshem%202014%20(3)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iz.%20mjek.%20t&#235;%20mjek&#235;ve%202014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EZENTIMI%20I%20RAPORTEVE%202013\Viz.%20Mjek.%202013\raport%20i%20p&#235;rgjithsh&#235;m,%202013.xls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oleObject" Target="file:///G:\Viz.%20mjek.%20t&#235;%20mjek&#235;ve%202014.xlsx" TargetMode="External"/></Relationships>
</file>

<file path=ppt/charts/_rels/chart23.xml.rels><?xml version="1.0" encoding="UTF-8" standalone="yes"?>
<Relationships xmlns="http://schemas.openxmlformats.org/package/2006/relationships"><Relationship Id="rId3" Type="http://schemas.microsoft.com/office/2011/relationships/chartStyle" Target="style15.xml"/><Relationship Id="rId2" Type="http://schemas.microsoft.com/office/2011/relationships/chartColorStyle" Target="colors15.xml"/><Relationship Id="rId1" Type="http://schemas.openxmlformats.org/officeDocument/2006/relationships/oleObject" Target="file:///G:\Viz.%20mjek.%20t&#235;%20mjek&#235;ve%202014.xlsx" TargetMode="External"/></Relationships>
</file>

<file path=ppt/charts/_rels/chart24.xml.rels><?xml version="1.0" encoding="UTF-8" standalone="yes"?>
<Relationships xmlns="http://schemas.openxmlformats.org/package/2006/relationships"><Relationship Id="rId3" Type="http://schemas.microsoft.com/office/2011/relationships/chartStyle" Target="style16.xml"/><Relationship Id="rId2" Type="http://schemas.microsoft.com/office/2011/relationships/chartColorStyle" Target="colors16.xml"/><Relationship Id="rId1" Type="http://schemas.openxmlformats.org/officeDocument/2006/relationships/oleObject" Target="file:///G:\Viz.%20mjek.%20t&#235;%20mjek&#235;ve%202014.xlsx" TargetMode="External"/></Relationships>
</file>

<file path=ppt/charts/_rels/chart25.xml.rels><?xml version="1.0" encoding="UTF-8" standalone="yes"?>
<Relationships xmlns="http://schemas.openxmlformats.org/package/2006/relationships"><Relationship Id="rId3" Type="http://schemas.microsoft.com/office/2011/relationships/chartStyle" Target="style17.xml"/><Relationship Id="rId2" Type="http://schemas.microsoft.com/office/2011/relationships/chartColorStyle" Target="colors17.xml"/><Relationship Id="rId1" Type="http://schemas.openxmlformats.org/officeDocument/2006/relationships/oleObject" Target="file:///G:\Raport-Stomatologjia%20--2014.xls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microsoft.com/office/2011/relationships/chartStyle" Target="style18.xml"/><Relationship Id="rId2" Type="http://schemas.microsoft.com/office/2011/relationships/chartColorStyle" Target="colors18.xml"/><Relationship Id="rId1" Type="http://schemas.openxmlformats.org/officeDocument/2006/relationships/oleObject" Target="file:///G:\Sh&#235;rbimet%20sh&#235;ndet&#235;sore%202014%20Vjetori\Stomatologjia%20--2014.xls" TargetMode="External"/></Relationships>
</file>

<file path=ppt/charts/_rels/chart27.xml.rels><?xml version="1.0" encoding="UTF-8" standalone="yes"?>
<Relationships xmlns="http://schemas.openxmlformats.org/package/2006/relationships"><Relationship Id="rId3" Type="http://schemas.microsoft.com/office/2011/relationships/chartStyle" Target="style19.xml"/><Relationship Id="rId2" Type="http://schemas.microsoft.com/office/2011/relationships/chartColorStyle" Target="colors19.xml"/><Relationship Id="rId1" Type="http://schemas.openxmlformats.org/officeDocument/2006/relationships/oleObject" Target="file:///H:\Raport%20vjetor%20%20vizitat%20%20mjek.2014\Laboratori%20viz..xlsx" TargetMode="External"/></Relationships>
</file>

<file path=ppt/charts/_rels/chart28.xml.rels><?xml version="1.0" encoding="UTF-8" standalone="yes"?>
<Relationships xmlns="http://schemas.openxmlformats.org/package/2006/relationships"><Relationship Id="rId3" Type="http://schemas.microsoft.com/office/2011/relationships/chartStyle" Target="style20.xml"/><Relationship Id="rId2" Type="http://schemas.microsoft.com/office/2011/relationships/chartColorStyle" Target="colors20.xml"/><Relationship Id="rId1" Type="http://schemas.openxmlformats.org/officeDocument/2006/relationships/oleObject" Target="file:///H:\Sh&#235;rbimet%20laboratorike%202014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H:\PREZENTIMI%20I%20RAPORTEVE%202013\PREZENTIMI%202013\Tabel%20per%20plotesim%20(1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port%20vjetor%20%20vizitat%20%20mjek.2014\Fshat&#235;rat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EZENTIMI%20I%20RAPORTEVE%202013\Viz.%20Mjek.%202013\Raport%20i%20radiologjis&#235;.2013.xls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Sh&#235;rbimet%20sh&#235;ndet&#235;sore%202014%20Vjetori\Sherbimet%20e%20radiologjise%202014%20(1).xls" TargetMode="External"/></Relationships>
</file>

<file path=ppt/charts/_rels/chart32.xml.rels><?xml version="1.0" encoding="UTF-8" standalone="yes"?>
<Relationships xmlns="http://schemas.openxmlformats.org/package/2006/relationships"><Relationship Id="rId3" Type="http://schemas.microsoft.com/office/2011/relationships/chartStyle" Target="style21.xml"/><Relationship Id="rId2" Type="http://schemas.microsoft.com/office/2011/relationships/chartColorStyle" Target="colors21.xml"/><Relationship Id="rId1" Type="http://schemas.openxmlformats.org/officeDocument/2006/relationships/oleObject" Target="file:///G:\Sh&#235;rbimet%20sh&#235;ndet&#235;sore%202014%20Vjetori\Raporti%20i%20pergjithshem%202014%20(3).xls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Teuta%20raportet%202012\raport%20i%20p&#235;rgjithsh&#235;m%20Dr.Valboni,%202012.xls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Teuta%20raportet%202012\raport%20i%20p&#235;rgjithsh&#235;m%20Dr.Valboni,%202012.xls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6.xml.rels><?xml version="1.0" encoding="UTF-8" standalone="yes"?>
<Relationships xmlns="http://schemas.openxmlformats.org/package/2006/relationships"><Relationship Id="rId3" Type="http://schemas.microsoft.com/office/2011/relationships/chartStyle" Target="style22.xml"/><Relationship Id="rId2" Type="http://schemas.microsoft.com/office/2011/relationships/chartColorStyle" Target="colors22.xml"/><Relationship Id="rId1" Type="http://schemas.openxmlformats.org/officeDocument/2006/relationships/oleObject" Target="file:///C:\Users\CCKS\Desktop\raporti%20i%20s.jo%20ngj.%20per%20vitin%202014%20PREZENTIMI.xlsx" TargetMode="External"/></Relationships>
</file>

<file path=ppt/charts/_rels/chart37.xml.rels><?xml version="1.0" encoding="UTF-8" standalone="yes"?>
<Relationships xmlns="http://schemas.openxmlformats.org/package/2006/relationships"><Relationship Id="rId3" Type="http://schemas.microsoft.com/office/2011/relationships/chartStyle" Target="style23.xml"/><Relationship Id="rId2" Type="http://schemas.microsoft.com/office/2011/relationships/chartColorStyle" Target="colors23.xml"/><Relationship Id="rId1" Type="http://schemas.openxmlformats.org/officeDocument/2006/relationships/oleObject" Target="file:///C:\Users\Master\Desktop\raporti%20vjetor%20i%20semundjeve%20malinje%202013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JETORI%20I%20MORTALITETIT.xlsx" TargetMode="External"/></Relationships>
</file>

<file path=ppt/charts/_rels/chart39.xml.rels><?xml version="1.0" encoding="UTF-8" standalone="yes"?>
<Relationships xmlns="http://schemas.openxmlformats.org/package/2006/relationships"><Relationship Id="rId3" Type="http://schemas.microsoft.com/office/2011/relationships/chartStyle" Target="style24.xml"/><Relationship Id="rId2" Type="http://schemas.microsoft.com/office/2011/relationships/chartColorStyle" Target="colors24.xml"/><Relationship Id="rId1" Type="http://schemas.openxmlformats.org/officeDocument/2006/relationships/oleObject" Target="file:///G:\VJETORI%20I%20DIAGNOZAVE%202014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H:\Raport%20vjetor%20%20vizitat%20%20mjek.2014\Paport%20i%20p&#235;rgjithsh&#235;m%20QKMF%202014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port%20i%20femijeve%20te%20matur%20peshuar%20sipas%20standardeve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port%20i%20femijeve%20te%20matur%20peshuar%20sipas%20standardeve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Matja%20e%20femijeve%20sipas%20peshes%20-gjatesisis.xlsx" TargetMode="External"/></Relationships>
</file>

<file path=ppt/charts/_rels/chart44.xml.rels><?xml version="1.0" encoding="UTF-8" standalone="yes"?>
<Relationships xmlns="http://schemas.openxmlformats.org/package/2006/relationships"><Relationship Id="rId3" Type="http://schemas.microsoft.com/office/2011/relationships/chartStyle" Target="style25.xml"/><Relationship Id="rId2" Type="http://schemas.microsoft.com/office/2011/relationships/chartColorStyle" Target="colors25.xml"/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H:\Raport%20vjetor%20%20vizitat%20%20mjek.2014\Paport%20i%20p&#235;rgjithsh&#235;m%20QKMF%20201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Sh&#235;rbimet%20sh&#235;ndet&#235;sore%202014%20Vjetori\Raporti%20i%20pergjithshem%202014%20(3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Sh&#235;rbimet%20sh&#235;ndet&#235;sore%202014%20Vjetori\Raporti%20i%20pergjithshem%202014%20(3).xls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G:\Viz.%20mjek.%20t&#235;%20mjek&#235;ve%202014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G:\Viz.%20mjek.%20t&#235;%20mjek&#235;ve%20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1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1.5015015015015019E-3"/>
                  <c:y val="-2.739726027397260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513513513513518E-2"/>
                  <c:y val="-3.652968036529680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6516516516516519E-2"/>
                  <c:y val="-4.337899543378995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8528528528528534E-2"/>
                  <c:y val="-2.283105022831051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i="1">
                    <a:latin typeface="+mj-lt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'Totali i të gjitha shërbimeve'!$E$35:$E$38</c:f>
              <c:strCache>
                <c:ptCount val="4"/>
                <c:pt idx="0">
                  <c:v>Viz. mjek</c:v>
                </c:pt>
                <c:pt idx="1">
                  <c:v>Shërbimet tjera shëndetësore shëndetësore</c:v>
                </c:pt>
                <c:pt idx="2">
                  <c:v>Shërbimet laboratorike</c:v>
                </c:pt>
                <c:pt idx="3">
                  <c:v>Shërbimet radiologjike</c:v>
                </c:pt>
              </c:strCache>
            </c:strRef>
          </c:cat>
          <c:val>
            <c:numRef>
              <c:f>'Totali i të gjitha shërbimeve'!$F$35:$F$38</c:f>
              <c:numCache>
                <c:formatCode>General</c:formatCode>
                <c:ptCount val="4"/>
                <c:pt idx="0">
                  <c:v>934661</c:v>
                </c:pt>
                <c:pt idx="1">
                  <c:v>476556</c:v>
                </c:pt>
                <c:pt idx="2">
                  <c:v>641244</c:v>
                </c:pt>
                <c:pt idx="3">
                  <c:v>31712</c:v>
                </c:pt>
              </c:numCache>
            </c:numRef>
          </c:val>
        </c:ser>
        <c:dLbls>
          <c:showVal val="1"/>
        </c:dLbls>
        <c:shape val="cylinder"/>
        <c:axId val="77693312"/>
        <c:axId val="77694848"/>
        <c:axId val="0"/>
      </c:bar3DChart>
      <c:catAx>
        <c:axId val="7769331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600" b="1" i="1">
                <a:latin typeface="+mj-lt"/>
              </a:defRPr>
            </a:pPr>
            <a:endParaRPr lang="en-US"/>
          </a:p>
        </c:txPr>
        <c:crossAx val="77694848"/>
        <c:crosses val="autoZero"/>
        <c:auto val="1"/>
        <c:lblAlgn val="ctr"/>
        <c:lblOffset val="100"/>
      </c:catAx>
      <c:valAx>
        <c:axId val="77694848"/>
        <c:scaling>
          <c:orientation val="minMax"/>
        </c:scaling>
        <c:delete val="1"/>
        <c:axPos val="l"/>
        <c:numFmt formatCode="General" sourceLinked="1"/>
        <c:tickLblPos val="none"/>
        <c:crossAx val="77693312"/>
        <c:crosses val="autoZero"/>
        <c:crossBetween val="between"/>
      </c:valAx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NN!$H$22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1.4005602240896487E-3"/>
                  <c:y val="-1.5873015873015879E-2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smtClean="0">
                        <a:solidFill>
                          <a:srgbClr val="00B050"/>
                        </a:solidFill>
                      </a:rPr>
                      <a:t>55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2605042016806773E-2"/>
                  <c:y val="-2.6455026455026544E-2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smtClean="0">
                        <a:solidFill>
                          <a:srgbClr val="FF0000"/>
                        </a:solidFill>
                      </a:rPr>
                      <a:t>47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8038664284611568E-3"/>
                  <c:y val="-2.248666833312503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1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defRPr>
                    </a:pPr>
                    <a:r>
                      <a:rPr lang="en-US" sz="2400" dirty="0" smtClean="0">
                        <a:solidFill>
                          <a:srgbClr val="00B050"/>
                        </a:solidFill>
                      </a:rPr>
                      <a:t>31</a:t>
                    </a:r>
                    <a:endParaRPr lang="en-US" sz="18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9.9957983193277297E-2"/>
                      <c:h val="0.12574074074074074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2.6610644257703091E-2"/>
                  <c:y val="-4.2735042735042739E-3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smtClean="0">
                        <a:solidFill>
                          <a:srgbClr val="00B050"/>
                        </a:solidFill>
                      </a:rPr>
                      <a:t>36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NN!$G$23:$G$26</c:f>
              <c:strCache>
                <c:ptCount val="4"/>
                <c:pt idx="0">
                  <c:v>QMF 5</c:v>
                </c:pt>
                <c:pt idx="1">
                  <c:v>QKMF  </c:v>
                </c:pt>
                <c:pt idx="2">
                  <c:v>QMF 6</c:v>
                </c:pt>
                <c:pt idx="3">
                  <c:v>QMF 4</c:v>
                </c:pt>
              </c:strCache>
            </c:strRef>
          </c:cat>
          <c:val>
            <c:numRef>
              <c:f>NN!$H$23:$H$26</c:f>
              <c:numCache>
                <c:formatCode>General</c:formatCode>
                <c:ptCount val="4"/>
                <c:pt idx="0">
                  <c:v>20173</c:v>
                </c:pt>
                <c:pt idx="1">
                  <c:v>16996</c:v>
                </c:pt>
                <c:pt idx="2">
                  <c:v>11157</c:v>
                </c:pt>
                <c:pt idx="3">
                  <c:v>16387</c:v>
                </c:pt>
              </c:numCache>
            </c:numRef>
          </c:val>
        </c:ser>
        <c:dLbls>
          <c:showVal val="1"/>
        </c:dLbls>
        <c:shape val="cylinder"/>
        <c:axId val="80646144"/>
        <c:axId val="80647680"/>
        <c:axId val="0"/>
      </c:bar3DChart>
      <c:catAx>
        <c:axId val="8064614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80647680"/>
        <c:crosses val="autoZero"/>
        <c:auto val="1"/>
        <c:lblAlgn val="ctr"/>
        <c:lblOffset val="100"/>
      </c:catAx>
      <c:valAx>
        <c:axId val="8064768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0646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1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rgbClr val="002060"/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'RAPORT i pergjithshëm QKMF'!$R$56:$R$74</c:f>
              <c:strCache>
                <c:ptCount val="19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-7</c:v>
                </c:pt>
                <c:pt idx="8">
                  <c:v>QMF -8</c:v>
                </c:pt>
                <c:pt idx="9">
                  <c:v>QMF -9</c:v>
                </c:pt>
                <c:pt idx="10">
                  <c:v>QMF -10</c:v>
                </c:pt>
                <c:pt idx="11">
                  <c:v>QMF Mat</c:v>
                </c:pt>
                <c:pt idx="12">
                  <c:v>QMF Mati 1</c:v>
                </c:pt>
                <c:pt idx="13">
                  <c:v>QMF Hajvali</c:v>
                </c:pt>
                <c:pt idx="14">
                  <c:v>QMF Besi</c:v>
                </c:pt>
                <c:pt idx="15">
                  <c:v>Stomatologji</c:v>
                </c:pt>
                <c:pt idx="16">
                  <c:v>Laboratoriumi</c:v>
                </c:pt>
                <c:pt idx="17">
                  <c:v>Radiologji</c:v>
                </c:pt>
                <c:pt idx="18">
                  <c:v>Fshatërat</c:v>
                </c:pt>
              </c:strCache>
            </c:strRef>
          </c:cat>
          <c:val>
            <c:numRef>
              <c:f>'RAPORT i pergjithshëm QKMF'!$S$56:$S$74</c:f>
              <c:numCache>
                <c:formatCode>0</c:formatCode>
                <c:ptCount val="19"/>
                <c:pt idx="0">
                  <c:v>938.72268907563023</c:v>
                </c:pt>
                <c:pt idx="1">
                  <c:v>178.53781512605005</c:v>
                </c:pt>
                <c:pt idx="2">
                  <c:v>162.76890756302521</c:v>
                </c:pt>
                <c:pt idx="3">
                  <c:v>121.39495798319329</c:v>
                </c:pt>
                <c:pt idx="4">
                  <c:v>289.63025210084032</c:v>
                </c:pt>
                <c:pt idx="5">
                  <c:v>545.81932773109259</c:v>
                </c:pt>
                <c:pt idx="6">
                  <c:v>307.72268907563034</c:v>
                </c:pt>
                <c:pt idx="7">
                  <c:v>77.714285714285722</c:v>
                </c:pt>
                <c:pt idx="8">
                  <c:v>50.827731092436977</c:v>
                </c:pt>
                <c:pt idx="9">
                  <c:v>68.256302521008408</c:v>
                </c:pt>
                <c:pt idx="10">
                  <c:v>91.420168067226882</c:v>
                </c:pt>
                <c:pt idx="11">
                  <c:v>60.815126050420155</c:v>
                </c:pt>
                <c:pt idx="12">
                  <c:v>50.579831932773111</c:v>
                </c:pt>
                <c:pt idx="13">
                  <c:v>103.31512605042015</c:v>
                </c:pt>
                <c:pt idx="14">
                  <c:v>67.00420168067258</c:v>
                </c:pt>
                <c:pt idx="15">
                  <c:v>290.03361344537689</c:v>
                </c:pt>
                <c:pt idx="16">
                  <c:v>313.26890756302521</c:v>
                </c:pt>
                <c:pt idx="17">
                  <c:v>117.63025210084034</c:v>
                </c:pt>
                <c:pt idx="18">
                  <c:v>93.306722689075627</c:v>
                </c:pt>
              </c:numCache>
            </c:numRef>
          </c:val>
        </c:ser>
        <c:dLbls>
          <c:showVal val="1"/>
        </c:dLbls>
        <c:shape val="cylinder"/>
        <c:axId val="80545664"/>
        <c:axId val="80547200"/>
        <c:axId val="0"/>
      </c:bar3DChart>
      <c:catAx>
        <c:axId val="8054566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002060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80547200"/>
        <c:crosses val="autoZero"/>
        <c:auto val="1"/>
        <c:lblAlgn val="ctr"/>
        <c:lblOffset val="100"/>
      </c:catAx>
      <c:valAx>
        <c:axId val="80547200"/>
        <c:scaling>
          <c:orientation val="minMax"/>
        </c:scaling>
        <c:delete val="1"/>
        <c:axPos val="l"/>
        <c:numFmt formatCode="0" sourceLinked="1"/>
        <c:majorTickMark val="none"/>
        <c:tickLblPos val="none"/>
        <c:crossAx val="80545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'Raporti i shërbimeve'!$C$61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i="1" dirty="0" smtClean="0">
                        <a:solidFill>
                          <a:srgbClr val="337536"/>
                        </a:solidFill>
                        <a:latin typeface="Cambria" pitchFamily="18" charset="0"/>
                      </a:rPr>
                      <a:t>1</a:t>
                    </a:r>
                    <a:r>
                      <a:rPr lang="en-US" sz="1800" dirty="0" smtClean="0">
                        <a:solidFill>
                          <a:srgbClr val="337536"/>
                        </a:solidFill>
                      </a:rPr>
                      <a:t>66903</a:t>
                    </a:r>
                    <a:endParaRPr lang="en-US" sz="1800" dirty="0">
                      <a:solidFill>
                        <a:srgbClr val="337536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i="1" dirty="0" smtClean="0">
                        <a:solidFill>
                          <a:srgbClr val="337536"/>
                        </a:solidFill>
                        <a:latin typeface="Cambria" pitchFamily="18" charset="0"/>
                      </a:rPr>
                      <a:t>1</a:t>
                    </a:r>
                    <a:r>
                      <a:rPr lang="en-US" sz="1800" dirty="0" smtClean="0">
                        <a:solidFill>
                          <a:srgbClr val="337536"/>
                        </a:solidFill>
                      </a:rPr>
                      <a:t>7734</a:t>
                    </a:r>
                    <a:endParaRPr lang="en-US" sz="1800" dirty="0">
                      <a:solidFill>
                        <a:srgbClr val="337536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800" i="1" dirty="0" smtClean="0">
                        <a:solidFill>
                          <a:srgbClr val="FF0000"/>
                        </a:solidFill>
                        <a:latin typeface="Cambria" pitchFamily="18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FF0000"/>
                        </a:solidFill>
                      </a:rPr>
                      <a:t>9812</a:t>
                    </a:r>
                    <a:endParaRPr lang="en-US" sz="1800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800" i="1" dirty="0" smtClean="0">
                        <a:solidFill>
                          <a:srgbClr val="FF0000"/>
                        </a:solidFill>
                        <a:latin typeface="Cambria" pitchFamily="18" charset="0"/>
                      </a:rPr>
                      <a:t>1</a:t>
                    </a:r>
                    <a:r>
                      <a:rPr lang="en-US" sz="1800" dirty="0" smtClean="0">
                        <a:solidFill>
                          <a:srgbClr val="FF0000"/>
                        </a:solidFill>
                      </a:rPr>
                      <a:t>8928</a:t>
                    </a:r>
                    <a:endParaRPr lang="en-US" sz="1800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1595034995625546E-2"/>
                  <c:y val="-6.3291139240506337E-3"/>
                </c:manualLayout>
              </c:layout>
              <c:tx>
                <c:rich>
                  <a:bodyPr/>
                  <a:lstStyle/>
                  <a:p>
                    <a:r>
                      <a:rPr lang="en-US" sz="1800" i="1" dirty="0" smtClean="0">
                        <a:solidFill>
                          <a:srgbClr val="337536"/>
                        </a:solidFill>
                        <a:latin typeface="Cambria" pitchFamily="18" charset="0"/>
                      </a:rPr>
                      <a:t>3</a:t>
                    </a:r>
                    <a:r>
                      <a:rPr lang="en-US" sz="1800" dirty="0" smtClean="0">
                        <a:solidFill>
                          <a:srgbClr val="337536"/>
                        </a:solidFill>
                      </a:rPr>
                      <a:t>4713</a:t>
                    </a:r>
                    <a:endParaRPr lang="en-US" sz="1800" dirty="0">
                      <a:solidFill>
                        <a:srgbClr val="337536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8.333333333333335E-3"/>
                  <c:y val="-2.2831323299778183E-3"/>
                </c:manualLayout>
              </c:layout>
              <c:tx>
                <c:rich>
                  <a:bodyPr/>
                  <a:lstStyle/>
                  <a:p>
                    <a:r>
                      <a:rPr lang="en-US" sz="1800" i="1" dirty="0" smtClean="0">
                        <a:solidFill>
                          <a:srgbClr val="FF0000"/>
                        </a:solidFill>
                        <a:latin typeface="Cambria" pitchFamily="18" charset="0"/>
                      </a:rPr>
                      <a:t>3</a:t>
                    </a:r>
                    <a:r>
                      <a:rPr lang="en-US" sz="1800" dirty="0" smtClean="0">
                        <a:solidFill>
                          <a:srgbClr val="FF0000"/>
                        </a:solidFill>
                      </a:rPr>
                      <a:t>8240</a:t>
                    </a:r>
                    <a:endParaRPr lang="en-US" sz="1800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5.3360236220472451E-2"/>
                  <c:y val="-1.8987341772151823E-2"/>
                </c:manualLayout>
              </c:layout>
              <c:tx>
                <c:rich>
                  <a:bodyPr/>
                  <a:lstStyle/>
                  <a:p>
                    <a:r>
                      <a:rPr lang="en-US" sz="1800" i="1" dirty="0" smtClean="0">
                        <a:solidFill>
                          <a:srgbClr val="337536"/>
                        </a:solidFill>
                        <a:latin typeface="Cambria" pitchFamily="18" charset="0"/>
                      </a:rPr>
                      <a:t>3</a:t>
                    </a:r>
                    <a:r>
                      <a:rPr lang="en-US" sz="1800" dirty="0" smtClean="0">
                        <a:solidFill>
                          <a:srgbClr val="337536"/>
                        </a:solidFill>
                      </a:rPr>
                      <a:t>4744</a:t>
                    </a:r>
                    <a:endParaRPr lang="en-US" sz="1800" dirty="0">
                      <a:solidFill>
                        <a:srgbClr val="337536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2.6881720430108088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800" i="1" dirty="0" smtClean="0">
                        <a:solidFill>
                          <a:srgbClr val="337536"/>
                        </a:solidFill>
                        <a:latin typeface="Cambria" pitchFamily="18" charset="0"/>
                      </a:rPr>
                      <a:t>8</a:t>
                    </a:r>
                    <a:r>
                      <a:rPr lang="en-US" sz="1800" dirty="0" smtClean="0">
                        <a:solidFill>
                          <a:srgbClr val="337536"/>
                        </a:solidFill>
                      </a:rPr>
                      <a:t>883</a:t>
                    </a:r>
                    <a:endParaRPr lang="en-US" sz="1800" dirty="0">
                      <a:solidFill>
                        <a:srgbClr val="337536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5.3763440860215232E-3"/>
                  <c:y val="-3.37552742616034E-2"/>
                </c:manualLayout>
              </c:layout>
              <c:tx>
                <c:rich>
                  <a:bodyPr/>
                  <a:lstStyle/>
                  <a:p>
                    <a:r>
                      <a:rPr lang="en-US" sz="1800" i="1" dirty="0" smtClean="0">
                        <a:solidFill>
                          <a:srgbClr val="337536"/>
                        </a:solidFill>
                        <a:latin typeface="Cambria" pitchFamily="18" charset="0"/>
                      </a:rPr>
                      <a:t>6</a:t>
                    </a:r>
                    <a:r>
                      <a:rPr lang="en-US" sz="1800" dirty="0" smtClean="0">
                        <a:solidFill>
                          <a:srgbClr val="337536"/>
                        </a:solidFill>
                      </a:rPr>
                      <a:t>199</a:t>
                    </a:r>
                    <a:endParaRPr lang="en-US" sz="1800" dirty="0">
                      <a:solidFill>
                        <a:srgbClr val="337536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z="1800" i="1" dirty="0" smtClean="0">
                        <a:solidFill>
                          <a:srgbClr val="FF0000"/>
                        </a:solidFill>
                        <a:latin typeface="Cambria" pitchFamily="18" charset="0"/>
                      </a:rPr>
                      <a:t>7</a:t>
                    </a:r>
                    <a:r>
                      <a:rPr lang="en-US" sz="1800" dirty="0" smtClean="0">
                        <a:solidFill>
                          <a:srgbClr val="FF0000"/>
                        </a:solidFill>
                      </a:rPr>
                      <a:t>171</a:t>
                    </a:r>
                    <a:endParaRPr lang="en-US" sz="1800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1.249999999999989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800" i="1" dirty="0" smtClean="0">
                        <a:solidFill>
                          <a:srgbClr val="337536"/>
                        </a:solidFill>
                        <a:latin typeface="Cambria" pitchFamily="18" charset="0"/>
                      </a:rPr>
                      <a:t>1</a:t>
                    </a:r>
                    <a:r>
                      <a:rPr lang="en-US" sz="1800" dirty="0" smtClean="0">
                        <a:solidFill>
                          <a:srgbClr val="337536"/>
                        </a:solidFill>
                      </a:rPr>
                      <a:t>1394</a:t>
                    </a:r>
                    <a:endParaRPr lang="en-US" sz="1800" dirty="0">
                      <a:solidFill>
                        <a:srgbClr val="337536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9.7222222222222224E-3"/>
                  <c:y val="-4.4303797468354431E-2"/>
                </c:manualLayout>
              </c:layout>
              <c:tx>
                <c:rich>
                  <a:bodyPr/>
                  <a:lstStyle/>
                  <a:p>
                    <a:r>
                      <a:rPr lang="en-US" sz="1800" i="1" dirty="0" smtClean="0">
                        <a:solidFill>
                          <a:srgbClr val="337536"/>
                        </a:solidFill>
                        <a:latin typeface="Cambria" pitchFamily="18" charset="0"/>
                      </a:rPr>
                      <a:t>1</a:t>
                    </a:r>
                    <a:r>
                      <a:rPr lang="en-US" sz="1800" dirty="0" smtClean="0">
                        <a:solidFill>
                          <a:srgbClr val="337536"/>
                        </a:solidFill>
                      </a:rPr>
                      <a:t>2681</a:t>
                    </a:r>
                    <a:endParaRPr lang="en-US" sz="1800" dirty="0">
                      <a:solidFill>
                        <a:srgbClr val="337536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z="1800" dirty="0" smtClean="0">
                        <a:solidFill>
                          <a:srgbClr val="FF0000"/>
                        </a:solidFill>
                      </a:rPr>
                      <a:t>8412</a:t>
                    </a:r>
                    <a:endParaRPr lang="en-US" sz="1800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1.8055555555555457E-2"/>
                  <c:y val="-8.4388185654008432E-3"/>
                </c:manualLayout>
              </c:layout>
              <c:tx>
                <c:rich>
                  <a:bodyPr/>
                  <a:lstStyle/>
                  <a:p>
                    <a:r>
                      <a:rPr lang="en-US" sz="1800" i="1" dirty="0" smtClean="0">
                        <a:solidFill>
                          <a:srgbClr val="FF0000"/>
                        </a:solidFill>
                        <a:latin typeface="Cambria" pitchFamily="18" charset="0"/>
                      </a:rPr>
                      <a:t>6</a:t>
                    </a:r>
                    <a:r>
                      <a:rPr lang="en-US" sz="1800" dirty="0" smtClean="0">
                        <a:solidFill>
                          <a:srgbClr val="FF0000"/>
                        </a:solidFill>
                      </a:rPr>
                      <a:t>159</a:t>
                    </a:r>
                    <a:endParaRPr lang="en-US" sz="1800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1.7473118279569991E-2"/>
                  <c:y val="-1.2658227848101266E-2"/>
                </c:manualLayout>
              </c:layout>
              <c:tx>
                <c:rich>
                  <a:bodyPr/>
                  <a:lstStyle/>
                  <a:p>
                    <a:r>
                      <a:rPr lang="en-US" sz="1800" i="1" dirty="0" smtClean="0">
                        <a:solidFill>
                          <a:srgbClr val="337536"/>
                        </a:solidFill>
                        <a:latin typeface="Cambria" pitchFamily="18" charset="0"/>
                      </a:rPr>
                      <a:t>5</a:t>
                    </a:r>
                    <a:r>
                      <a:rPr lang="en-US" sz="1800" dirty="0" smtClean="0">
                        <a:solidFill>
                          <a:srgbClr val="337536"/>
                        </a:solidFill>
                      </a:rPr>
                      <a:t>121</a:t>
                    </a:r>
                    <a:endParaRPr lang="en-US" sz="1800" dirty="0">
                      <a:solidFill>
                        <a:srgbClr val="337536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1.2096774193548387E-2"/>
                  <c:y val="-2.1097046413502268E-2"/>
                </c:manualLayout>
              </c:layout>
              <c:tx>
                <c:rich>
                  <a:bodyPr/>
                  <a:lstStyle/>
                  <a:p>
                    <a:r>
                      <a:rPr lang="en-US" sz="1800" i="1" dirty="0" smtClean="0">
                        <a:solidFill>
                          <a:srgbClr val="337536"/>
                        </a:solidFill>
                        <a:latin typeface="Cambria" pitchFamily="18" charset="0"/>
                      </a:rPr>
                      <a:t>1</a:t>
                    </a:r>
                    <a:r>
                      <a:rPr lang="en-US" sz="1800" dirty="0" smtClean="0">
                        <a:solidFill>
                          <a:srgbClr val="337536"/>
                        </a:solidFill>
                      </a:rPr>
                      <a:t>6093</a:t>
                    </a:r>
                    <a:endParaRPr lang="en-US" sz="1800" dirty="0">
                      <a:solidFill>
                        <a:srgbClr val="337536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1.8055555555555561E-2"/>
                  <c:y val="-1.5981735159817424E-2"/>
                </c:manualLayout>
              </c:layout>
              <c:tx>
                <c:rich>
                  <a:bodyPr/>
                  <a:lstStyle/>
                  <a:p>
                    <a:r>
                      <a:rPr lang="en-US" i="1" dirty="0" smtClean="0">
                        <a:solidFill>
                          <a:srgbClr val="FF0000"/>
                        </a:solidFill>
                        <a:latin typeface="Cambria" pitchFamily="18" charset="0"/>
                      </a:rPr>
                      <a:t>5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369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Cambria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'Raporti i shërbimeve'!$B$62:$B$78</c:f>
              <c:strCache>
                <c:ptCount val="17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-7</c:v>
                </c:pt>
                <c:pt idx="8">
                  <c:v>QMF -8</c:v>
                </c:pt>
                <c:pt idx="9">
                  <c:v>QMF -9</c:v>
                </c:pt>
                <c:pt idx="10">
                  <c:v>QMF -10</c:v>
                </c:pt>
                <c:pt idx="11">
                  <c:v>QMF Hajvali</c:v>
                </c:pt>
                <c:pt idx="12">
                  <c:v>QMF Besi </c:v>
                </c:pt>
                <c:pt idx="13">
                  <c:v>QMF Mat</c:v>
                </c:pt>
                <c:pt idx="14">
                  <c:v>QMF Mati 1</c:v>
                </c:pt>
                <c:pt idx="15">
                  <c:v>Fshatërat</c:v>
                </c:pt>
                <c:pt idx="16">
                  <c:v>Stomatologji</c:v>
                </c:pt>
              </c:strCache>
            </c:strRef>
          </c:cat>
          <c:val>
            <c:numRef>
              <c:f>'Raporti i shërbimeve'!$C$62:$C$78</c:f>
              <c:numCache>
                <c:formatCode>General</c:formatCode>
                <c:ptCount val="17"/>
                <c:pt idx="0">
                  <c:v>166903</c:v>
                </c:pt>
                <c:pt idx="1">
                  <c:v>17734</c:v>
                </c:pt>
                <c:pt idx="2">
                  <c:v>29812</c:v>
                </c:pt>
                <c:pt idx="3">
                  <c:v>18928</c:v>
                </c:pt>
                <c:pt idx="4">
                  <c:v>34744</c:v>
                </c:pt>
                <c:pt idx="5">
                  <c:v>38240</c:v>
                </c:pt>
                <c:pt idx="6">
                  <c:v>34744</c:v>
                </c:pt>
                <c:pt idx="7">
                  <c:v>8883</c:v>
                </c:pt>
                <c:pt idx="8">
                  <c:v>6199</c:v>
                </c:pt>
                <c:pt idx="9">
                  <c:v>7171</c:v>
                </c:pt>
                <c:pt idx="10">
                  <c:v>11394</c:v>
                </c:pt>
                <c:pt idx="11">
                  <c:v>12681</c:v>
                </c:pt>
                <c:pt idx="12">
                  <c:v>8412</c:v>
                </c:pt>
                <c:pt idx="13">
                  <c:v>6159</c:v>
                </c:pt>
                <c:pt idx="14">
                  <c:v>5121</c:v>
                </c:pt>
                <c:pt idx="15">
                  <c:v>16093</c:v>
                </c:pt>
                <c:pt idx="16">
                  <c:v>53369</c:v>
                </c:pt>
              </c:numCache>
            </c:numRef>
          </c:val>
        </c:ser>
        <c:dLbls>
          <c:showVal val="1"/>
        </c:dLbls>
        <c:shape val="box"/>
        <c:axId val="80772480"/>
        <c:axId val="80778368"/>
        <c:axId val="0"/>
      </c:bar3DChart>
      <c:catAx>
        <c:axId val="8077248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ea typeface="+mn-ea"/>
                <a:cs typeface="+mn-cs"/>
              </a:defRPr>
            </a:pPr>
            <a:endParaRPr lang="en-US"/>
          </a:p>
        </c:txPr>
        <c:crossAx val="80778368"/>
        <c:crosses val="autoZero"/>
        <c:auto val="1"/>
        <c:lblAlgn val="ctr"/>
        <c:lblOffset val="100"/>
      </c:catAx>
      <c:valAx>
        <c:axId val="8077836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0772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1"/>
          <c:order val="0"/>
          <c:tx>
            <c:strRef>
              <c:f>'Viz. Mjek. QKMF '!$D$29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 smtClean="0">
                        <a:solidFill>
                          <a:srgbClr val="00B050"/>
                        </a:solidFill>
                      </a:rPr>
                      <a:t>2</a:t>
                    </a:r>
                    <a:r>
                      <a:rPr lang="en-US" dirty="0" smtClean="0"/>
                      <a:t>3%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16%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2</a:t>
                    </a:r>
                    <a:r>
                      <a:rPr lang="en-US" smtClean="0"/>
                      <a:t>4%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1</a:t>
                    </a:r>
                    <a:r>
                      <a:rPr lang="en-US" smtClean="0"/>
                      <a:t>4%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1666666666666423E-3"/>
                  <c:y val="1.282051282051282E-2"/>
                </c:manualLayout>
              </c:layout>
              <c:tx>
                <c:rich>
                  <a:bodyPr/>
                  <a:lstStyle/>
                  <a:p>
                    <a:r>
                      <a:rPr lang="en-US" sz="1800" smtClean="0"/>
                      <a:t>1</a:t>
                    </a:r>
                    <a:r>
                      <a:rPr lang="en-US" smtClean="0"/>
                      <a:t>3%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2</a:t>
                    </a:r>
                    <a:r>
                      <a:rPr lang="en-US" smtClean="0"/>
                      <a:t>2%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2500000000000001E-2"/>
                  <c:y val="-2.136752136752137E-3"/>
                </c:manualLayout>
              </c:layout>
              <c:tx>
                <c:rich>
                  <a:bodyPr/>
                  <a:lstStyle/>
                  <a:p>
                    <a:r>
                      <a:rPr lang="en-US" sz="1800" smtClean="0"/>
                      <a:t>2</a:t>
                    </a:r>
                    <a:r>
                      <a:rPr lang="en-US" smtClean="0"/>
                      <a:t>0%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8.333333333333302E-3"/>
                  <c:y val="-6.5184889863450614E-3"/>
                </c:manualLayout>
              </c:layout>
              <c:tx>
                <c:rich>
                  <a:bodyPr/>
                  <a:lstStyle/>
                  <a:p>
                    <a:r>
                      <a:rPr lang="en-US" sz="1800" smtClean="0"/>
                      <a:t>2</a:t>
                    </a:r>
                    <a:r>
                      <a:rPr lang="en-US" smtClean="0"/>
                      <a:t>0%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2.7777777777777877E-2"/>
                  <c:y val="2.136752136752137E-3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2</a:t>
                    </a:r>
                    <a:r>
                      <a:rPr lang="en-US" dirty="0" smtClean="0"/>
                      <a:t>1%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1</a:t>
                    </a:r>
                    <a:r>
                      <a:rPr lang="en-US" smtClean="0"/>
                      <a:t>8%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2</a:t>
                    </a:r>
                    <a:r>
                      <a:rPr lang="en-US" smtClean="0"/>
                      <a:t>3%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2</a:t>
                    </a:r>
                    <a:r>
                      <a:rPr lang="en-US" smtClean="0"/>
                      <a:t>0%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4.1666666666666683E-3"/>
                  <c:y val="4.2194092827004303E-3"/>
                </c:manualLayout>
              </c:layout>
              <c:tx>
                <c:rich>
                  <a:bodyPr/>
                  <a:lstStyle/>
                  <a:p>
                    <a:r>
                      <a:rPr lang="en-US" sz="1800" smtClean="0"/>
                      <a:t>1</a:t>
                    </a:r>
                    <a:r>
                      <a:rPr lang="en-US" smtClean="0"/>
                      <a:t>8%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1</a:t>
                    </a:r>
                    <a:r>
                      <a:rPr lang="en-US" smtClean="0"/>
                      <a:t>9%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1</a:t>
                    </a:r>
                    <a:r>
                      <a:rPr lang="en-US" smtClean="0"/>
                      <a:t>7%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8.3333333333332447E-3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1800" b="1" i="1">
                        <a:solidFill>
                          <a:srgbClr val="FF0000"/>
                        </a:solidFill>
                        <a:latin typeface="Cambria" pitchFamily="18" charset="0"/>
                      </a:defRPr>
                    </a:pPr>
                    <a:r>
                      <a:rPr lang="en-US" smtClean="0"/>
                      <a:t>8%</a:t>
                    </a:r>
                    <a:endParaRPr lang="en-US"/>
                  </a:p>
                </c:rich>
              </c:tx>
              <c:spPr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2.0833333333333478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1800" b="1" i="1">
                        <a:solidFill>
                          <a:srgbClr val="FF0000"/>
                        </a:solidFill>
                        <a:latin typeface="Cambria" pitchFamily="18" charset="0"/>
                      </a:defRPr>
                    </a:pPr>
                    <a:r>
                      <a:rPr lang="en-US" smtClean="0"/>
                      <a:t>19%</a:t>
                    </a:r>
                    <a:endParaRPr lang="en-US" dirty="0"/>
                  </a:p>
                </c:rich>
              </c:tx>
              <c:spPr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2.3611111111111142E-2"/>
                  <c:y val="2.1097046413502156E-3"/>
                </c:manualLayout>
              </c:layout>
              <c:tx>
                <c:rich>
                  <a:bodyPr/>
                  <a:lstStyle/>
                  <a:p>
                    <a:pPr>
                      <a:defRPr sz="1800" b="1" i="1">
                        <a:solidFill>
                          <a:srgbClr val="FF0000"/>
                        </a:solidFill>
                        <a:latin typeface="Cambria" pitchFamily="18" charset="0"/>
                      </a:defRPr>
                    </a:pPr>
                    <a:r>
                      <a:rPr lang="en-US" smtClean="0"/>
                      <a:t>15%</a:t>
                    </a:r>
                    <a:endParaRPr lang="en-US" dirty="0"/>
                  </a:p>
                </c:rich>
              </c:tx>
              <c:spPr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 smtClean="0"/>
                      <a:t>11%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smtClean="0"/>
                      <a:t>19%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i="1">
                    <a:solidFill>
                      <a:srgbClr val="00B050"/>
                    </a:solidFill>
                    <a:latin typeface="Cambria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'Viz. Mjek. QKMF '!$B$30:$B$49</c:f>
              <c:strCache>
                <c:ptCount val="20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-7</c:v>
                </c:pt>
                <c:pt idx="8">
                  <c:v>QMF -8</c:v>
                </c:pt>
                <c:pt idx="9">
                  <c:v>QMF -9</c:v>
                </c:pt>
                <c:pt idx="10">
                  <c:v>QMF -10</c:v>
                </c:pt>
                <c:pt idx="11">
                  <c:v>QMF Hajvali</c:v>
                </c:pt>
                <c:pt idx="12">
                  <c:v>QMF Besi </c:v>
                </c:pt>
                <c:pt idx="13">
                  <c:v>QMF Mat</c:v>
                </c:pt>
                <c:pt idx="14">
                  <c:v>QMF Mati 1</c:v>
                </c:pt>
                <c:pt idx="15">
                  <c:v>Stomatologji</c:v>
                </c:pt>
                <c:pt idx="16">
                  <c:v>Laboratoriumi</c:v>
                </c:pt>
                <c:pt idx="17">
                  <c:v>Radiologji</c:v>
                </c:pt>
                <c:pt idx="18">
                  <c:v>Fshatërat</c:v>
                </c:pt>
                <c:pt idx="19">
                  <c:v>Totali</c:v>
                </c:pt>
              </c:strCache>
            </c:strRef>
          </c:cat>
          <c:val>
            <c:numRef>
              <c:f>'Viz. Mjek. QKMF '!$D$30:$D$49</c:f>
              <c:numCache>
                <c:formatCode>0</c:formatCode>
                <c:ptCount val="20"/>
                <c:pt idx="0">
                  <c:v>23</c:v>
                </c:pt>
                <c:pt idx="1">
                  <c:v>16</c:v>
                </c:pt>
                <c:pt idx="2">
                  <c:v>24</c:v>
                </c:pt>
                <c:pt idx="3">
                  <c:v>14</c:v>
                </c:pt>
                <c:pt idx="4">
                  <c:v>13</c:v>
                </c:pt>
                <c:pt idx="5">
                  <c:v>22</c:v>
                </c:pt>
                <c:pt idx="6">
                  <c:v>20</c:v>
                </c:pt>
                <c:pt idx="7">
                  <c:v>20</c:v>
                </c:pt>
                <c:pt idx="8">
                  <c:v>21</c:v>
                </c:pt>
                <c:pt idx="9">
                  <c:v>18</c:v>
                </c:pt>
                <c:pt idx="10">
                  <c:v>23</c:v>
                </c:pt>
                <c:pt idx="11">
                  <c:v>20</c:v>
                </c:pt>
                <c:pt idx="12">
                  <c:v>18</c:v>
                </c:pt>
                <c:pt idx="13">
                  <c:v>19</c:v>
                </c:pt>
                <c:pt idx="14">
                  <c:v>17</c:v>
                </c:pt>
                <c:pt idx="15">
                  <c:v>8</c:v>
                </c:pt>
                <c:pt idx="16">
                  <c:v>19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</c:numCache>
            </c:numRef>
          </c:val>
        </c:ser>
        <c:dLbls>
          <c:showVal val="1"/>
        </c:dLbls>
        <c:shape val="cylinder"/>
        <c:axId val="80730368"/>
        <c:axId val="80904192"/>
        <c:axId val="0"/>
      </c:bar3DChart>
      <c:catAx>
        <c:axId val="80730368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600" b="1" i="1">
                <a:latin typeface="Cambria" panose="02040503050406030204" pitchFamily="18" charset="0"/>
              </a:defRPr>
            </a:pPr>
            <a:endParaRPr lang="en-US"/>
          </a:p>
        </c:txPr>
        <c:crossAx val="80904192"/>
        <c:crosses val="autoZero"/>
        <c:auto val="1"/>
        <c:lblAlgn val="ctr"/>
        <c:lblOffset val="100"/>
      </c:catAx>
      <c:valAx>
        <c:axId val="80904192"/>
        <c:scaling>
          <c:orientation val="minMax"/>
        </c:scaling>
        <c:delete val="1"/>
        <c:axPos val="l"/>
        <c:numFmt formatCode="0" sourceLinked="1"/>
        <c:tickLblPos val="none"/>
        <c:crossAx val="80730368"/>
        <c:crosses val="autoZero"/>
        <c:crossBetween val="between"/>
      </c:valAx>
    </c:plotArea>
    <c:plotVisOnly val="1"/>
    <c:dispBlanksAs val="gap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Totali!$C$17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1.13960113960114E-2"/>
                  <c:y val="-2.500000000000000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2">
                            <a:lumMod val="50000"/>
                          </a:schemeClr>
                        </a:solidFill>
                      </a:rPr>
                      <a:t>18%</a:t>
                    </a:r>
                    <a:endParaRPr lang="en-US" dirty="0">
                      <a:solidFill>
                        <a:schemeClr val="tx2">
                          <a:lumMod val="50000"/>
                        </a:schemeClr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5470085470085496E-3"/>
                  <c:y val="-2.291666666666666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2">
                            <a:lumMod val="50000"/>
                          </a:schemeClr>
                        </a:solidFill>
                      </a:rPr>
                      <a:t>62%</a:t>
                    </a:r>
                    <a:endParaRPr lang="en-US" dirty="0">
                      <a:solidFill>
                        <a:schemeClr val="tx2">
                          <a:lumMod val="50000"/>
                        </a:schemeClr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82051282051282E-2"/>
                  <c:y val="-3.654101049868767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2">
                            <a:lumMod val="50000"/>
                          </a:schemeClr>
                        </a:solidFill>
                      </a:rPr>
                      <a:t>18%</a:t>
                    </a:r>
                    <a:endParaRPr lang="en-US" dirty="0">
                      <a:solidFill>
                        <a:schemeClr val="tx2">
                          <a:lumMod val="50000"/>
                        </a:schemeClr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9715099715099748E-3"/>
                  <c:y val="-2.083333333333333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2">
                            <a:lumMod val="50000"/>
                          </a:schemeClr>
                        </a:solidFill>
                      </a:rPr>
                      <a:t>52%</a:t>
                    </a:r>
                    <a:endParaRPr lang="en-US" dirty="0">
                      <a:solidFill>
                        <a:schemeClr val="tx2">
                          <a:lumMod val="50000"/>
                        </a:schemeClr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1225071225071235E-3"/>
                  <c:y val="-2.500000000000000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2">
                            <a:lumMod val="50000"/>
                          </a:schemeClr>
                        </a:solidFill>
                      </a:rPr>
                      <a:t>11%</a:t>
                    </a:r>
                    <a:endParaRPr lang="en-US" dirty="0">
                      <a:solidFill>
                        <a:schemeClr val="tx2">
                          <a:lumMod val="50000"/>
                        </a:schemeClr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Totali!$B$18:$B$22</c:f>
              <c:strCache>
                <c:ptCount val="5"/>
                <c:pt idx="0">
                  <c:v>Mjekesia Familjare</c:v>
                </c:pt>
                <c:pt idx="1">
                  <c:v>Mjekesia Punes</c:v>
                </c:pt>
                <c:pt idx="2">
                  <c:v>Specialistika</c:v>
                </c:pt>
                <c:pt idx="3">
                  <c:v>QMG</c:v>
                </c:pt>
                <c:pt idx="4">
                  <c:v>DSM </c:v>
                </c:pt>
              </c:strCache>
            </c:strRef>
          </c:cat>
          <c:val>
            <c:numRef>
              <c:f>Totali!$C$18:$C$22</c:f>
              <c:numCache>
                <c:formatCode>General</c:formatCode>
                <c:ptCount val="5"/>
                <c:pt idx="0">
                  <c:v>18</c:v>
                </c:pt>
                <c:pt idx="1">
                  <c:v>62</c:v>
                </c:pt>
                <c:pt idx="2">
                  <c:v>18</c:v>
                </c:pt>
                <c:pt idx="3">
                  <c:v>52</c:v>
                </c:pt>
                <c:pt idx="4">
                  <c:v>11</c:v>
                </c:pt>
              </c:numCache>
            </c:numRef>
          </c:val>
        </c:ser>
        <c:dLbls>
          <c:showVal val="1"/>
        </c:dLbls>
        <c:shape val="box"/>
        <c:axId val="81002496"/>
        <c:axId val="81004032"/>
        <c:axId val="0"/>
      </c:bar3DChart>
      <c:catAx>
        <c:axId val="810024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1" u="none" strike="noStrike" kern="1200" baseline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81004032"/>
        <c:crosses val="autoZero"/>
        <c:auto val="1"/>
        <c:lblAlgn val="ctr"/>
        <c:lblOffset val="100"/>
      </c:catAx>
      <c:valAx>
        <c:axId val="8100403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1002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rgbClr val="002060"/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'RAPORT i pergjithshëm QKMF'!$I$29:$I$44</c:f>
              <c:strCache>
                <c:ptCount val="16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-7</c:v>
                </c:pt>
                <c:pt idx="8">
                  <c:v>QMF -8</c:v>
                </c:pt>
                <c:pt idx="9">
                  <c:v>QMF -9</c:v>
                </c:pt>
                <c:pt idx="10">
                  <c:v>QMF -10</c:v>
                </c:pt>
                <c:pt idx="11">
                  <c:v>QMF Mat</c:v>
                </c:pt>
                <c:pt idx="12">
                  <c:v>QMF Mati 1</c:v>
                </c:pt>
                <c:pt idx="13">
                  <c:v>QMF Hajvali</c:v>
                </c:pt>
                <c:pt idx="14">
                  <c:v>QMF Besi</c:v>
                </c:pt>
                <c:pt idx="15">
                  <c:v>Fshatërat</c:v>
                </c:pt>
              </c:strCache>
            </c:strRef>
          </c:cat>
          <c:val>
            <c:numRef>
              <c:f>'RAPORT i pergjithshëm QKMF'!$J$29:$J$44</c:f>
              <c:numCache>
                <c:formatCode>0</c:formatCode>
                <c:ptCount val="16"/>
                <c:pt idx="0">
                  <c:v>9011</c:v>
                </c:pt>
                <c:pt idx="1">
                  <c:v>0</c:v>
                </c:pt>
                <c:pt idx="2">
                  <c:v>145</c:v>
                </c:pt>
                <c:pt idx="3">
                  <c:v>87</c:v>
                </c:pt>
                <c:pt idx="4">
                  <c:v>447</c:v>
                </c:pt>
                <c:pt idx="5">
                  <c:v>543</c:v>
                </c:pt>
                <c:pt idx="6">
                  <c:v>151</c:v>
                </c:pt>
                <c:pt idx="7">
                  <c:v>512</c:v>
                </c:pt>
                <c:pt idx="8">
                  <c:v>1033</c:v>
                </c:pt>
                <c:pt idx="9">
                  <c:v>254</c:v>
                </c:pt>
                <c:pt idx="10">
                  <c:v>889</c:v>
                </c:pt>
                <c:pt idx="11">
                  <c:v>137</c:v>
                </c:pt>
                <c:pt idx="12">
                  <c:v>474</c:v>
                </c:pt>
                <c:pt idx="13">
                  <c:v>64</c:v>
                </c:pt>
                <c:pt idx="14">
                  <c:v>406</c:v>
                </c:pt>
                <c:pt idx="15">
                  <c:v>180</c:v>
                </c:pt>
              </c:numCache>
            </c:numRef>
          </c:val>
        </c:ser>
        <c:dLbls>
          <c:showVal val="1"/>
        </c:dLbls>
        <c:shape val="cylinder"/>
        <c:axId val="81053184"/>
        <c:axId val="81054720"/>
        <c:axId val="0"/>
      </c:bar3DChart>
      <c:catAx>
        <c:axId val="810531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81054720"/>
        <c:crosses val="autoZero"/>
        <c:auto val="1"/>
        <c:lblAlgn val="ctr"/>
        <c:lblOffset val="100"/>
      </c:catAx>
      <c:valAx>
        <c:axId val="81054720"/>
        <c:scaling>
          <c:orientation val="minMax"/>
        </c:scaling>
        <c:delete val="1"/>
        <c:axPos val="l"/>
        <c:numFmt formatCode="0" sourceLinked="1"/>
        <c:majorTickMark val="none"/>
        <c:tickLblPos val="none"/>
        <c:crossAx val="81053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27166548438201982"/>
                  <c:y val="-0.1690297319392453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1" u="none" strike="noStrike" kern="1200" baseline="0">
                      <a:solidFill>
                        <a:schemeClr val="tx2">
                          <a:lumMod val="75000"/>
                        </a:schemeClr>
                      </a:solidFill>
                      <a:latin typeface="Cambria" panose="020405030504060302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5247375328083987"/>
                  <c:y val="3.7948381452314312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1" u="none" strike="noStrike" kern="1200" baseline="0">
                      <a:solidFill>
                        <a:schemeClr val="tx2">
                          <a:lumMod val="75000"/>
                        </a:schemeClr>
                      </a:solidFill>
                      <a:latin typeface="Cambria" panose="020405030504060302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Sheet1!$Z$328:$Z$329</c:f>
              <c:strCache>
                <c:ptCount val="2"/>
                <c:pt idx="0">
                  <c:v>F</c:v>
                </c:pt>
                <c:pt idx="1">
                  <c:v>M</c:v>
                </c:pt>
              </c:strCache>
            </c:strRef>
          </c:cat>
          <c:val>
            <c:numRef>
              <c:f>Sheet1!$AA$328:$AA$329</c:f>
              <c:numCache>
                <c:formatCode>0%</c:formatCode>
                <c:ptCount val="2"/>
                <c:pt idx="0">
                  <c:v>0.52</c:v>
                </c:pt>
                <c:pt idx="1">
                  <c:v>0.48000000000000032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rgbClr val="FFCC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7.4%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7.7%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8.4%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7.3%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6.9444444444444545E-3"/>
                  <c:y val="-4.329004329004333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10.4%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10.5%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13%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1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'[Raporti vjetor QKMF PRISHTINE per IKSHPK (1).xls]Vizitat mjekesore QKMF'!$B$20:$B$29</c:f>
              <c:strCache>
                <c:ptCount val="10"/>
                <c:pt idx="0">
                  <c:v>&lt; 1 vjet</c:v>
                </c:pt>
                <c:pt idx="1">
                  <c:v>1-5</c:v>
                </c:pt>
                <c:pt idx="2">
                  <c:v>6-9</c:v>
                </c:pt>
                <c:pt idx="3">
                  <c:v>10-14</c:v>
                </c:pt>
                <c:pt idx="4">
                  <c:v>15-19</c:v>
                </c:pt>
                <c:pt idx="5">
                  <c:v>20-24</c:v>
                </c:pt>
                <c:pt idx="6">
                  <c:v>35-44</c:v>
                </c:pt>
                <c:pt idx="7">
                  <c:v>45-54</c:v>
                </c:pt>
                <c:pt idx="8">
                  <c:v>55-64</c:v>
                </c:pt>
                <c:pt idx="9">
                  <c:v>65+ vjet</c:v>
                </c:pt>
              </c:strCache>
            </c:strRef>
          </c:cat>
          <c:val>
            <c:numRef>
              <c:f>'[Raporti vjetor QKMF PRISHTINE per IKSHPK (1).xls]Vizitat mjekesore QKMF'!$C$20:$C$29</c:f>
              <c:numCache>
                <c:formatCode>General</c:formatCode>
                <c:ptCount val="10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8</c:v>
                </c:pt>
                <c:pt idx="4">
                  <c:v>8</c:v>
                </c:pt>
                <c:pt idx="5">
                  <c:v>10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</c:numCache>
            </c:numRef>
          </c:val>
        </c:ser>
        <c:dLbls>
          <c:showVal val="1"/>
        </c:dLbls>
        <c:shape val="cylinder"/>
        <c:axId val="81116160"/>
        <c:axId val="81117952"/>
        <c:axId val="0"/>
      </c:bar3DChart>
      <c:catAx>
        <c:axId val="8111616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cap="none" spc="0" baseline="0">
                <a:ln/>
                <a:solidFill>
                  <a:schemeClr val="tx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81117952"/>
        <c:crosses val="autoZero"/>
        <c:auto val="1"/>
        <c:lblAlgn val="ctr"/>
        <c:lblOffset val="100"/>
      </c:catAx>
      <c:valAx>
        <c:axId val="8111795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1116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'Lista e emrave te mjekeve'!$J$178</c:f>
              <c:strCache>
                <c:ptCount val="1"/>
                <c:pt idx="0">
                  <c:v>2104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-4.1666666666666692E-2"/>
                  <c:y val="-3.703703703703705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133932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666666666666683E-3"/>
                  <c:y val="-5.480474569057245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11695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1111111111111125E-2"/>
                  <c:y val="-3.703703703703705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13424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6666666666666701E-2"/>
                  <c:y val="-5.092592592592592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11495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1111111111111221E-2"/>
                  <c:y val="-3.703703703703705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17103</a:t>
                    </a:r>
                    <a:endParaRPr lang="en-US" dirty="0" smtClean="0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9444444444444458E-3"/>
                  <c:y val="-6.1213991769547324E-2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smtClean="0">
                        <a:solidFill>
                          <a:srgbClr val="002060"/>
                        </a:solidFill>
                        <a:latin typeface="Cambria" panose="02040503050406030204" pitchFamily="18" charset="0"/>
                      </a:rPr>
                      <a:t>26800</a:t>
                    </a:r>
                    <a:endParaRPr lang="en-US" b="1" i="1" dirty="0">
                      <a:solidFill>
                        <a:srgbClr val="49A54D"/>
                      </a:solidFill>
                      <a:latin typeface="Cambria" panose="02040503050406030204" pitchFamily="18" charset="0"/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'Lista e emrave te mjekeve'!$I$179:$I$184</c:f>
              <c:strCache>
                <c:ptCount val="6"/>
                <c:pt idx="0">
                  <c:v>Viz. pediatrike</c:v>
                </c:pt>
                <c:pt idx="1">
                  <c:v>Viz. Pneumoftiziologut</c:v>
                </c:pt>
                <c:pt idx="2">
                  <c:v>Viz. Internistike</c:v>
                </c:pt>
                <c:pt idx="3">
                  <c:v>Viz.tjera.spec.</c:v>
                </c:pt>
                <c:pt idx="4">
                  <c:v>Viz. Dermatologjike</c:v>
                </c:pt>
                <c:pt idx="5">
                  <c:v>Viz. Gjinekologjike</c:v>
                </c:pt>
              </c:strCache>
            </c:strRef>
          </c:cat>
          <c:val>
            <c:numRef>
              <c:f>'Lista e emrave te mjekeve'!$J$179:$J$184</c:f>
              <c:numCache>
                <c:formatCode>General</c:formatCode>
                <c:ptCount val="6"/>
                <c:pt idx="0">
                  <c:v>133932</c:v>
                </c:pt>
                <c:pt idx="1">
                  <c:v>11695</c:v>
                </c:pt>
                <c:pt idx="2">
                  <c:v>13424</c:v>
                </c:pt>
                <c:pt idx="3">
                  <c:v>11495</c:v>
                </c:pt>
                <c:pt idx="4">
                  <c:v>17103</c:v>
                </c:pt>
                <c:pt idx="5">
                  <c:v>26800</c:v>
                </c:pt>
              </c:numCache>
            </c:numRef>
          </c:val>
        </c:ser>
        <c:dLbls>
          <c:showVal val="1"/>
        </c:dLbls>
        <c:shape val="box"/>
        <c:axId val="81187584"/>
        <c:axId val="81189120"/>
        <c:axId val="0"/>
      </c:bar3DChart>
      <c:catAx>
        <c:axId val="811875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81189120"/>
        <c:crosses val="autoZero"/>
        <c:auto val="1"/>
        <c:lblAlgn val="ctr"/>
        <c:lblOffset val="100"/>
      </c:catAx>
      <c:valAx>
        <c:axId val="8118912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1187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clustered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1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'Lista e emrave te mjekeve'!$I$190:$I$199</c:f>
              <c:strCache>
                <c:ptCount val="10"/>
                <c:pt idx="0">
                  <c:v>Viz. Pneumoftiziologut</c:v>
                </c:pt>
                <c:pt idx="1">
                  <c:v>Viz. pediatrike</c:v>
                </c:pt>
                <c:pt idx="2">
                  <c:v>Viz. M.Punes</c:v>
                </c:pt>
                <c:pt idx="3">
                  <c:v>Viz. Internistike</c:v>
                </c:pt>
                <c:pt idx="4">
                  <c:v>Viz. Mjek. Familjar</c:v>
                </c:pt>
                <c:pt idx="5">
                  <c:v>Viz. e ORL</c:v>
                </c:pt>
                <c:pt idx="6">
                  <c:v>Viz. e Oftalmologut</c:v>
                </c:pt>
                <c:pt idx="7">
                  <c:v>Viz. Gjinekologjike</c:v>
                </c:pt>
                <c:pt idx="8">
                  <c:v>Viz. e Reumatologut</c:v>
                </c:pt>
                <c:pt idx="9">
                  <c:v>Viz. Dermatologjike</c:v>
                </c:pt>
              </c:strCache>
            </c:strRef>
          </c:cat>
          <c:val>
            <c:numRef>
              <c:f>'Lista e emrave te mjekeve'!$J$190:$J$199</c:f>
              <c:numCache>
                <c:formatCode>General</c:formatCode>
                <c:ptCount val="10"/>
                <c:pt idx="0">
                  <c:v>41</c:v>
                </c:pt>
                <c:pt idx="1">
                  <c:v>27</c:v>
                </c:pt>
                <c:pt idx="2">
                  <c:v>23</c:v>
                </c:pt>
                <c:pt idx="3">
                  <c:v>19</c:v>
                </c:pt>
                <c:pt idx="4">
                  <c:v>16.5</c:v>
                </c:pt>
                <c:pt idx="5">
                  <c:v>16</c:v>
                </c:pt>
                <c:pt idx="6">
                  <c:v>15</c:v>
                </c:pt>
                <c:pt idx="7">
                  <c:v>14</c:v>
                </c:pt>
                <c:pt idx="8">
                  <c:v>14</c:v>
                </c:pt>
                <c:pt idx="9">
                  <c:v>10</c:v>
                </c:pt>
              </c:numCache>
            </c:numRef>
          </c:val>
        </c:ser>
        <c:dLbls>
          <c:showVal val="1"/>
        </c:dLbls>
        <c:axId val="81250944"/>
        <c:axId val="81338752"/>
      </c:barChart>
      <c:catAx>
        <c:axId val="8125094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1" u="none" strike="noStrike" kern="1200" baseline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81338752"/>
        <c:crosses val="autoZero"/>
        <c:auto val="1"/>
        <c:lblAlgn val="ctr"/>
        <c:lblOffset val="100"/>
      </c:catAx>
      <c:valAx>
        <c:axId val="81338752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81250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 sz="2400" b="1" i="1">
          <a:solidFill>
            <a:schemeClr val="accent5">
              <a:lumMod val="50000"/>
            </a:schemeClr>
          </a:solidFill>
          <a:latin typeface="Cambria" panose="02040503050406030204" pitchFamily="18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7C8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i="1">
                    <a:latin typeface="+mj-lt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'Totali i të gjitha shërbimeve'!$H$8:$H$26</c:f>
              <c:strCache>
                <c:ptCount val="19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-7</c:v>
                </c:pt>
                <c:pt idx="8">
                  <c:v>QMF -8</c:v>
                </c:pt>
                <c:pt idx="9">
                  <c:v>QMF -9</c:v>
                </c:pt>
                <c:pt idx="10">
                  <c:v>QMF -10</c:v>
                </c:pt>
                <c:pt idx="11">
                  <c:v>QMF Hajvali</c:v>
                </c:pt>
                <c:pt idx="12">
                  <c:v>QMF Besi </c:v>
                </c:pt>
                <c:pt idx="13">
                  <c:v>QMF Mat</c:v>
                </c:pt>
                <c:pt idx="14">
                  <c:v>QMF Mati 1</c:v>
                </c:pt>
                <c:pt idx="15">
                  <c:v>Fshatërat</c:v>
                </c:pt>
                <c:pt idx="16">
                  <c:v>Stomatologji</c:v>
                </c:pt>
                <c:pt idx="17">
                  <c:v>Laboratoriumi</c:v>
                </c:pt>
                <c:pt idx="18">
                  <c:v>Radiologji</c:v>
                </c:pt>
              </c:strCache>
            </c:strRef>
          </c:cat>
          <c:val>
            <c:numRef>
              <c:f>'Totali i të gjitha shërbimeve'!$I$8:$I$26</c:f>
              <c:numCache>
                <c:formatCode>0</c:formatCode>
                <c:ptCount val="19"/>
                <c:pt idx="0">
                  <c:v>223416</c:v>
                </c:pt>
                <c:pt idx="1">
                  <c:v>42492</c:v>
                </c:pt>
                <c:pt idx="2">
                  <c:v>38739</c:v>
                </c:pt>
                <c:pt idx="3">
                  <c:v>28892</c:v>
                </c:pt>
                <c:pt idx="4">
                  <c:v>68932</c:v>
                </c:pt>
                <c:pt idx="5">
                  <c:v>129905</c:v>
                </c:pt>
                <c:pt idx="6">
                  <c:v>73238</c:v>
                </c:pt>
                <c:pt idx="7">
                  <c:v>18496</c:v>
                </c:pt>
                <c:pt idx="8">
                  <c:v>12097</c:v>
                </c:pt>
                <c:pt idx="9">
                  <c:v>16245</c:v>
                </c:pt>
                <c:pt idx="10">
                  <c:v>21758</c:v>
                </c:pt>
                <c:pt idx="11">
                  <c:v>24589</c:v>
                </c:pt>
                <c:pt idx="12">
                  <c:v>15947</c:v>
                </c:pt>
                <c:pt idx="13">
                  <c:v>14474</c:v>
                </c:pt>
                <c:pt idx="14">
                  <c:v>12038</c:v>
                </c:pt>
                <c:pt idx="15">
                  <c:v>22207</c:v>
                </c:pt>
                <c:pt idx="16">
                  <c:v>63721</c:v>
                </c:pt>
                <c:pt idx="17">
                  <c:v>74558</c:v>
                </c:pt>
                <c:pt idx="18">
                  <c:v>27996</c:v>
                </c:pt>
              </c:numCache>
            </c:numRef>
          </c:val>
        </c:ser>
        <c:dLbls>
          <c:showVal val="1"/>
        </c:dLbls>
        <c:shape val="cylinder"/>
        <c:axId val="77826304"/>
        <c:axId val="77840384"/>
        <c:axId val="0"/>
      </c:bar3DChart>
      <c:catAx>
        <c:axId val="7782630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800" b="1" i="1">
                <a:latin typeface="Cambria" pitchFamily="18" charset="0"/>
              </a:defRPr>
            </a:pPr>
            <a:endParaRPr lang="en-US"/>
          </a:p>
        </c:txPr>
        <c:crossAx val="77840384"/>
        <c:crosses val="autoZero"/>
        <c:auto val="1"/>
        <c:lblAlgn val="ctr"/>
        <c:lblOffset val="100"/>
      </c:catAx>
      <c:valAx>
        <c:axId val="77840384"/>
        <c:scaling>
          <c:orientation val="minMax"/>
        </c:scaling>
        <c:delete val="1"/>
        <c:axPos val="l"/>
        <c:numFmt formatCode="0" sourceLinked="1"/>
        <c:tickLblPos val="none"/>
        <c:crossAx val="77826304"/>
        <c:crosses val="autoZero"/>
        <c:crossBetween val="between"/>
      </c:valAx>
    </c:plotArea>
    <c:plotVisOnly val="1"/>
    <c:dispBlanksAs val="gap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1111111111111123E-2"/>
          <c:y val="9.4039944225721803E-2"/>
          <c:w val="0.93888888888889022"/>
          <c:h val="0.82170890748031578"/>
        </c:manualLayout>
      </c:layout>
      <c:bar3DChart>
        <c:barDir val="col"/>
        <c:grouping val="clustered"/>
        <c:ser>
          <c:idx val="0"/>
          <c:order val="0"/>
          <c:tx>
            <c:strRef>
              <c:f>'Lista e emrave te mjekeve'!$E$204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2.521008403361346E-2"/>
                  <c:y val="-8.4388185654008432E-3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i="1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" pitchFamily="18" charset="0"/>
                      </a:rPr>
                      <a:t>1</a:t>
                    </a:r>
                    <a:r>
                      <a:rPr lang="en-US" dirty="0" smtClean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5647</a:t>
                    </a:r>
                    <a:endParaRPr lang="en-US" dirty="0">
                      <a:solidFill>
                        <a:srgbClr val="337536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3.6458333333333336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i="1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" pitchFamily="18" charset="0"/>
                      </a:rPr>
                      <a:t>1</a:t>
                    </a:r>
                    <a:r>
                      <a:rPr lang="en-US" dirty="0" smtClean="0">
                        <a:solidFill>
                          <a:schemeClr val="tx2">
                            <a:lumMod val="50000"/>
                          </a:schemeClr>
                        </a:solidFill>
                      </a:rPr>
                      <a:t>921</a:t>
                    </a:r>
                    <a:endParaRPr lang="en-US" b="1" i="1" dirty="0">
                      <a:solidFill>
                        <a:schemeClr val="tx2">
                          <a:lumMod val="50000"/>
                        </a:schemeClr>
                      </a:solidFill>
                      <a:latin typeface="Cambria" pitchFamily="18" charset="0"/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9874213836478012E-2"/>
                  <c:y val="-1.6666666666666691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i="1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" pitchFamily="18" charset="0"/>
                      </a:rPr>
                      <a:t>7</a:t>
                    </a:r>
                    <a:r>
                      <a:rPr lang="en-US" dirty="0" smtClean="0">
                        <a:solidFill>
                          <a:schemeClr val="tx2">
                            <a:lumMod val="50000"/>
                          </a:schemeClr>
                        </a:solidFill>
                      </a:rPr>
                      <a:t>431</a:t>
                    </a:r>
                    <a:endParaRPr lang="en-US" dirty="0">
                      <a:solidFill>
                        <a:schemeClr val="tx2">
                          <a:lumMod val="50000"/>
                        </a:schemeClr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0906148867314048E-3"/>
                  <c:y val="-1.8229166666666692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i="1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" pitchFamily="18" charset="0"/>
                      </a:rPr>
                      <a:t>1</a:t>
                    </a:r>
                    <a:r>
                      <a:rPr lang="en-US" dirty="0" smtClean="0">
                        <a:solidFill>
                          <a:schemeClr val="tx2">
                            <a:lumMod val="50000"/>
                          </a:schemeClr>
                        </a:solidFill>
                      </a:rPr>
                      <a:t>801</a:t>
                    </a:r>
                    <a:endParaRPr lang="en-US" dirty="0">
                      <a:solidFill>
                        <a:schemeClr val="tx2">
                          <a:lumMod val="50000"/>
                        </a:schemeClr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1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Cambria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'Lista e emrave te mjekeve'!$D$205:$D$208</c:f>
              <c:strCache>
                <c:ptCount val="4"/>
                <c:pt idx="0">
                  <c:v>QKMF</c:v>
                </c:pt>
                <c:pt idx="1">
                  <c:v>QMF 2</c:v>
                </c:pt>
                <c:pt idx="2">
                  <c:v>QMF5</c:v>
                </c:pt>
                <c:pt idx="3">
                  <c:v>QMF6</c:v>
                </c:pt>
              </c:strCache>
            </c:strRef>
          </c:cat>
          <c:val>
            <c:numRef>
              <c:f>'Lista e emrave te mjekeve'!$E$205:$E$208</c:f>
              <c:numCache>
                <c:formatCode>0</c:formatCode>
                <c:ptCount val="4"/>
                <c:pt idx="0" formatCode="General">
                  <c:v>15647</c:v>
                </c:pt>
                <c:pt idx="1">
                  <c:v>1921</c:v>
                </c:pt>
                <c:pt idx="2" formatCode="General">
                  <c:v>7431</c:v>
                </c:pt>
                <c:pt idx="3" formatCode="General">
                  <c:v>1801</c:v>
                </c:pt>
              </c:numCache>
            </c:numRef>
          </c:val>
        </c:ser>
        <c:dLbls>
          <c:showVal val="1"/>
        </c:dLbls>
        <c:shape val="cylinder"/>
        <c:axId val="81264640"/>
        <c:axId val="81266176"/>
        <c:axId val="0"/>
      </c:bar3DChart>
      <c:catAx>
        <c:axId val="812646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1" u="none" strike="noStrike" kern="1200" baseline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ea typeface="+mn-ea"/>
                <a:cs typeface="+mn-cs"/>
              </a:defRPr>
            </a:pPr>
            <a:endParaRPr lang="en-US"/>
          </a:p>
        </c:txPr>
        <c:crossAx val="81266176"/>
        <c:crosses val="autoZero"/>
        <c:auto val="1"/>
        <c:lblAlgn val="ctr"/>
        <c:lblOffset val="100"/>
      </c:catAx>
      <c:valAx>
        <c:axId val="8126617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1264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dLbls>
          <c:showVal val="1"/>
        </c:dLbls>
        <c:shape val="cylinder"/>
        <c:axId val="81297792"/>
        <c:axId val="81299328"/>
        <c:axId val="0"/>
      </c:bar3DChart>
      <c:catAx>
        <c:axId val="8129779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2000" b="1" i="1">
                <a:solidFill>
                  <a:schemeClr val="tx1">
                    <a:lumMod val="85000"/>
                  </a:schemeClr>
                </a:solidFill>
              </a:defRPr>
            </a:pPr>
            <a:endParaRPr lang="en-US"/>
          </a:p>
        </c:txPr>
        <c:crossAx val="81299328"/>
        <c:crosses val="autoZero"/>
        <c:auto val="1"/>
        <c:lblAlgn val="ctr"/>
        <c:lblOffset val="100"/>
      </c:catAx>
      <c:valAx>
        <c:axId val="81299328"/>
        <c:scaling>
          <c:orientation val="minMax"/>
        </c:scaling>
        <c:delete val="1"/>
        <c:axPos val="l"/>
        <c:numFmt formatCode="General" sourceLinked="1"/>
        <c:tickLblPos val="none"/>
        <c:crossAx val="81297792"/>
        <c:crosses val="autoZero"/>
        <c:crossBetween val="between"/>
      </c:valAx>
    </c:plotArea>
    <c:plotVisOnly val="1"/>
    <c:dispBlanksAs val="gap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'Lista e emrave te mjekeve'!$J$145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337536"/>
            </a:solidFill>
            <a:ln>
              <a:noFill/>
            </a:ln>
            <a:effectLst/>
            <a:sp3d/>
          </c:spPr>
          <c:dPt>
            <c:idx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</c:dPt>
          <c:dPt>
            <c:idx val="1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</c:dPt>
          <c:dPt>
            <c:idx val="2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</c:dPt>
          <c:dPt>
            <c:idx val="3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</c:dPt>
          <c:dPt>
            <c:idx val="4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</c:dPt>
          <c:dPt>
            <c:idx val="5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</c:dPt>
          <c:dPt>
            <c:idx val="6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-3.3946251768033946E-2"/>
                  <c:y val="-1.38888888888889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47085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630834512022701E-2"/>
                  <c:y val="-4.629629629629643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15703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5173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17883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2060348892032062E-2"/>
                  <c:y val="-3.703703703703705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24839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3888888888887929E-3"/>
                  <c:y val="-3.289473684210526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19656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3598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'Lista e emrave te mjekeve'!$I$146:$I$152</c:f>
              <c:strCache>
                <c:ptCount val="7"/>
                <c:pt idx="0">
                  <c:v>QKMF</c:v>
                </c:pt>
                <c:pt idx="1">
                  <c:v>QMF1</c:v>
                </c:pt>
                <c:pt idx="2">
                  <c:v>QMF 3</c:v>
                </c:pt>
                <c:pt idx="3">
                  <c:v>QKMF 4</c:v>
                </c:pt>
                <c:pt idx="4">
                  <c:v>QKMF 5</c:v>
                </c:pt>
                <c:pt idx="5">
                  <c:v>QKMF 6</c:v>
                </c:pt>
                <c:pt idx="6">
                  <c:v>QMF MAT</c:v>
                </c:pt>
              </c:strCache>
            </c:strRef>
          </c:cat>
          <c:val>
            <c:numRef>
              <c:f>'Lista e emrave te mjekeve'!$J$146:$J$152</c:f>
              <c:numCache>
                <c:formatCode>General</c:formatCode>
                <c:ptCount val="7"/>
                <c:pt idx="0">
                  <c:v>47085</c:v>
                </c:pt>
                <c:pt idx="1">
                  <c:v>15703</c:v>
                </c:pt>
                <c:pt idx="2">
                  <c:v>5173</c:v>
                </c:pt>
                <c:pt idx="3">
                  <c:v>17883</c:v>
                </c:pt>
                <c:pt idx="4">
                  <c:v>24839</c:v>
                </c:pt>
                <c:pt idx="5">
                  <c:v>19656</c:v>
                </c:pt>
                <c:pt idx="6">
                  <c:v>3598</c:v>
                </c:pt>
              </c:numCache>
            </c:numRef>
          </c:val>
        </c:ser>
        <c:dLbls>
          <c:showVal val="1"/>
        </c:dLbls>
        <c:shape val="cylinder"/>
        <c:axId val="81482112"/>
        <c:axId val="81483648"/>
        <c:axId val="0"/>
      </c:bar3DChart>
      <c:catAx>
        <c:axId val="8148211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+mn-ea"/>
                <a:cs typeface="+mn-cs"/>
              </a:defRPr>
            </a:pPr>
            <a:endParaRPr lang="en-US"/>
          </a:p>
        </c:txPr>
        <c:crossAx val="81483648"/>
        <c:crosses val="autoZero"/>
        <c:auto val="1"/>
        <c:lblAlgn val="ctr"/>
        <c:lblOffset val="100"/>
      </c:catAx>
      <c:valAx>
        <c:axId val="8148364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1482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ser>
          <c:idx val="0"/>
          <c:order val="0"/>
          <c:tx>
            <c:strRef>
              <c:f>'Lista e emrave te mjekeve'!$M$182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-2.9761904761904812E-3"/>
                  <c:y val="0.1113548142008563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1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 i="1" dirty="0" smtClean="0">
                        <a:solidFill>
                          <a:srgbClr val="FF0000"/>
                        </a:solidFill>
                      </a:rPr>
                      <a:t>8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086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5256410256410145E-2"/>
                  <c:y val="-1.754385964912292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1" u="none" strike="noStrike" kern="1200" baseline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 i="1" dirty="0" smtClean="0">
                        <a:solidFill>
                          <a:srgbClr val="009900"/>
                        </a:solidFill>
                      </a:rPr>
                      <a:t>5</a:t>
                    </a:r>
                    <a:r>
                      <a:rPr lang="en-US" dirty="0" smtClean="0">
                        <a:solidFill>
                          <a:srgbClr val="009900"/>
                        </a:solidFill>
                      </a:rPr>
                      <a:t>338</a:t>
                    </a:r>
                    <a:endParaRPr lang="en-US" dirty="0">
                      <a:solidFill>
                        <a:srgbClr val="0099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'Lista e emrave te mjekeve'!$N$181:$O$181</c:f>
              <c:strCache>
                <c:ptCount val="2"/>
                <c:pt idx="0">
                  <c:v>QKMF</c:v>
                </c:pt>
                <c:pt idx="1">
                  <c:v>QMF 5</c:v>
                </c:pt>
              </c:strCache>
            </c:strRef>
          </c:cat>
          <c:val>
            <c:numRef>
              <c:f>'Lista e emrave te mjekeve'!$N$182:$O$182</c:f>
              <c:numCache>
                <c:formatCode>General</c:formatCode>
                <c:ptCount val="2"/>
                <c:pt idx="0">
                  <c:v>8086</c:v>
                </c:pt>
                <c:pt idx="1">
                  <c:v>5338</c:v>
                </c:pt>
              </c:numCache>
            </c:numRef>
          </c:val>
        </c:ser>
        <c:dLbls>
          <c:showVal val="1"/>
        </c:dLbls>
        <c:shape val="cylinder"/>
        <c:axId val="81537664"/>
        <c:axId val="81576320"/>
        <c:axId val="0"/>
      </c:bar3DChart>
      <c:catAx>
        <c:axId val="8153766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81576320"/>
        <c:crosses val="autoZero"/>
        <c:auto val="1"/>
        <c:lblAlgn val="ctr"/>
        <c:lblOffset val="100"/>
      </c:catAx>
      <c:valAx>
        <c:axId val="81576320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8153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'Lista e emrave te mjekeve'!$I$203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1.3559433248810003E-2"/>
                  <c:y val="-1.810824279876405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6038</a:t>
                    </a:r>
                    <a:endParaRPr lang="en-US" dirty="0">
                      <a:solidFill>
                        <a:srgbClr val="49A54D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1186440677966153E-2"/>
                  <c:y val="-3.164556962025328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4352</a:t>
                    </a:r>
                    <a:endParaRPr lang="en-US" dirty="0">
                      <a:solidFill>
                        <a:srgbClr val="49A54D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8248587570622002E-3"/>
                  <c:y val="-1.476793248945147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2950</a:t>
                    </a:r>
                    <a:endParaRPr lang="en-US" dirty="0">
                      <a:solidFill>
                        <a:srgbClr val="49A54D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8248587570621543E-3"/>
                  <c:y val="-3.797468354430380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2489</a:t>
                    </a:r>
                    <a:endParaRPr lang="en-US" dirty="0">
                      <a:solidFill>
                        <a:srgbClr val="49A54D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0621468926553724E-3"/>
                  <c:y val="-4.852320675105500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1274</a:t>
                    </a:r>
                    <a:endParaRPr lang="en-US" dirty="0">
                      <a:solidFill>
                        <a:srgbClr val="49A54D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'Lista e emrave te mjekeve'!$H$204:$H$208</c:f>
              <c:strCache>
                <c:ptCount val="5"/>
                <c:pt idx="0">
                  <c:v>QMF5</c:v>
                </c:pt>
                <c:pt idx="1">
                  <c:v>QKMF</c:v>
                </c:pt>
                <c:pt idx="2">
                  <c:v>QMF 4</c:v>
                </c:pt>
                <c:pt idx="3">
                  <c:v>QMF6</c:v>
                </c:pt>
                <c:pt idx="4">
                  <c:v>QMF 3</c:v>
                </c:pt>
              </c:strCache>
            </c:strRef>
          </c:cat>
          <c:val>
            <c:numRef>
              <c:f>'Lista e emrave te mjekeve'!$I$204:$I$208</c:f>
              <c:numCache>
                <c:formatCode>General</c:formatCode>
                <c:ptCount val="5"/>
                <c:pt idx="0">
                  <c:v>6038</c:v>
                </c:pt>
                <c:pt idx="1">
                  <c:v>4352</c:v>
                </c:pt>
                <c:pt idx="2">
                  <c:v>2950</c:v>
                </c:pt>
                <c:pt idx="3">
                  <c:v>2489</c:v>
                </c:pt>
                <c:pt idx="4">
                  <c:v>1274</c:v>
                </c:pt>
              </c:numCache>
            </c:numRef>
          </c:val>
        </c:ser>
        <c:dLbls>
          <c:showVal val="1"/>
        </c:dLbls>
        <c:shape val="cylinder"/>
        <c:axId val="81891712"/>
        <c:axId val="81893248"/>
        <c:axId val="0"/>
      </c:bar3DChart>
      <c:catAx>
        <c:axId val="8189171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81893248"/>
        <c:crosses val="autoZero"/>
        <c:auto val="1"/>
        <c:lblAlgn val="ctr"/>
        <c:lblOffset val="100"/>
      </c:catAx>
      <c:valAx>
        <c:axId val="8189324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1891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1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Sheet4!$D$30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2.7777777777777891E-2"/>
                  <c:y val="-6.666666666666747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7280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00990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rgbClr val="009900"/>
                        </a:solidFill>
                      </a:rPr>
                      <a:t>15149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0833333333333395E-2"/>
                  <c:y val="-2.222222222222219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1357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6666666666666698E-2"/>
                  <c:y val="-4.222222222222230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3647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00990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rgbClr val="009900"/>
                        </a:solidFill>
                      </a:rPr>
                      <a:t>3981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9166666666666667E-2"/>
                  <c:y val="-5.111111111111103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00990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rgbClr val="009900"/>
                        </a:solidFill>
                      </a:rPr>
                      <a:t>4298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9.7222222222222224E-3"/>
                  <c:y val="-1.777777777777778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00990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rgbClr val="009900"/>
                        </a:solidFill>
                      </a:rPr>
                      <a:t>33442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Sheet4!$C$31:$C$37</c:f>
              <c:strCache>
                <c:ptCount val="7"/>
                <c:pt idx="0">
                  <c:v>spec. Protetikes</c:v>
                </c:pt>
                <c:pt idx="1">
                  <c:v>spec. Pedodonci e stomatologji preventiv</c:v>
                </c:pt>
                <c:pt idx="2">
                  <c:v>spec. e stom. te femijeve</c:v>
                </c:pt>
                <c:pt idx="3">
                  <c:v>Paradontologji dhe mjekim oral</c:v>
                </c:pt>
                <c:pt idx="4">
                  <c:v>Kirurgji Orale</c:v>
                </c:pt>
                <c:pt idx="5">
                  <c:v>spec. e Ortopedise se Nofullave</c:v>
                </c:pt>
                <c:pt idx="6">
                  <c:v>stomatologe</c:v>
                </c:pt>
              </c:strCache>
            </c:strRef>
          </c:cat>
          <c:val>
            <c:numRef>
              <c:f>Sheet4!$D$31:$D$37</c:f>
              <c:numCache>
                <c:formatCode>General</c:formatCode>
                <c:ptCount val="7"/>
                <c:pt idx="0">
                  <c:v>7280</c:v>
                </c:pt>
                <c:pt idx="1">
                  <c:v>15149</c:v>
                </c:pt>
                <c:pt idx="2">
                  <c:v>1357</c:v>
                </c:pt>
                <c:pt idx="3">
                  <c:v>3647</c:v>
                </c:pt>
                <c:pt idx="4">
                  <c:v>3981</c:v>
                </c:pt>
                <c:pt idx="5">
                  <c:v>4172</c:v>
                </c:pt>
                <c:pt idx="6">
                  <c:v>33442</c:v>
                </c:pt>
              </c:numCache>
            </c:numRef>
          </c:val>
        </c:ser>
        <c:dLbls>
          <c:showVal val="1"/>
        </c:dLbls>
        <c:shape val="cylinder"/>
        <c:axId val="81405440"/>
        <c:axId val="81406976"/>
        <c:axId val="0"/>
      </c:bar3DChart>
      <c:catAx>
        <c:axId val="814054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81406976"/>
        <c:crosses val="autoZero"/>
        <c:auto val="1"/>
        <c:lblAlgn val="ctr"/>
        <c:lblOffset val="100"/>
      </c:catAx>
      <c:valAx>
        <c:axId val="8140697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1405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 w="25400">
          <a:noFill/>
        </a:ln>
        <a:effectLst/>
        <a:sp3d/>
      </c:spPr>
    </c:sideWall>
    <c:backWall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683005249343841"/>
          <c:y val="9.9513143291191666E-2"/>
          <c:w val="0.92324744563179661"/>
          <c:h val="0.4678012885872303"/>
        </c:manualLayout>
      </c:layout>
      <c:bar3DChart>
        <c:barDir val="col"/>
        <c:grouping val="clustered"/>
        <c:ser>
          <c:idx val="0"/>
          <c:order val="0"/>
          <c:tx>
            <c:strRef>
              <c:f>Sheet1!$B$2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-2.3611111111111194E-2"/>
                  <c:y val="-2.071388867866925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009900"/>
                        </a:solidFill>
                        <a:latin typeface="Cambria" pitchFamily="18" charset="0"/>
                        <a:ea typeface="+mn-ea"/>
                        <a:cs typeface="+mn-cs"/>
                      </a:defRPr>
                    </a:pPr>
                    <a:r>
                      <a:rPr lang="en-US" b="1" i="1" dirty="0" smtClean="0">
                        <a:solidFill>
                          <a:srgbClr val="009900"/>
                        </a:solidFill>
                        <a:latin typeface="Cambria" pitchFamily="18" charset="0"/>
                      </a:rPr>
                      <a:t>1</a:t>
                    </a:r>
                    <a:r>
                      <a:rPr lang="en-US" dirty="0" smtClean="0">
                        <a:solidFill>
                          <a:srgbClr val="009900"/>
                        </a:solidFill>
                        <a:latin typeface="Cambria" pitchFamily="18" charset="0"/>
                      </a:rPr>
                      <a:t>6255</a:t>
                    </a:r>
                    <a:endParaRPr lang="en-US" b="1" i="1" dirty="0">
                      <a:solidFill>
                        <a:srgbClr val="009900"/>
                      </a:solidFill>
                      <a:latin typeface="Cambria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8809523809524E-3"/>
                  <c:y val="-3.221145945802875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FF0000"/>
                        </a:solidFill>
                        <a:latin typeface="Cambria" pitchFamily="18" charset="0"/>
                        <a:ea typeface="+mn-ea"/>
                        <a:cs typeface="+mn-cs"/>
                      </a:defRPr>
                    </a:pPr>
                    <a:r>
                      <a:rPr lang="en-US" b="1" i="1" dirty="0" smtClean="0">
                        <a:solidFill>
                          <a:srgbClr val="FF0000"/>
                        </a:solidFill>
                        <a:latin typeface="Cambria" pitchFamily="18" charset="0"/>
                      </a:rPr>
                      <a:t>1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4981</a:t>
                    </a:r>
                    <a:endParaRPr lang="en-US" b="1" i="1" dirty="0">
                      <a:solidFill>
                        <a:srgbClr val="FF0000"/>
                      </a:solidFill>
                      <a:latin typeface="Cambria" panose="020405030504060302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FF0000"/>
                        </a:solidFill>
                        <a:latin typeface="Cambria" pitchFamily="18" charset="0"/>
                        <a:ea typeface="+mn-ea"/>
                        <a:cs typeface="+mn-cs"/>
                      </a:defRPr>
                    </a:pPr>
                    <a:r>
                      <a:rPr lang="en-US" b="1" i="1" dirty="0" smtClean="0">
                        <a:solidFill>
                          <a:srgbClr val="FF0000"/>
                        </a:solidFill>
                        <a:latin typeface="Cambria" pitchFamily="18" charset="0"/>
                      </a:rPr>
                      <a:t>8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281</a:t>
                    </a:r>
                    <a:endParaRPr lang="en-US" b="1" i="1" dirty="0">
                      <a:solidFill>
                        <a:srgbClr val="FF0000"/>
                      </a:solidFill>
                      <a:latin typeface="Cambria" panose="020405030504060302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5555555555555558E-3"/>
                  <c:y val="-4.108421632481126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FF0000"/>
                        </a:solidFill>
                        <a:latin typeface="Cambria" pitchFamily="18" charset="0"/>
                        <a:ea typeface="+mn-ea"/>
                        <a:cs typeface="+mn-cs"/>
                      </a:defRPr>
                    </a:pPr>
                    <a:r>
                      <a:rPr lang="en-US" b="1" i="1" dirty="0" smtClean="0">
                        <a:solidFill>
                          <a:srgbClr val="FF0000"/>
                        </a:solidFill>
                        <a:latin typeface="Cambria" pitchFamily="18" charset="0"/>
                      </a:rPr>
                      <a:t>5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960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642857142857704E-3"/>
                  <c:y val="-1.634082437896592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009900"/>
                        </a:solidFill>
                        <a:latin typeface="Cambria" pitchFamily="18" charset="0"/>
                        <a:ea typeface="+mn-ea"/>
                        <a:cs typeface="+mn-cs"/>
                      </a:defRPr>
                    </a:pPr>
                    <a:r>
                      <a:rPr lang="en-US" b="1" i="1" dirty="0" smtClean="0">
                        <a:solidFill>
                          <a:srgbClr val="009900"/>
                        </a:solidFill>
                        <a:latin typeface="Cambria" pitchFamily="18" charset="0"/>
                      </a:rPr>
                      <a:t>3</a:t>
                    </a:r>
                    <a:r>
                      <a:rPr lang="en-US" dirty="0" smtClean="0">
                        <a:solidFill>
                          <a:srgbClr val="009900"/>
                        </a:solidFill>
                      </a:rPr>
                      <a:t>273</a:t>
                    </a:r>
                    <a:endParaRPr lang="en-US" b="1" i="1" dirty="0">
                      <a:solidFill>
                        <a:srgbClr val="009900"/>
                      </a:solidFill>
                      <a:latin typeface="Cambria" panose="020405030504060302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FF0000"/>
                        </a:solidFill>
                        <a:latin typeface="Cambria" pitchFamily="18" charset="0"/>
                        <a:ea typeface="+mn-ea"/>
                        <a:cs typeface="+mn-cs"/>
                      </a:defRPr>
                    </a:pPr>
                    <a:r>
                      <a:rPr lang="en-US" b="1" i="1" dirty="0" smtClean="0">
                        <a:solidFill>
                          <a:srgbClr val="FF0000"/>
                        </a:solidFill>
                        <a:latin typeface="Cambria" pitchFamily="18" charset="0"/>
                      </a:rPr>
                      <a:t>2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469</a:t>
                    </a:r>
                    <a:endParaRPr lang="en-US" b="0" i="0" dirty="0">
                      <a:solidFill>
                        <a:srgbClr val="FF0000"/>
                      </a:solidFill>
                      <a:latin typeface="Cambria" panose="020405030504060302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3888888888888894E-3"/>
                  <c:y val="-2.0576131687242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009900"/>
                        </a:solidFill>
                        <a:latin typeface="Cambria" pitchFamily="18" charset="0"/>
                        <a:ea typeface="+mn-ea"/>
                        <a:cs typeface="+mn-cs"/>
                      </a:defRPr>
                    </a:pPr>
                    <a:r>
                      <a:rPr lang="en-US" b="1" i="1" dirty="0" smtClean="0">
                        <a:solidFill>
                          <a:srgbClr val="009900"/>
                        </a:solidFill>
                        <a:latin typeface="Cambria" pitchFamily="18" charset="0"/>
                      </a:rPr>
                      <a:t>1</a:t>
                    </a:r>
                    <a:r>
                      <a:rPr lang="en-US" dirty="0" smtClean="0">
                        <a:solidFill>
                          <a:srgbClr val="009900"/>
                        </a:solidFill>
                      </a:rPr>
                      <a:t>317</a:t>
                    </a:r>
                    <a:endParaRPr lang="en-US" b="1" i="1" dirty="0">
                      <a:solidFill>
                        <a:srgbClr val="009900"/>
                      </a:solidFill>
                      <a:latin typeface="Cambria" panose="020405030504060302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FF0000"/>
                        </a:solidFill>
                        <a:latin typeface="Cambria" pitchFamily="18" charset="0"/>
                        <a:ea typeface="+mn-ea"/>
                        <a:cs typeface="+mn-cs"/>
                      </a:defRPr>
                    </a:pPr>
                    <a:r>
                      <a:rPr lang="en-US" b="1" i="1" dirty="0" smtClean="0">
                        <a:solidFill>
                          <a:srgbClr val="FF0000"/>
                        </a:solidFill>
                        <a:latin typeface="Cambria" pitchFamily="18" charset="0"/>
                      </a:rPr>
                      <a:t>2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87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009900"/>
                        </a:solidFill>
                        <a:latin typeface="Cambria" pitchFamily="18" charset="0"/>
                        <a:ea typeface="+mn-ea"/>
                        <a:cs typeface="+mn-cs"/>
                      </a:defRPr>
                    </a:pPr>
                    <a:r>
                      <a:rPr lang="en-US" b="1" i="1" dirty="0" smtClean="0">
                        <a:solidFill>
                          <a:srgbClr val="009900"/>
                        </a:solidFill>
                        <a:latin typeface="Cambria" pitchFamily="18" charset="0"/>
                      </a:rPr>
                      <a:t>2</a:t>
                    </a:r>
                    <a:r>
                      <a:rPr lang="en-US" dirty="0" smtClean="0">
                        <a:solidFill>
                          <a:srgbClr val="009900"/>
                        </a:solidFill>
                      </a:rPr>
                      <a:t>21</a:t>
                    </a:r>
                    <a:endParaRPr lang="en-US" b="1" dirty="0">
                      <a:solidFill>
                        <a:srgbClr val="0099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FF0000"/>
                        </a:solidFill>
                        <a:latin typeface="Cambria" pitchFamily="18" charset="0"/>
                        <a:ea typeface="+mn-ea"/>
                        <a:cs typeface="+mn-cs"/>
                      </a:defRPr>
                    </a:pPr>
                    <a:r>
                      <a:rPr lang="en-US" b="1" i="1" dirty="0" smtClean="0">
                        <a:solidFill>
                          <a:srgbClr val="FF0000"/>
                        </a:solidFill>
                        <a:latin typeface="Cambria" pitchFamily="18" charset="0"/>
                      </a:rPr>
                      <a:t>1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22</a:t>
                    </a:r>
                    <a:endParaRPr lang="en-US" b="1" i="1" dirty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FF0000"/>
                        </a:solidFill>
                        <a:latin typeface="Cambria" pitchFamily="18" charset="0"/>
                        <a:ea typeface="+mn-ea"/>
                        <a:cs typeface="+mn-cs"/>
                      </a:defRPr>
                    </a:pPr>
                    <a:r>
                      <a:rPr lang="en-US" b="1" i="1" dirty="0" smtClean="0">
                        <a:solidFill>
                          <a:srgbClr val="FF0000"/>
                        </a:solidFill>
                        <a:latin typeface="Cambria" pitchFamily="18" charset="0"/>
                      </a:rPr>
                      <a:t>1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10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3888888888888924E-3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FF0000"/>
                        </a:solidFill>
                        <a:latin typeface="Cambria" pitchFamily="18" charset="0"/>
                        <a:ea typeface="+mn-ea"/>
                        <a:cs typeface="+mn-cs"/>
                      </a:defRPr>
                    </a:pPr>
                    <a:r>
                      <a:rPr lang="en-US" b="1" i="1" dirty="0" smtClean="0">
                        <a:solidFill>
                          <a:srgbClr val="FF0000"/>
                        </a:solidFill>
                        <a:latin typeface="Cambria" pitchFamily="18" charset="0"/>
                      </a:rPr>
                      <a:t>6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3</a:t>
                    </a:r>
                    <a:endParaRPr lang="en-US" b="1" i="1" dirty="0" smtClean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009900"/>
                        </a:solidFill>
                        <a:latin typeface="Cambria" pitchFamily="18" charset="0"/>
                        <a:ea typeface="+mn-ea"/>
                        <a:cs typeface="+mn-cs"/>
                      </a:defRPr>
                    </a:pPr>
                    <a:r>
                      <a:rPr lang="en-US" b="1" i="1" dirty="0" smtClean="0">
                        <a:solidFill>
                          <a:srgbClr val="009900"/>
                        </a:solidFill>
                        <a:latin typeface="Cambria" pitchFamily="18" charset="0"/>
                      </a:rPr>
                      <a:t>2</a:t>
                    </a:r>
                    <a:r>
                      <a:rPr lang="en-US" dirty="0" smtClean="0">
                        <a:solidFill>
                          <a:srgbClr val="009900"/>
                        </a:solidFill>
                      </a:rPr>
                      <a:t>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rgbClr val="FF0000"/>
                        </a:solidFill>
                        <a:latin typeface="Cambria" pitchFamily="18" charset="0"/>
                        <a:ea typeface="+mn-ea"/>
                        <a:cs typeface="+mn-cs"/>
                      </a:defRPr>
                    </a:pPr>
                    <a:r>
                      <a:rPr lang="en-US" b="1" i="1" dirty="0" smtClean="0">
                        <a:solidFill>
                          <a:srgbClr val="FF0000"/>
                        </a:solidFill>
                        <a:latin typeface="Cambria" pitchFamily="18" charset="0"/>
                      </a:rPr>
                      <a:t>3</a:t>
                    </a:r>
                    <a:endParaRPr lang="en-US" dirty="0" smtClean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Sheet1!$A$3:$A$16</c:f>
              <c:strCache>
                <c:ptCount val="14"/>
                <c:pt idx="0">
                  <c:v>Ex (nxerja e dhëmbit</c:v>
                </c:pt>
                <c:pt idx="1">
                  <c:v>Fosfat bdhoba</c:v>
                </c:pt>
                <c:pt idx="2">
                  <c:v>Sherimet pa mjekim </c:v>
                </c:pt>
                <c:pt idx="3">
                  <c:v>Mbulimi I pulpës</c:v>
                </c:pt>
                <c:pt idx="4">
                  <c:v>Sherimet me mjekim </c:v>
                </c:pt>
                <c:pt idx="5">
                  <c:v>Pastrimi i gurëzve ne dhëmb</c:v>
                </c:pt>
                <c:pt idx="6">
                  <c:v>Kiretazha e gjepave</c:v>
                </c:pt>
                <c:pt idx="7">
                  <c:v>Proteza</c:v>
                </c:pt>
                <c:pt idx="8">
                  <c:v>Riparimi i protezave</c:v>
                </c:pt>
                <c:pt idx="9">
                  <c:v>Ex. I pejve</c:v>
                </c:pt>
                <c:pt idx="10">
                  <c:v>Apicotomia</c:v>
                </c:pt>
                <c:pt idx="11">
                  <c:v>Impaccion</c:v>
                </c:pt>
                <c:pt idx="12">
                  <c:v>FRENECTOMIA</c:v>
                </c:pt>
                <c:pt idx="13">
                  <c:v>Nivelizimi</c:v>
                </c:pt>
              </c:strCache>
            </c:strRef>
          </c:cat>
          <c:val>
            <c:numRef>
              <c:f>Sheet1!$B$3:$B$16</c:f>
              <c:numCache>
                <c:formatCode>General</c:formatCode>
                <c:ptCount val="14"/>
                <c:pt idx="0">
                  <c:v>16255</c:v>
                </c:pt>
                <c:pt idx="1">
                  <c:v>14981</c:v>
                </c:pt>
                <c:pt idx="2">
                  <c:v>8281</c:v>
                </c:pt>
                <c:pt idx="3">
                  <c:v>5960</c:v>
                </c:pt>
                <c:pt idx="4">
                  <c:v>3273</c:v>
                </c:pt>
                <c:pt idx="5">
                  <c:v>2469</c:v>
                </c:pt>
                <c:pt idx="6">
                  <c:v>1317</c:v>
                </c:pt>
                <c:pt idx="7">
                  <c:v>287</c:v>
                </c:pt>
                <c:pt idx="8">
                  <c:v>221</c:v>
                </c:pt>
                <c:pt idx="9">
                  <c:v>122</c:v>
                </c:pt>
                <c:pt idx="10">
                  <c:v>110</c:v>
                </c:pt>
                <c:pt idx="11">
                  <c:v>63</c:v>
                </c:pt>
                <c:pt idx="12">
                  <c:v>27</c:v>
                </c:pt>
                <c:pt idx="13">
                  <c:v>3</c:v>
                </c:pt>
              </c:numCache>
            </c:numRef>
          </c:val>
        </c:ser>
        <c:dLbls>
          <c:showVal val="1"/>
        </c:dLbls>
        <c:shape val="cylinder"/>
        <c:axId val="82014976"/>
        <c:axId val="82016512"/>
        <c:axId val="0"/>
      </c:bar3DChart>
      <c:catAx>
        <c:axId val="8201497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1" u="none" strike="noStrike" kern="1200" baseline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ea typeface="+mn-ea"/>
                <a:cs typeface="+mn-cs"/>
              </a:defRPr>
            </a:pPr>
            <a:endParaRPr lang="en-US"/>
          </a:p>
        </c:txPr>
        <c:crossAx val="82016512"/>
        <c:crosses val="autoZero"/>
        <c:auto val="1"/>
        <c:lblAlgn val="ctr"/>
        <c:lblOffset val="100"/>
      </c:catAx>
      <c:valAx>
        <c:axId val="8201651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2014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baseline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rgbClr val="00B0F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Sheet1!$B$8:$B$23</c:f>
              <c:strCache>
                <c:ptCount val="16"/>
                <c:pt idx="0">
                  <c:v>QKMF</c:v>
                </c:pt>
                <c:pt idx="1">
                  <c:v>QMF-1</c:v>
                </c:pt>
                <c:pt idx="2">
                  <c:v>QMF-2</c:v>
                </c:pt>
                <c:pt idx="3">
                  <c:v>QMF-3</c:v>
                </c:pt>
                <c:pt idx="4">
                  <c:v>QMF-4</c:v>
                </c:pt>
                <c:pt idx="5">
                  <c:v>QMF-5</c:v>
                </c:pt>
                <c:pt idx="6">
                  <c:v>QMF-6</c:v>
                </c:pt>
                <c:pt idx="7">
                  <c:v>QMF-7</c:v>
                </c:pt>
                <c:pt idx="8">
                  <c:v>QMF8</c:v>
                </c:pt>
                <c:pt idx="9">
                  <c:v>QMF9</c:v>
                </c:pt>
                <c:pt idx="10">
                  <c:v>QMF- Hajvali</c:v>
                </c:pt>
                <c:pt idx="11">
                  <c:v>QMF- Mat</c:v>
                </c:pt>
                <c:pt idx="12">
                  <c:v>DAT</c:v>
                </c:pt>
                <c:pt idx="13">
                  <c:v>Gjinekologji</c:v>
                </c:pt>
                <c:pt idx="14">
                  <c:v>QMF-Besi</c:v>
                </c:pt>
                <c:pt idx="15">
                  <c:v>QMF- Mat 1</c:v>
                </c:pt>
              </c:strCache>
            </c:strRef>
          </c:cat>
          <c:val>
            <c:numRef>
              <c:f>Sheet1!$C$8:$C$23</c:f>
              <c:numCache>
                <c:formatCode>0</c:formatCode>
                <c:ptCount val="16"/>
                <c:pt idx="0">
                  <c:v>19238</c:v>
                </c:pt>
                <c:pt idx="1">
                  <c:v>5121</c:v>
                </c:pt>
                <c:pt idx="2">
                  <c:v>3577</c:v>
                </c:pt>
                <c:pt idx="3">
                  <c:v>4597</c:v>
                </c:pt>
                <c:pt idx="4">
                  <c:v>5711</c:v>
                </c:pt>
                <c:pt idx="5">
                  <c:v>10629</c:v>
                </c:pt>
                <c:pt idx="6">
                  <c:v>5814</c:v>
                </c:pt>
                <c:pt idx="7">
                  <c:v>2653</c:v>
                </c:pt>
                <c:pt idx="8">
                  <c:v>1367</c:v>
                </c:pt>
                <c:pt idx="9">
                  <c:v>2510</c:v>
                </c:pt>
                <c:pt idx="10">
                  <c:v>2804</c:v>
                </c:pt>
                <c:pt idx="11">
                  <c:v>1535</c:v>
                </c:pt>
                <c:pt idx="12">
                  <c:v>3535</c:v>
                </c:pt>
                <c:pt idx="13">
                  <c:v>1527</c:v>
                </c:pt>
                <c:pt idx="14">
                  <c:v>2243</c:v>
                </c:pt>
                <c:pt idx="15">
                  <c:v>1697</c:v>
                </c:pt>
              </c:numCache>
            </c:numRef>
          </c:val>
        </c:ser>
        <c:dLbls>
          <c:showVal val="1"/>
        </c:dLbls>
        <c:shape val="box"/>
        <c:axId val="81938688"/>
        <c:axId val="82124800"/>
        <c:axId val="0"/>
      </c:bar3DChart>
      <c:catAx>
        <c:axId val="819386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82124800"/>
        <c:crosses val="autoZero"/>
        <c:auto val="1"/>
        <c:lblAlgn val="ctr"/>
        <c:lblOffset val="100"/>
      </c:catAx>
      <c:valAx>
        <c:axId val="82124800"/>
        <c:scaling>
          <c:orientation val="minMax"/>
        </c:scaling>
        <c:delete val="1"/>
        <c:axPos val="l"/>
        <c:numFmt formatCode="0" sourceLinked="1"/>
        <c:majorTickMark val="none"/>
        <c:tickLblPos val="none"/>
        <c:crossAx val="81938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 w="25400"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rgbClr val="FFCC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34%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23%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1.694915254237288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18%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"/>
                  <c:y val="-2.469135802469141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25%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27%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16%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12%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15%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5%</a:t>
                    </a:r>
                    <a:endParaRPr lang="en-US" dirty="0" smtClean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Sheet1!$G$33:$G$52</c:f>
              <c:strCache>
                <c:ptCount val="20"/>
                <c:pt idx="0">
                  <c:v>Se</c:v>
                </c:pt>
                <c:pt idx="1">
                  <c:v>Le</c:v>
                </c:pt>
                <c:pt idx="2">
                  <c:v>Er.</c:v>
                </c:pt>
                <c:pt idx="3">
                  <c:v>Htc.</c:v>
                </c:pt>
                <c:pt idx="4">
                  <c:v>Hb.</c:v>
                </c:pt>
                <c:pt idx="5">
                  <c:v>Form. Leuk.</c:v>
                </c:pt>
                <c:pt idx="6">
                  <c:v>Urin</c:v>
                </c:pt>
                <c:pt idx="7">
                  <c:v>Urea</c:v>
                </c:pt>
                <c:pt idx="8">
                  <c:v>Kreatinina</c:v>
                </c:pt>
                <c:pt idx="9">
                  <c:v>Glikemia</c:v>
                </c:pt>
                <c:pt idx="10">
                  <c:v>Holesterol</c:v>
                </c:pt>
                <c:pt idx="11">
                  <c:v>Trigliceride</c:v>
                </c:pt>
                <c:pt idx="12">
                  <c:v>Koha e gjakderdhjes</c:v>
                </c:pt>
                <c:pt idx="13">
                  <c:v>Koha e kuagulimit</c:v>
                </c:pt>
                <c:pt idx="14">
                  <c:v>Trombocitet</c:v>
                </c:pt>
                <c:pt idx="15">
                  <c:v>Bilirubin total</c:v>
                </c:pt>
                <c:pt idx="16">
                  <c:v>Bilirubini direkt</c:v>
                </c:pt>
                <c:pt idx="17">
                  <c:v>AST</c:v>
                </c:pt>
                <c:pt idx="18">
                  <c:v>ALT</c:v>
                </c:pt>
                <c:pt idx="19">
                  <c:v>Sputumi</c:v>
                </c:pt>
              </c:strCache>
            </c:strRef>
          </c:cat>
          <c:val>
            <c:numRef>
              <c:f>Sheet1!$H$33:$H$52</c:f>
              <c:numCache>
                <c:formatCode>General</c:formatCode>
                <c:ptCount val="20"/>
                <c:pt idx="0">
                  <c:v>34</c:v>
                </c:pt>
                <c:pt idx="1">
                  <c:v>23</c:v>
                </c:pt>
                <c:pt idx="2">
                  <c:v>18</c:v>
                </c:pt>
                <c:pt idx="3">
                  <c:v>18</c:v>
                </c:pt>
                <c:pt idx="4">
                  <c:v>19</c:v>
                </c:pt>
                <c:pt idx="5">
                  <c:v>25</c:v>
                </c:pt>
                <c:pt idx="6">
                  <c:v>27</c:v>
                </c:pt>
                <c:pt idx="7">
                  <c:v>8</c:v>
                </c:pt>
                <c:pt idx="8">
                  <c:v>8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4</c:v>
                </c:pt>
                <c:pt idx="13">
                  <c:v>2</c:v>
                </c:pt>
                <c:pt idx="14">
                  <c:v>5</c:v>
                </c:pt>
                <c:pt idx="15">
                  <c:v>2</c:v>
                </c:pt>
                <c:pt idx="16">
                  <c:v>2</c:v>
                </c:pt>
                <c:pt idx="17">
                  <c:v>7</c:v>
                </c:pt>
                <c:pt idx="18">
                  <c:v>7</c:v>
                </c:pt>
                <c:pt idx="19">
                  <c:v>5</c:v>
                </c:pt>
              </c:numCache>
            </c:numRef>
          </c:val>
        </c:ser>
        <c:dLbls>
          <c:showVal val="1"/>
        </c:dLbls>
        <c:shape val="box"/>
        <c:axId val="82169856"/>
        <c:axId val="82171392"/>
        <c:axId val="0"/>
      </c:bar3DChart>
      <c:catAx>
        <c:axId val="821698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82171392"/>
        <c:crosses val="autoZero"/>
        <c:auto val="1"/>
        <c:lblAlgn val="ctr"/>
        <c:lblOffset val="100"/>
      </c:catAx>
      <c:valAx>
        <c:axId val="8217139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2169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ser>
          <c:idx val="0"/>
          <c:order val="0"/>
          <c:tx>
            <c:strRef>
              <c:f>PREZENTIMI!$B$15</c:f>
              <c:strCache>
                <c:ptCount val="1"/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5.4680664824681591E-8"/>
                  <c:y val="-0.1050228310502284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74558</a:t>
                    </a:r>
                    <a:endParaRPr lang="en-US" sz="1600" dirty="0">
                      <a:solidFill>
                        <a:srgbClr val="49A54D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0.19853477690288715"/>
                      <c:h val="0.1629223744292237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388888888888882E-2"/>
                  <c:y val="-3.881278538812785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27996</a:t>
                    </a:r>
                    <a:endParaRPr lang="en-US" sz="1600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800" b="1" i="1" u="none" strike="noStrike" kern="1200" baseline="0">
                        <a:solidFill>
                          <a:schemeClr val="tx1">
                            <a:lumMod val="85000"/>
                          </a:schemeClr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" panose="02040503050406030204" pitchFamily="18" charset="0"/>
                      </a:rPr>
                      <a:t>8747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3"/>
              <c:layout>
                <c:manualLayout>
                  <c:x val="2.3611111111111114E-2"/>
                  <c:y val="-6.849315068493151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819</a:t>
                    </a:r>
                    <a:endParaRPr lang="en-US" sz="1600" dirty="0">
                      <a:solidFill>
                        <a:schemeClr val="accent1">
                          <a:lumMod val="75000"/>
                        </a:schemeClr>
                      </a:solidFill>
                      <a:latin typeface="Cambria" panose="02040503050406030204" pitchFamily="18" charset="0"/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1" u="none" strike="noStrike" kern="1200" baseline="0">
                    <a:solidFill>
                      <a:schemeClr val="tx1">
                        <a:lumMod val="8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PREZENTIMI!$A$16:$A$19</c:f>
              <c:strCache>
                <c:ptCount val="4"/>
                <c:pt idx="0">
                  <c:v>Ekzaminimet  Laboratorike</c:v>
                </c:pt>
                <c:pt idx="1">
                  <c:v>Ro . ekzaminimet </c:v>
                </c:pt>
                <c:pt idx="2">
                  <c:v>EHO- gjinekologji</c:v>
                </c:pt>
                <c:pt idx="3">
                  <c:v>EHO-inter.</c:v>
                </c:pt>
              </c:strCache>
            </c:strRef>
          </c:cat>
          <c:val>
            <c:numRef>
              <c:f>PREZENTIMI!$B$16:$B$19</c:f>
              <c:numCache>
                <c:formatCode>General</c:formatCode>
                <c:ptCount val="4"/>
                <c:pt idx="0">
                  <c:v>72126</c:v>
                </c:pt>
                <c:pt idx="1">
                  <c:v>28793</c:v>
                </c:pt>
                <c:pt idx="2">
                  <c:v>12631</c:v>
                </c:pt>
                <c:pt idx="3">
                  <c:v>773</c:v>
                </c:pt>
              </c:numCache>
            </c:numRef>
          </c:val>
        </c:ser>
        <c:dLbls>
          <c:showVal val="1"/>
        </c:dLbls>
        <c:shape val="box"/>
        <c:axId val="85489536"/>
        <c:axId val="85491072"/>
        <c:axId val="0"/>
      </c:bar3DChart>
      <c:catAx>
        <c:axId val="85489536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1" u="none" strike="noStrike" kern="1200" baseline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85491072"/>
        <c:crosses val="autoZero"/>
        <c:auto val="1"/>
        <c:lblAlgn val="ctr"/>
        <c:lblOffset val="100"/>
      </c:catAx>
      <c:valAx>
        <c:axId val="85491072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85489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i="1">
                    <a:solidFill>
                      <a:schemeClr val="tx2">
                        <a:lumMod val="50000"/>
                      </a:schemeClr>
                    </a:solidFill>
                    <a:latin typeface="Cambria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Sheet1!$B$28:$B$41</c:f>
              <c:strCache>
                <c:ptCount val="14"/>
                <c:pt idx="0">
                  <c:v>Bardhosh</c:v>
                </c:pt>
                <c:pt idx="1">
                  <c:v>Barileve</c:v>
                </c:pt>
                <c:pt idx="2">
                  <c:v>Bullaj</c:v>
                </c:pt>
                <c:pt idx="3">
                  <c:v>Dabisheve</c:v>
                </c:pt>
                <c:pt idx="4">
                  <c:v>Keqekoll</c:v>
                </c:pt>
                <c:pt idx="5">
                  <c:v>Kishnic</c:v>
                </c:pt>
                <c:pt idx="6">
                  <c:v>Koliq</c:v>
                </c:pt>
                <c:pt idx="7">
                  <c:v>Llukar</c:v>
                </c:pt>
                <c:pt idx="8">
                  <c:v>Mramuer</c:v>
                </c:pt>
                <c:pt idx="9">
                  <c:v>Rimanisht</c:v>
                </c:pt>
                <c:pt idx="10">
                  <c:v>Slivove</c:v>
                </c:pt>
                <c:pt idx="11">
                  <c:v>Shkabaj</c:v>
                </c:pt>
                <c:pt idx="12">
                  <c:v>Viti</c:v>
                </c:pt>
                <c:pt idx="13">
                  <c:v>Sharban</c:v>
                </c:pt>
              </c:strCache>
            </c:strRef>
          </c:cat>
          <c:val>
            <c:numRef>
              <c:f>Sheet1!$C$28:$C$41</c:f>
              <c:numCache>
                <c:formatCode>0</c:formatCode>
                <c:ptCount val="14"/>
                <c:pt idx="0">
                  <c:v>8950</c:v>
                </c:pt>
                <c:pt idx="1">
                  <c:v>2920</c:v>
                </c:pt>
                <c:pt idx="2">
                  <c:v>123</c:v>
                </c:pt>
                <c:pt idx="3">
                  <c:v>110</c:v>
                </c:pt>
                <c:pt idx="4">
                  <c:v>523</c:v>
                </c:pt>
                <c:pt idx="5">
                  <c:v>821</c:v>
                </c:pt>
                <c:pt idx="6">
                  <c:v>144</c:v>
                </c:pt>
                <c:pt idx="7">
                  <c:v>2290</c:v>
                </c:pt>
                <c:pt idx="8">
                  <c:v>2257</c:v>
                </c:pt>
                <c:pt idx="9">
                  <c:v>737</c:v>
                </c:pt>
                <c:pt idx="10">
                  <c:v>403</c:v>
                </c:pt>
                <c:pt idx="11">
                  <c:v>2263</c:v>
                </c:pt>
                <c:pt idx="12">
                  <c:v>125</c:v>
                </c:pt>
                <c:pt idx="13">
                  <c:v>541</c:v>
                </c:pt>
              </c:numCache>
            </c:numRef>
          </c:val>
        </c:ser>
        <c:dLbls>
          <c:showVal val="1"/>
        </c:dLbls>
        <c:shape val="cylinder"/>
        <c:axId val="79196544"/>
        <c:axId val="79198080"/>
        <c:axId val="0"/>
      </c:bar3DChart>
      <c:catAx>
        <c:axId val="7919654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2000" b="1" i="1">
                <a:solidFill>
                  <a:schemeClr val="tx2">
                    <a:lumMod val="50000"/>
                  </a:schemeClr>
                </a:solidFill>
                <a:latin typeface="Cambria" pitchFamily="18" charset="0"/>
              </a:defRPr>
            </a:pPr>
            <a:endParaRPr lang="en-US"/>
          </a:p>
        </c:txPr>
        <c:crossAx val="79198080"/>
        <c:crosses val="autoZero"/>
        <c:auto val="1"/>
        <c:lblAlgn val="ctr"/>
        <c:lblOffset val="100"/>
      </c:catAx>
      <c:valAx>
        <c:axId val="79198080"/>
        <c:scaling>
          <c:orientation val="minMax"/>
        </c:scaling>
        <c:delete val="1"/>
        <c:axPos val="l"/>
        <c:numFmt formatCode="0" sourceLinked="1"/>
        <c:tickLblPos val="none"/>
        <c:crossAx val="79196544"/>
        <c:crosses val="autoZero"/>
        <c:crossBetween val="between"/>
      </c:valAx>
    </c:plotArea>
    <c:plotVisOnly val="1"/>
    <c:dispBlanksAs val="gap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dLbls>
          <c:showVal val="1"/>
        </c:dLbls>
        <c:shape val="cylinder"/>
        <c:axId val="85523072"/>
        <c:axId val="85344640"/>
        <c:axId val="0"/>
      </c:bar3DChart>
      <c:catAx>
        <c:axId val="8552307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600" b="1" i="1"/>
            </a:pPr>
            <a:endParaRPr lang="en-US"/>
          </a:p>
        </c:txPr>
        <c:crossAx val="85344640"/>
        <c:crosses val="autoZero"/>
        <c:auto val="1"/>
        <c:lblAlgn val="ctr"/>
        <c:lblOffset val="100"/>
      </c:catAx>
      <c:valAx>
        <c:axId val="85344640"/>
        <c:scaling>
          <c:orientation val="minMax"/>
        </c:scaling>
        <c:delete val="1"/>
        <c:axPos val="l"/>
        <c:numFmt formatCode="General" sourceLinked="1"/>
        <c:tickLblPos val="none"/>
        <c:crossAx val="85523072"/>
        <c:crosses val="autoZero"/>
        <c:crossBetween val="between"/>
      </c:valAx>
    </c:plotArea>
    <c:plotVisOnly val="1"/>
    <c:dispBlanksAs val="gap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Subtotali!$C$44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7C80"/>
            </a:solidFill>
          </c:spPr>
          <c:dLbls>
            <c:dLbl>
              <c:idx val="0"/>
              <c:layout>
                <c:manualLayout>
                  <c:x val="4.1666666666666536E-3"/>
                  <c:y val="-2.1367521367521368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i="1" dirty="0" smtClean="0">
                        <a:solidFill>
                          <a:srgbClr val="FF0000"/>
                        </a:solidFill>
                        <a:latin typeface="Cambria" pitchFamily="18" charset="0"/>
                      </a:rPr>
                      <a:t>9</a:t>
                    </a:r>
                    <a:r>
                      <a:rPr lang="en-US" dirty="0" smtClean="0"/>
                      <a:t>060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6.0185185185185147E-2"/>
                </c:manualLayout>
              </c:layout>
              <c:tx>
                <c:rich>
                  <a:bodyPr/>
                  <a:lstStyle/>
                  <a:p>
                    <a:pPr>
                      <a:defRPr sz="2000" b="1" i="1">
                        <a:solidFill>
                          <a:srgbClr val="337536"/>
                        </a:solidFill>
                        <a:latin typeface="Cambria" pitchFamily="18" charset="0"/>
                      </a:defRPr>
                    </a:pPr>
                    <a:r>
                      <a:rPr lang="en-US" sz="2000" b="1" i="1" dirty="0" smtClean="0">
                        <a:solidFill>
                          <a:srgbClr val="337536"/>
                        </a:solidFill>
                        <a:latin typeface="Cambria" pitchFamily="18" charset="0"/>
                      </a:rPr>
                      <a:t>7</a:t>
                    </a:r>
                    <a:r>
                      <a:rPr lang="en-US" sz="2000" dirty="0" smtClean="0">
                        <a:solidFill>
                          <a:srgbClr val="337536"/>
                        </a:solidFill>
                      </a:rPr>
                      <a:t>641</a:t>
                    </a:r>
                    <a:endParaRPr lang="en-US" sz="2000" dirty="0">
                      <a:solidFill>
                        <a:srgbClr val="337536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6388779527559064E-2"/>
                  <c:y val="-1.9230769230769214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>
                        <a:solidFill>
                          <a:srgbClr val="FF0000"/>
                        </a:solidFill>
                        <a:latin typeface="Cambria" pitchFamily="18" charset="0"/>
                      </a:rPr>
                      <a:t>7</a:t>
                    </a:r>
                    <a:r>
                      <a:rPr lang="en-US" dirty="0" smtClean="0"/>
                      <a:t>464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-1.8518518518518549E-2"/>
                </c:manualLayout>
              </c:layout>
              <c:tx>
                <c:rich>
                  <a:bodyPr/>
                  <a:lstStyle/>
                  <a:p>
                    <a:pPr>
                      <a:defRPr sz="2000" b="1" i="1">
                        <a:solidFill>
                          <a:srgbClr val="337536"/>
                        </a:solidFill>
                        <a:latin typeface="Cambria" pitchFamily="18" charset="0"/>
                      </a:defRPr>
                    </a:pPr>
                    <a:r>
                      <a:rPr lang="en-US" sz="2000" b="1" i="1" dirty="0" smtClean="0">
                        <a:solidFill>
                          <a:srgbClr val="337536"/>
                        </a:solidFill>
                        <a:latin typeface="Cambria" pitchFamily="18" charset="0"/>
                      </a:rPr>
                      <a:t>6</a:t>
                    </a:r>
                    <a:r>
                      <a:rPr lang="en-US" sz="2000" dirty="0" smtClean="0">
                        <a:solidFill>
                          <a:srgbClr val="337536"/>
                        </a:solidFill>
                      </a:rPr>
                      <a:t>317</a:t>
                    </a:r>
                    <a:endParaRPr lang="en-US" sz="2000" dirty="0">
                      <a:solidFill>
                        <a:srgbClr val="337536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7777777777777874E-3"/>
                  <c:y val="-2.7777777777777853E-2"/>
                </c:manualLayout>
              </c:layout>
              <c:tx>
                <c:rich>
                  <a:bodyPr/>
                  <a:lstStyle/>
                  <a:p>
                    <a:pPr>
                      <a:defRPr sz="2000" b="1" i="1">
                        <a:solidFill>
                          <a:srgbClr val="337536"/>
                        </a:solidFill>
                        <a:latin typeface="Cambria" pitchFamily="18" charset="0"/>
                      </a:defRPr>
                    </a:pPr>
                    <a:r>
                      <a:rPr lang="en-US" sz="2000" b="1" i="1" dirty="0" smtClean="0">
                        <a:solidFill>
                          <a:srgbClr val="337536"/>
                        </a:solidFill>
                        <a:latin typeface="Cambria" pitchFamily="18" charset="0"/>
                      </a:rPr>
                      <a:t>1</a:t>
                    </a:r>
                    <a:r>
                      <a:rPr lang="en-US" sz="2000" dirty="0" smtClean="0">
                        <a:solidFill>
                          <a:srgbClr val="337536"/>
                        </a:solidFill>
                      </a:rPr>
                      <a:t>230</a:t>
                    </a:r>
                    <a:endParaRPr lang="en-US" sz="2000" dirty="0">
                      <a:solidFill>
                        <a:srgbClr val="337536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i="1">
                    <a:solidFill>
                      <a:srgbClr val="FF0000"/>
                    </a:solidFill>
                    <a:latin typeface="Cambria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Subtotali!$B$45:$B$49</c:f>
              <c:strCache>
                <c:ptCount val="5"/>
                <c:pt idx="0">
                  <c:v>DSM</c:v>
                </c:pt>
                <c:pt idx="1">
                  <c:v>QKMF</c:v>
                </c:pt>
                <c:pt idx="2">
                  <c:v>RTG STOMATOLOGJI</c:v>
                </c:pt>
                <c:pt idx="3">
                  <c:v>QMF 5</c:v>
                </c:pt>
                <c:pt idx="4">
                  <c:v>QMF 4</c:v>
                </c:pt>
              </c:strCache>
            </c:strRef>
          </c:cat>
          <c:val>
            <c:numRef>
              <c:f>Subtotali!$C$45:$C$49</c:f>
              <c:numCache>
                <c:formatCode>General</c:formatCode>
                <c:ptCount val="5"/>
                <c:pt idx="0">
                  <c:v>9060</c:v>
                </c:pt>
                <c:pt idx="1">
                  <c:v>7641</c:v>
                </c:pt>
                <c:pt idx="2">
                  <c:v>7464</c:v>
                </c:pt>
                <c:pt idx="3">
                  <c:v>6317</c:v>
                </c:pt>
                <c:pt idx="4">
                  <c:v>1230</c:v>
                </c:pt>
              </c:numCache>
            </c:numRef>
          </c:val>
        </c:ser>
        <c:dLbls>
          <c:showVal val="1"/>
        </c:dLbls>
        <c:shape val="cylinder"/>
        <c:axId val="85390464"/>
        <c:axId val="85392000"/>
        <c:axId val="0"/>
      </c:bar3DChart>
      <c:catAx>
        <c:axId val="8539046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600" b="1" i="1">
                <a:latin typeface="Cambria" pitchFamily="18" charset="0"/>
              </a:defRPr>
            </a:pPr>
            <a:endParaRPr lang="en-US"/>
          </a:p>
        </c:txPr>
        <c:crossAx val="85392000"/>
        <c:crosses val="autoZero"/>
        <c:auto val="1"/>
        <c:lblAlgn val="ctr"/>
        <c:lblOffset val="100"/>
      </c:catAx>
      <c:valAx>
        <c:axId val="85392000"/>
        <c:scaling>
          <c:orientation val="minMax"/>
        </c:scaling>
        <c:delete val="1"/>
        <c:axPos val="l"/>
        <c:numFmt formatCode="General" sourceLinked="1"/>
        <c:tickLblPos val="none"/>
        <c:crossAx val="85390464"/>
        <c:crosses val="autoZero"/>
        <c:crossBetween val="between"/>
      </c:valAx>
    </c:plotArea>
    <c:plotVisOnly val="1"/>
    <c:dispBlanksAs val="gap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'shërbimet e radiologjisë'!$D$42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8.3333333333333367E-3"/>
                  <c:y val="-2.7777777777777991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2000" b="1" i="1" u="none" strike="noStrike" kern="1200" baseline="0">
                        <a:solidFill>
                          <a:srgbClr val="49A54D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rgbClr val="49A54D"/>
                        </a:solidFill>
                      </a:rPr>
                      <a:t>7641</a:t>
                    </a:r>
                    <a:endParaRPr lang="en-US" dirty="0">
                      <a:solidFill>
                        <a:srgbClr val="49A54D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4005602240896361E-3"/>
                  <c:y val="-3.9062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9061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2000" b="1" i="1" u="none" strike="noStrike" kern="1200" baseline="0">
                        <a:solidFill>
                          <a:srgbClr val="49A54D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rgbClr val="49A54D"/>
                        </a:solidFill>
                      </a:rPr>
                      <a:t>1230</a:t>
                    </a:r>
                    <a:endParaRPr lang="en-US" dirty="0">
                      <a:solidFill>
                        <a:srgbClr val="49A54D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888888888888944E-2"/>
                  <c:y val="-4.6296296296297283E-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2000" b="1" i="1" u="none" strike="noStrike" kern="1200" baseline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6317)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2000" b="1" i="1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7464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'shërbimet e radiologjisë'!$C$43:$C$47</c:f>
              <c:strCache>
                <c:ptCount val="5"/>
                <c:pt idx="0">
                  <c:v>QKMF</c:v>
                </c:pt>
                <c:pt idx="1">
                  <c:v>DSM</c:v>
                </c:pt>
                <c:pt idx="2">
                  <c:v>QMF 4</c:v>
                </c:pt>
                <c:pt idx="3">
                  <c:v>QMF 5</c:v>
                </c:pt>
                <c:pt idx="4">
                  <c:v>Stomatologjia</c:v>
                </c:pt>
              </c:strCache>
            </c:strRef>
          </c:cat>
          <c:val>
            <c:numRef>
              <c:f>'shërbimet e radiologjisë'!$D$43:$D$47</c:f>
              <c:numCache>
                <c:formatCode>General</c:formatCode>
                <c:ptCount val="5"/>
                <c:pt idx="0">
                  <c:v>7641</c:v>
                </c:pt>
                <c:pt idx="1">
                  <c:v>9060</c:v>
                </c:pt>
                <c:pt idx="2">
                  <c:v>1230</c:v>
                </c:pt>
                <c:pt idx="3">
                  <c:v>6317</c:v>
                </c:pt>
                <c:pt idx="4">
                  <c:v>7464</c:v>
                </c:pt>
              </c:numCache>
            </c:numRef>
          </c:val>
        </c:ser>
        <c:dLbls>
          <c:showVal val="1"/>
        </c:dLbls>
        <c:shape val="cylinder"/>
        <c:axId val="85537152"/>
        <c:axId val="85538688"/>
        <c:axId val="0"/>
      </c:bar3DChart>
      <c:catAx>
        <c:axId val="8553715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85538688"/>
        <c:crosses val="autoZero"/>
        <c:auto val="1"/>
        <c:lblAlgn val="ctr"/>
        <c:lblOffset val="100"/>
      </c:catAx>
      <c:valAx>
        <c:axId val="8553868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5537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1.6666666666666701E-2"/>
          <c:y val="0"/>
          <c:w val="0.969444444444447"/>
          <c:h val="0.87596332104056618"/>
        </c:manualLayout>
      </c:layout>
      <c:bar3DChart>
        <c:barDir val="col"/>
        <c:grouping val="clustered"/>
        <c:ser>
          <c:idx val="0"/>
          <c:order val="0"/>
          <c:spPr>
            <a:solidFill>
              <a:schemeClr val="accent2">
                <a:lumMod val="50000"/>
              </a:schemeClr>
            </a:solidFill>
            <a:ln>
              <a:noFill/>
            </a:ln>
            <a:effectLst>
              <a:glow rad="101500">
                <a:schemeClr val="accent3">
                  <a:alpha val="42000"/>
                  <a:satMod val="120000"/>
                </a:schemeClr>
              </a:glow>
            </a:effectLst>
            <a:scene3d>
              <a:camera prst="orthographicFront" fov="0">
                <a:rot lat="0" lon="0" rev="0"/>
              </a:camera>
              <a:lightRig rig="glow" dir="t">
                <a:rot lat="0" lon="0" rev="4800000"/>
              </a:lightRig>
            </a:scene3d>
            <a:sp3d prstMaterial="powder">
              <a:bevelT w="50800" h="50800"/>
              <a:contourClr>
                <a:schemeClr val="accent3"/>
              </a:contourClr>
            </a:sp3d>
          </c:spPr>
          <c:dLbls>
            <c:dLbl>
              <c:idx val="0"/>
              <c:layout>
                <c:manualLayout>
                  <c:x val="-1.3888888888889002E-3"/>
                  <c:y val="-2.320675105485230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7776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5277777777777781E-2"/>
                  <c:y val="-1.476793248945147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7762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888888888889082E-2"/>
                  <c:y val="-5.27426160337556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i="1">
                    <a:solidFill>
                      <a:schemeClr val="tx2">
                        <a:lumMod val="75000"/>
                      </a:schemeClr>
                    </a:solidFill>
                    <a:latin typeface="Adobe Garamond Pro Bold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MF!$D$176:$D$179</c:f>
              <c:strCache>
                <c:ptCount val="4"/>
                <c:pt idx="0">
                  <c:v>Gjithësejtë</c:v>
                </c:pt>
                <c:pt idx="2">
                  <c:v>Të ritur </c:v>
                </c:pt>
                <c:pt idx="3">
                  <c:v>Fëmijë</c:v>
                </c:pt>
              </c:strCache>
            </c:strRef>
          </c:cat>
          <c:val>
            <c:numRef>
              <c:f>MF!$E$176:$E$179</c:f>
              <c:numCache>
                <c:formatCode>General</c:formatCode>
                <c:ptCount val="4"/>
                <c:pt idx="0">
                  <c:v>6948</c:v>
                </c:pt>
                <c:pt idx="2">
                  <c:v>6912</c:v>
                </c:pt>
                <c:pt idx="3">
                  <c:v>36</c:v>
                </c:pt>
              </c:numCache>
            </c:numRef>
          </c:val>
        </c:ser>
        <c:dLbls>
          <c:showVal val="1"/>
        </c:dLbls>
        <c:shape val="cylinder"/>
        <c:axId val="85632896"/>
        <c:axId val="85634432"/>
        <c:axId val="0"/>
      </c:bar3DChart>
      <c:catAx>
        <c:axId val="85632896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2400" b="1" i="1">
                <a:solidFill>
                  <a:schemeClr val="tx1"/>
                </a:solidFill>
              </a:defRPr>
            </a:pPr>
            <a:endParaRPr lang="en-US"/>
          </a:p>
        </c:txPr>
        <c:crossAx val="85634432"/>
        <c:crosses val="autoZero"/>
        <c:auto val="1"/>
        <c:lblAlgn val="ctr"/>
        <c:lblOffset val="100"/>
      </c:catAx>
      <c:valAx>
        <c:axId val="85634432"/>
        <c:scaling>
          <c:orientation val="minMax"/>
        </c:scaling>
        <c:delete val="1"/>
        <c:axPos val="l"/>
        <c:numFmt formatCode="General" sourceLinked="1"/>
        <c:tickLblPos val="none"/>
        <c:crossAx val="85632896"/>
        <c:crosses val="autoZero"/>
        <c:crossBetween val="between"/>
      </c:valAx>
    </c:plotArea>
    <c:plotVisOnly val="1"/>
    <c:dispBlanksAs val="gap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MF!$E$160</c:f>
              <c:strCache>
                <c:ptCount val="1"/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MF!$D$161:$D$165</c:f>
              <c:strCache>
                <c:ptCount val="5"/>
                <c:pt idx="1">
                  <c:v>Polyo</c:v>
                </c:pt>
                <c:pt idx="2">
                  <c:v>Dtp-Hib-Hep.B</c:v>
                </c:pt>
                <c:pt idx="3">
                  <c:v>BSG</c:v>
                </c:pt>
                <c:pt idx="4">
                  <c:v>MMR</c:v>
                </c:pt>
              </c:strCache>
            </c:strRef>
          </c:cat>
          <c:val>
            <c:numRef>
              <c:f>MF!$E$161:$E$165</c:f>
              <c:numCache>
                <c:formatCode>General</c:formatCode>
                <c:ptCount val="5"/>
              </c:numCache>
            </c:numRef>
          </c:val>
        </c:ser>
        <c:ser>
          <c:idx val="1"/>
          <c:order val="1"/>
          <c:tx>
            <c:strRef>
              <c:f>MF!$F$160</c:f>
              <c:strCache>
                <c:ptCount val="1"/>
                <c:pt idx="0">
                  <c:v>Të planifikuar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glow rad="101500">
                <a:schemeClr val="accent4">
                  <a:alpha val="42000"/>
                  <a:satMod val="120000"/>
                </a:schemeClr>
              </a:glow>
            </a:effectLst>
            <a:scene3d>
              <a:camera prst="orthographicFront" fov="0">
                <a:rot lat="0" lon="0" rev="0"/>
              </a:camera>
              <a:lightRig rig="glow" dir="t">
                <a:rot lat="0" lon="0" rev="4800000"/>
              </a:lightRig>
            </a:scene3d>
            <a:sp3d prstMaterial="powder">
              <a:bevelT w="50800" h="50800"/>
              <a:contourClr>
                <a:schemeClr val="accent4"/>
              </a:contourClr>
            </a:sp3d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4403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4403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4143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3951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i="1">
                    <a:latin typeface="Cambria" panose="020405030504060302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MF!$D$161:$D$165</c:f>
              <c:strCache>
                <c:ptCount val="5"/>
                <c:pt idx="1">
                  <c:v>Polyo</c:v>
                </c:pt>
                <c:pt idx="2">
                  <c:v>Dtp-Hib-Hep.B</c:v>
                </c:pt>
                <c:pt idx="3">
                  <c:v>BSG</c:v>
                </c:pt>
                <c:pt idx="4">
                  <c:v>MMR</c:v>
                </c:pt>
              </c:strCache>
            </c:strRef>
          </c:cat>
          <c:val>
            <c:numRef>
              <c:f>MF!$F$161:$F$165</c:f>
              <c:numCache>
                <c:formatCode>General</c:formatCode>
                <c:ptCount val="5"/>
                <c:pt idx="1">
                  <c:v>3835</c:v>
                </c:pt>
                <c:pt idx="2">
                  <c:v>3790</c:v>
                </c:pt>
                <c:pt idx="3">
                  <c:v>3857</c:v>
                </c:pt>
                <c:pt idx="4">
                  <c:v>3293</c:v>
                </c:pt>
              </c:numCache>
            </c:numRef>
          </c:val>
        </c:ser>
        <c:ser>
          <c:idx val="2"/>
          <c:order val="2"/>
          <c:tx>
            <c:strRef>
              <c:f>MF!$G$160</c:f>
              <c:strCache>
                <c:ptCount val="1"/>
                <c:pt idx="0">
                  <c:v>Të vaksinuar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>
              <a:glow rad="101500">
                <a:schemeClr val="accent6">
                  <a:alpha val="42000"/>
                  <a:satMod val="120000"/>
                </a:schemeClr>
              </a:glow>
            </a:effectLst>
            <a:scene3d>
              <a:camera prst="orthographicFront" fov="0">
                <a:rot lat="0" lon="0" rev="0"/>
              </a:camera>
              <a:lightRig rig="glow" dir="t">
                <a:rot lat="0" lon="0" rev="4800000"/>
              </a:lightRig>
            </a:scene3d>
            <a:sp3d prstMaterial="powder">
              <a:bevelT w="50800" h="50800"/>
              <a:contourClr>
                <a:schemeClr val="accent6"/>
              </a:contourClr>
            </a:sp3d>
          </c:spPr>
          <c:dLbls>
            <c:dLbl>
              <c:idx val="1"/>
              <c:layout>
                <c:manualLayout>
                  <c:x val="3.125E-2"/>
                  <c:y val="-7.111111111111146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3940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0595238095238124E-2"/>
                  <c:y val="-1.422222222222222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3940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3154761904761904E-2"/>
                  <c:y val="-1.422222222222222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4143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6130952380952245E-2"/>
                  <c:y val="-1.777777777777778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3521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tx2">
                        <a:lumMod val="75000"/>
                      </a:schemeClr>
                    </a:solidFill>
                    <a:latin typeface="Cambria" panose="020405030504060302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MF!$D$161:$D$165</c:f>
              <c:strCache>
                <c:ptCount val="5"/>
                <c:pt idx="1">
                  <c:v>Polyo</c:v>
                </c:pt>
                <c:pt idx="2">
                  <c:v>Dtp-Hib-Hep.B</c:v>
                </c:pt>
                <c:pt idx="3">
                  <c:v>BSG</c:v>
                </c:pt>
                <c:pt idx="4">
                  <c:v>MMR</c:v>
                </c:pt>
              </c:strCache>
            </c:strRef>
          </c:cat>
          <c:val>
            <c:numRef>
              <c:f>MF!$G$161:$G$165</c:f>
              <c:numCache>
                <c:formatCode>General</c:formatCode>
                <c:ptCount val="5"/>
                <c:pt idx="1">
                  <c:v>3535</c:v>
                </c:pt>
                <c:pt idx="2">
                  <c:v>3495</c:v>
                </c:pt>
                <c:pt idx="3">
                  <c:v>3857</c:v>
                </c:pt>
                <c:pt idx="4">
                  <c:v>3124</c:v>
                </c:pt>
              </c:numCache>
            </c:numRef>
          </c:val>
        </c:ser>
        <c:ser>
          <c:idx val="3"/>
          <c:order val="3"/>
          <c:tx>
            <c:strRef>
              <c:f>MF!$H$160</c:f>
              <c:strCache>
                <c:ptCount val="1"/>
                <c:pt idx="0">
                  <c:v>Përfshieja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48000"/>
                    <a:satMod val="138000"/>
                  </a:schemeClr>
                </a:gs>
                <a:gs pos="25000">
                  <a:schemeClr val="accent3">
                    <a:tint val="85000"/>
                  </a:schemeClr>
                </a:gs>
                <a:gs pos="40000">
                  <a:schemeClr val="accent3">
                    <a:tint val="92000"/>
                  </a:schemeClr>
                </a:gs>
                <a:gs pos="50000">
                  <a:schemeClr val="accent3">
                    <a:tint val="93000"/>
                  </a:schemeClr>
                </a:gs>
                <a:gs pos="60000">
                  <a:schemeClr val="accent3">
                    <a:tint val="92000"/>
                  </a:schemeClr>
                </a:gs>
                <a:gs pos="75000">
                  <a:schemeClr val="accent3">
                    <a:tint val="83000"/>
                    <a:satMod val="108000"/>
                  </a:schemeClr>
                </a:gs>
                <a:gs pos="100000">
                  <a:schemeClr val="accent3">
                    <a:tint val="48000"/>
                    <a:satMod val="150000"/>
                  </a:schemeClr>
                </a:gs>
              </a:gsLst>
              <a:lin ang="5400000" scaled="0"/>
            </a:gradFill>
            <a:ln>
              <a:noFill/>
            </a:ln>
            <a:effectLst>
              <a:glow rad="101500">
                <a:schemeClr val="accent3">
                  <a:alpha val="42000"/>
                  <a:satMod val="120000"/>
                </a:schemeClr>
              </a:glow>
            </a:effectLst>
            <a:scene3d>
              <a:camera prst="orthographicFront" fov="0">
                <a:rot lat="0" lon="0" rev="0"/>
              </a:camera>
              <a:lightRig rig="glow" dir="t">
                <a:rot lat="0" lon="0" rev="4800000"/>
              </a:lightRig>
            </a:scene3d>
            <a:sp3d prstMaterial="powder">
              <a:bevelT w="50800" h="50800"/>
              <a:contourClr>
                <a:schemeClr val="accent3"/>
              </a:contourClr>
            </a:sp3d>
          </c:spPr>
          <c:dLbls>
            <c:dLbl>
              <c:idx val="1"/>
              <c:layout>
                <c:manualLayout>
                  <c:x val="4.2628774422735313E-2"/>
                  <c:y val="-5.333333333333378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97%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5523978685612974E-2"/>
                  <c:y val="-5.333333333333378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97%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6838365896980457E-2"/>
                  <c:y val="-3.047619047619068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2101835405565407E-2"/>
                  <c:y val="-3.047619047619068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89%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i="1">
                    <a:solidFill>
                      <a:schemeClr val="tx2">
                        <a:lumMod val="75000"/>
                      </a:schemeClr>
                    </a:solidFill>
                    <a:latin typeface="Cambria" panose="020405030504060302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MF!$D$161:$D$165</c:f>
              <c:strCache>
                <c:ptCount val="5"/>
                <c:pt idx="1">
                  <c:v>Polyo</c:v>
                </c:pt>
                <c:pt idx="2">
                  <c:v>Dtp-Hib-Hep.B</c:v>
                </c:pt>
                <c:pt idx="3">
                  <c:v>BSG</c:v>
                </c:pt>
                <c:pt idx="4">
                  <c:v>MMR</c:v>
                </c:pt>
              </c:strCache>
            </c:strRef>
          </c:cat>
          <c:val>
            <c:numRef>
              <c:f>MF!$H$161:$H$165</c:f>
              <c:numCache>
                <c:formatCode>0%</c:formatCode>
                <c:ptCount val="5"/>
                <c:pt idx="1">
                  <c:v>0.92</c:v>
                </c:pt>
                <c:pt idx="2">
                  <c:v>0.92</c:v>
                </c:pt>
                <c:pt idx="3">
                  <c:v>1</c:v>
                </c:pt>
                <c:pt idx="4">
                  <c:v>0.95000000000000062</c:v>
                </c:pt>
              </c:numCache>
            </c:numRef>
          </c:val>
        </c:ser>
        <c:dLbls>
          <c:showVal val="1"/>
        </c:dLbls>
        <c:shape val="box"/>
        <c:axId val="85880192"/>
        <c:axId val="85906560"/>
        <c:axId val="0"/>
      </c:bar3DChart>
      <c:catAx>
        <c:axId val="8588019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2000" b="1" i="1">
                <a:latin typeface="Cambria" panose="02040503050406030204" pitchFamily="18" charset="0"/>
              </a:defRPr>
            </a:pPr>
            <a:endParaRPr lang="en-US"/>
          </a:p>
        </c:txPr>
        <c:crossAx val="85906560"/>
        <c:crosses val="autoZero"/>
        <c:auto val="1"/>
        <c:lblAlgn val="ctr"/>
        <c:lblOffset val="100"/>
      </c:catAx>
      <c:valAx>
        <c:axId val="85906560"/>
        <c:scaling>
          <c:orientation val="minMax"/>
        </c:scaling>
        <c:delete val="1"/>
        <c:axPos val="l"/>
        <c:numFmt formatCode="General" sourceLinked="1"/>
        <c:tickLblPos val="none"/>
        <c:crossAx val="8588019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800">
              <a:latin typeface="Cambria" panose="02040503050406030204" pitchFamily="18" charset="0"/>
            </a:defRPr>
          </a:pPr>
          <a:endParaRPr lang="en-US"/>
        </a:p>
      </c:txPr>
    </c:legend>
    <c:plotVisOnly val="1"/>
    <c:dispBlanksAs val="gap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dLbls>
          <c:showVal val="1"/>
        </c:dLbls>
        <c:shape val="cylinder"/>
        <c:axId val="85942272"/>
        <c:axId val="85943808"/>
        <c:axId val="0"/>
      </c:bar3DChart>
      <c:catAx>
        <c:axId val="8594227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2000" b="1" i="1"/>
            </a:pPr>
            <a:endParaRPr lang="en-US"/>
          </a:p>
        </c:txPr>
        <c:crossAx val="85943808"/>
        <c:crosses val="autoZero"/>
        <c:auto val="1"/>
        <c:lblAlgn val="ctr"/>
        <c:lblOffset val="100"/>
      </c:catAx>
      <c:valAx>
        <c:axId val="85943808"/>
        <c:scaling>
          <c:orientation val="minMax"/>
        </c:scaling>
        <c:delete val="1"/>
        <c:axPos val="l"/>
        <c:numFmt formatCode="General" sourceLinked="1"/>
        <c:tickLblPos val="none"/>
        <c:crossAx val="85942272"/>
        <c:crosses val="autoZero"/>
        <c:crossBetween val="between"/>
      </c:valAx>
    </c:plotArea>
    <c:plotVisOnly val="1"/>
    <c:dispBlanksAs val="gap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Diagnozat!$G$754</c:f>
              <c:strCache>
                <c:ptCount val="1"/>
                <c:pt idx="0">
                  <c:v>M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0"/>
                    <a:lumOff val="100000"/>
                  </a:schemeClr>
                </a:gs>
                <a:gs pos="35000">
                  <a:schemeClr val="accent5">
                    <a:lumMod val="0"/>
                    <a:lumOff val="100000"/>
                  </a:schemeClr>
                </a:gs>
                <a:gs pos="100000">
                  <a:schemeClr val="accent5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1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Diagnozat!$F$755:$F$760</c:f>
              <c:strCache>
                <c:ptCount val="6"/>
                <c:pt idx="0">
                  <c:v>F03-F22</c:v>
                </c:pt>
                <c:pt idx="1">
                  <c:v>E10-E14</c:v>
                </c:pt>
                <c:pt idx="2">
                  <c:v>I20,I24,I25</c:v>
                </c:pt>
                <c:pt idx="3">
                  <c:v>J42-J47</c:v>
                </c:pt>
                <c:pt idx="4">
                  <c:v>G40-G45</c:v>
                </c:pt>
                <c:pt idx="5">
                  <c:v>N18-N30</c:v>
                </c:pt>
              </c:strCache>
            </c:strRef>
          </c:cat>
          <c:val>
            <c:numRef>
              <c:f>Diagnozat!$G$755:$G$760</c:f>
              <c:numCache>
                <c:formatCode>General</c:formatCode>
                <c:ptCount val="6"/>
                <c:pt idx="0">
                  <c:v>28</c:v>
                </c:pt>
                <c:pt idx="1">
                  <c:v>157</c:v>
                </c:pt>
                <c:pt idx="2">
                  <c:v>51</c:v>
                </c:pt>
                <c:pt idx="3">
                  <c:v>94</c:v>
                </c:pt>
                <c:pt idx="4">
                  <c:v>3</c:v>
                </c:pt>
                <c:pt idx="5">
                  <c:v>4</c:v>
                </c:pt>
              </c:numCache>
            </c:numRef>
          </c:val>
        </c:ser>
        <c:ser>
          <c:idx val="1"/>
          <c:order val="1"/>
          <c:tx>
            <c:strRef>
              <c:f>Diagnozat!$H$754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EF302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1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Diagnozat!$F$755:$F$760</c:f>
              <c:strCache>
                <c:ptCount val="6"/>
                <c:pt idx="0">
                  <c:v>F03-F22</c:v>
                </c:pt>
                <c:pt idx="1">
                  <c:v>E10-E14</c:v>
                </c:pt>
                <c:pt idx="2">
                  <c:v>I20,I24,I25</c:v>
                </c:pt>
                <c:pt idx="3">
                  <c:v>J42-J47</c:v>
                </c:pt>
                <c:pt idx="4">
                  <c:v>G40-G45</c:v>
                </c:pt>
                <c:pt idx="5">
                  <c:v>N18-N30</c:v>
                </c:pt>
              </c:strCache>
            </c:strRef>
          </c:cat>
          <c:val>
            <c:numRef>
              <c:f>Diagnozat!$H$755:$H$760</c:f>
              <c:numCache>
                <c:formatCode>General</c:formatCode>
                <c:ptCount val="6"/>
                <c:pt idx="0">
                  <c:v>16</c:v>
                </c:pt>
                <c:pt idx="1">
                  <c:v>197</c:v>
                </c:pt>
                <c:pt idx="2">
                  <c:v>39</c:v>
                </c:pt>
                <c:pt idx="3">
                  <c:v>123</c:v>
                </c:pt>
                <c:pt idx="4">
                  <c:v>4</c:v>
                </c:pt>
                <c:pt idx="5">
                  <c:v>17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c14:spPr>
              </c14:invertSolidFillFmt>
            </c:ext>
          </c:extLst>
        </c:ser>
        <c:dLbls>
          <c:showVal val="1"/>
        </c:dLbls>
        <c:shape val="box"/>
        <c:axId val="85723392"/>
        <c:axId val="85737472"/>
        <c:axId val="0"/>
      </c:bar3DChart>
      <c:catAx>
        <c:axId val="8572339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85737472"/>
        <c:crosses val="autoZero"/>
        <c:auto val="1"/>
        <c:lblAlgn val="ctr"/>
        <c:lblOffset val="100"/>
      </c:catAx>
      <c:valAx>
        <c:axId val="8573747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572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1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'[raporti vjetor i semundjeve malinje 2013.xlsx]Sheet1'!$B$146</c:f>
              <c:strCache>
                <c:ptCount val="1"/>
                <c:pt idx="0">
                  <c:v>SEM. MALINJE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1"/>
            <c:spPr>
              <a:solidFill>
                <a:srgbClr val="C0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3.3898305084745811E-2"/>
                  <c:y val="-7.7464788732394416E-2"/>
                </c:manualLayout>
              </c:layout>
              <c:tx>
                <c:rich>
                  <a:bodyPr/>
                  <a:lstStyle/>
                  <a:p>
                    <a:r>
                      <a:rPr lang="en-US" sz="2400" i="1" dirty="0" smtClean="0">
                        <a:latin typeface="Cambria" pitchFamily="18" charset="0"/>
                      </a:rPr>
                      <a:t>7</a:t>
                    </a:r>
                    <a:r>
                      <a:rPr lang="en-US" dirty="0" smtClean="0"/>
                      <a:t>2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2010776517065055E-2"/>
                  <c:y val="-7.0999016153373812E-2"/>
                </c:manualLayout>
              </c:layout>
              <c:tx>
                <c:rich>
                  <a:bodyPr/>
                  <a:lstStyle/>
                  <a:p>
                    <a:r>
                      <a:rPr lang="en-US" sz="2400" i="1" dirty="0" smtClean="0">
                        <a:latin typeface="Cambria" pitchFamily="18" charset="0"/>
                      </a:rPr>
                      <a:t>1</a:t>
                    </a:r>
                    <a:r>
                      <a:rPr lang="en-US" dirty="0" smtClean="0"/>
                      <a:t>47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0.21450621826477295"/>
                      <c:h val="9.341552700649261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1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Cambria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'[raporti vjetor i semundjeve malinje 2013.xlsx]Sheet1'!$C$145:$D$145</c:f>
              <c:strCache>
                <c:ptCount val="2"/>
                <c:pt idx="0">
                  <c:v>M</c:v>
                </c:pt>
                <c:pt idx="1">
                  <c:v>F</c:v>
                </c:pt>
              </c:strCache>
            </c:strRef>
          </c:cat>
          <c:val>
            <c:numRef>
              <c:f>'[raporti vjetor i semundjeve malinje 2013.xlsx]Sheet1'!$C$146:$D$146</c:f>
              <c:numCache>
                <c:formatCode>General</c:formatCode>
                <c:ptCount val="2"/>
                <c:pt idx="0">
                  <c:v>47</c:v>
                </c:pt>
                <c:pt idx="1">
                  <c:v>71</c:v>
                </c:pt>
              </c:numCache>
            </c:numRef>
          </c:val>
        </c:ser>
        <c:dLbls>
          <c:showVal val="1"/>
        </c:dLbls>
        <c:shape val="box"/>
        <c:axId val="85953920"/>
        <c:axId val="85775488"/>
        <c:axId val="0"/>
      </c:bar3DChart>
      <c:catAx>
        <c:axId val="859539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1" i="1" u="none" strike="noStrike" kern="1200" baseline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85775488"/>
        <c:crosses val="autoZero"/>
        <c:auto val="1"/>
        <c:lblAlgn val="ctr"/>
        <c:lblOffset val="100"/>
      </c:catAx>
      <c:valAx>
        <c:axId val="8577548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5953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Mortaliteti!$C$113</c:f>
              <c:strCache>
                <c:ptCount val="1"/>
                <c:pt idx="0">
                  <c:v>F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i="1">
                    <a:latin typeface="Cambria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Mortaliteti!$B$114:$B$120</c:f>
              <c:strCache>
                <c:ptCount val="7"/>
                <c:pt idx="0">
                  <c:v>Tumoret</c:v>
                </c:pt>
                <c:pt idx="1">
                  <c:v>Sëmundjet gjendrrave me tajm të brendshëm ushqyshmerise dhe metabolizmit</c:v>
                </c:pt>
                <c:pt idx="2">
                  <c:v>Sëmundjet e sistemit nervor</c:v>
                </c:pt>
                <c:pt idx="3">
                  <c:v>Sëmundjet e sistemit të qarkullimit të gjakut</c:v>
                </c:pt>
                <c:pt idx="4">
                  <c:v>Sëmundjet e organeve të frymëmarrjes</c:v>
                </c:pt>
                <c:pt idx="5">
                  <c:v>Sëmundjet e sistemit urino-gjenital</c:v>
                </c:pt>
                <c:pt idx="6">
                  <c:v>Simptomet shenjat dhe gjendjet patologjike,klinike dhe laboratorike të paklasifikuara diku tjetër</c:v>
                </c:pt>
              </c:strCache>
            </c:strRef>
          </c:cat>
          <c:val>
            <c:numRef>
              <c:f>Mortaliteti!$C$114:$C$120</c:f>
              <c:numCache>
                <c:formatCode>General</c:formatCode>
                <c:ptCount val="7"/>
                <c:pt idx="0">
                  <c:v>14</c:v>
                </c:pt>
                <c:pt idx="1">
                  <c:v>4</c:v>
                </c:pt>
                <c:pt idx="2">
                  <c:v>3</c:v>
                </c:pt>
                <c:pt idx="3">
                  <c:v>6</c:v>
                </c:pt>
                <c:pt idx="4">
                  <c:v>4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Mortaliteti!$D$113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i="1">
                    <a:latin typeface="Cambria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Mortaliteti!$B$114:$B$120</c:f>
              <c:strCache>
                <c:ptCount val="7"/>
                <c:pt idx="0">
                  <c:v>Tumoret</c:v>
                </c:pt>
                <c:pt idx="1">
                  <c:v>Sëmundjet gjendrrave me tajm të brendshëm ushqyshmerise dhe metabolizmit</c:v>
                </c:pt>
                <c:pt idx="2">
                  <c:v>Sëmundjet e sistemit nervor</c:v>
                </c:pt>
                <c:pt idx="3">
                  <c:v>Sëmundjet e sistemit të qarkullimit të gjakut</c:v>
                </c:pt>
                <c:pt idx="4">
                  <c:v>Sëmundjet e organeve të frymëmarrjes</c:v>
                </c:pt>
                <c:pt idx="5">
                  <c:v>Sëmundjet e sistemit urino-gjenital</c:v>
                </c:pt>
                <c:pt idx="6">
                  <c:v>Simptomet shenjat dhe gjendjet patologjike,klinike dhe laboratorike të paklasifikuara diku tjetër</c:v>
                </c:pt>
              </c:strCache>
            </c:strRef>
          </c:cat>
          <c:val>
            <c:numRef>
              <c:f>Mortaliteti!$D$114:$D$120</c:f>
              <c:numCache>
                <c:formatCode>General</c:formatCode>
                <c:ptCount val="7"/>
                <c:pt idx="0">
                  <c:v>20</c:v>
                </c:pt>
                <c:pt idx="1">
                  <c:v>5</c:v>
                </c:pt>
                <c:pt idx="2">
                  <c:v>2</c:v>
                </c:pt>
                <c:pt idx="3">
                  <c:v>10</c:v>
                </c:pt>
                <c:pt idx="4">
                  <c:v>6</c:v>
                </c:pt>
                <c:pt idx="6">
                  <c:v>4</c:v>
                </c:pt>
              </c:numCache>
            </c:numRef>
          </c:val>
        </c:ser>
        <c:dLbls>
          <c:showVal val="1"/>
        </c:dLbls>
        <c:shape val="cylinder"/>
        <c:axId val="86000000"/>
        <c:axId val="86001536"/>
        <c:axId val="0"/>
      </c:bar3DChart>
      <c:catAx>
        <c:axId val="86000000"/>
        <c:scaling>
          <c:orientation val="minMax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sz="1200" b="1" i="1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defRPr>
            </a:pPr>
            <a:endParaRPr lang="en-US"/>
          </a:p>
        </c:txPr>
        <c:crossAx val="86001536"/>
        <c:crosses val="autoZero"/>
        <c:auto val="1"/>
        <c:lblAlgn val="ctr"/>
        <c:lblOffset val="100"/>
      </c:catAx>
      <c:valAx>
        <c:axId val="86001536"/>
        <c:scaling>
          <c:orientation val="minMax"/>
        </c:scaling>
        <c:delete val="1"/>
        <c:axPos val="b"/>
        <c:numFmt formatCode="General" sourceLinked="1"/>
        <c:tickLblPos val="none"/>
        <c:crossAx val="8600000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800" b="1" i="1">
              <a:latin typeface="Cambria" pitchFamily="18" charset="0"/>
            </a:defRPr>
          </a:pPr>
          <a:endParaRPr lang="en-US"/>
        </a:p>
      </c:txPr>
    </c:legend>
    <c:plotVisOnly val="1"/>
    <c:dispBlanksAs val="gap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  <a:sp3d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Sheet1!$B$329:$B$338</c:f>
              <c:strCache>
                <c:ptCount val="10"/>
                <c:pt idx="0">
                  <c:v>Faktoret qe ndikojn ne gjendjen shendetesore dhe me sherb,shendet.</c:v>
                </c:pt>
                <c:pt idx="1">
                  <c:v>Sëmundjet e sist, te org, te fryëmarrjes</c:v>
                </c:pt>
                <c:pt idx="2">
                  <c:v>Sëmundjet e sist, urino-gjenital</c:v>
                </c:pt>
                <c:pt idx="3">
                  <c:v>Sëm, e sist, osteomuskular dhe ind, lidhor</c:v>
                </c:pt>
                <c:pt idx="4">
                  <c:v>Simptomet shenjat dhe gjendjet patologjike,klinike dhe laboratorike</c:v>
                </c:pt>
                <c:pt idx="5">
                  <c:v>Sëmundjet e lëkures dhe ind, nënlëkuror</c:v>
                </c:pt>
                <c:pt idx="6">
                  <c:v>Helmimet dhe pasojat e vepr, të faktorve të jashtem</c:v>
                </c:pt>
                <c:pt idx="7">
                  <c:v>Sëmundjet e sistemit digjestiv</c:v>
                </c:pt>
                <c:pt idx="8">
                  <c:v>Semundjet ngjitese</c:v>
                </c:pt>
                <c:pt idx="9">
                  <c:v>Sëmundjet e sistemit te qarkullimit te gjakut</c:v>
                </c:pt>
              </c:strCache>
            </c:strRef>
          </c:cat>
          <c:val>
            <c:numRef>
              <c:f>Sheet1!$C$329:$C$338</c:f>
              <c:numCache>
                <c:formatCode>General</c:formatCode>
                <c:ptCount val="10"/>
                <c:pt idx="0">
                  <c:v>168219</c:v>
                </c:pt>
                <c:pt idx="1">
                  <c:v>146006</c:v>
                </c:pt>
                <c:pt idx="2">
                  <c:v>42000</c:v>
                </c:pt>
                <c:pt idx="3">
                  <c:v>32525</c:v>
                </c:pt>
                <c:pt idx="4">
                  <c:v>29911</c:v>
                </c:pt>
                <c:pt idx="5">
                  <c:v>27050</c:v>
                </c:pt>
                <c:pt idx="6">
                  <c:v>26691</c:v>
                </c:pt>
                <c:pt idx="7">
                  <c:v>25065</c:v>
                </c:pt>
                <c:pt idx="8">
                  <c:v>14564</c:v>
                </c:pt>
                <c:pt idx="9">
                  <c:v>5681</c:v>
                </c:pt>
              </c:numCache>
            </c:numRef>
          </c:val>
        </c:ser>
        <c:dLbls>
          <c:showVal val="1"/>
        </c:dLbls>
        <c:shape val="box"/>
        <c:axId val="86030592"/>
        <c:axId val="86044672"/>
        <c:axId val="0"/>
      </c:bar3DChart>
      <c:catAx>
        <c:axId val="8603059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86044672"/>
        <c:crosses val="autoZero"/>
        <c:auto val="1"/>
        <c:lblAlgn val="r"/>
        <c:lblOffset val="100"/>
      </c:catAx>
      <c:valAx>
        <c:axId val="86044672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86030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9050"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 prstMaterial="flat">
                <a:contourClr>
                  <a:schemeClr val="accent4">
                    <a:lumMod val="75000"/>
                  </a:schemeClr>
                </a:contourClr>
              </a:sp3d>
            </c:spPr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</c:dPt>
          <c:dLbls>
            <c:dLbl>
              <c:idx val="0"/>
              <c:layout>
                <c:manualLayout>
                  <c:x val="-2.8006917567507495E-2"/>
                  <c:y val="-0.28743474773986655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1" u="none" strike="noStrike" kern="1200" baseline="0">
                        <a:solidFill>
                          <a:schemeClr val="accent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defRPr>
                    </a:pPr>
                    <a:r>
                      <a:rPr lang="en-US" sz="2000" b="1" i="1" cap="none" spc="0" dirty="0" err="1" smtClean="0">
                        <a:ln/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rPr>
                      <a:t>Qytet</a:t>
                    </a:r>
                    <a:r>
                      <a:rPr lang="en-US" sz="2000" b="1" i="1" cap="none" spc="0" dirty="0" smtClean="0">
                        <a:ln/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rPr>
                      <a:t>  </a:t>
                    </a:r>
                    <a:r>
                      <a:rPr lang="en-US" sz="2000" b="1" i="1" cap="none" spc="0" dirty="0">
                        <a:ln/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rPr>
                      <a:t>97%</a:t>
                    </a: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5039492415143049"/>
                  <c:y val="9.74925634295713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1" u="none" strike="noStrike" kern="1200" cap="none" spc="0" baseline="0">
                        <a:ln/>
                        <a:solidFill>
                          <a:schemeClr val="accent4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defRPr>
                    </a:pPr>
                    <a:r>
                      <a:rPr lang="en-US" sz="2000" b="1" i="1" cap="none" spc="0" dirty="0" err="1" smtClean="0">
                        <a:ln/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rPr>
                      <a:t>Fshatëra</a:t>
                    </a:r>
                    <a:r>
                      <a:rPr lang="en-US" sz="2000" b="1" i="1" cap="none" spc="0" dirty="0" smtClean="0">
                        <a:ln/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rPr>
                      <a:t> </a:t>
                    </a:r>
                    <a:r>
                      <a:rPr lang="en-US" sz="2000" b="1" i="1" cap="none" spc="0" dirty="0" smtClean="0">
                        <a:ln/>
                        <a:solidFill>
                          <a:schemeClr val="accent4"/>
                        </a:solidFill>
                        <a:effectLst/>
                        <a:latin typeface="Cambria" panose="02040503050406030204" pitchFamily="18" charset="0"/>
                      </a:rPr>
                      <a:t>   </a:t>
                    </a:r>
                    <a:r>
                      <a:rPr lang="en-US" sz="2000" b="1" i="1" cap="none" spc="0" dirty="0">
                        <a:ln/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rPr>
                      <a:t>3%</a:t>
                    </a: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4F81BD"/>
                </a:solidFill>
                <a:round/>
              </a:ln>
              <a:effectLst>
                <a:outerShdw blurRad="50800" dist="38100" dir="2700000" algn="tl" rotWithShape="0">
                  <a:srgbClr val="4F81BD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accent1"/>
                    </a:solidFill>
                    <a:effectLst/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CatName val="1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'RAPORT i pergjithshëm QKMF'!$F$50:$F$51</c:f>
              <c:strCache>
                <c:ptCount val="2"/>
                <c:pt idx="0">
                  <c:v>Qytet</c:v>
                </c:pt>
                <c:pt idx="1">
                  <c:v>Fshatërat</c:v>
                </c:pt>
              </c:strCache>
            </c:strRef>
          </c:cat>
          <c:val>
            <c:numRef>
              <c:f>'RAPORT i pergjithshëm QKMF'!$G$50:$G$51</c:f>
              <c:numCache>
                <c:formatCode>General</c:formatCode>
                <c:ptCount val="2"/>
                <c:pt idx="0" formatCode="0">
                  <c:v>97</c:v>
                </c:pt>
                <c:pt idx="1">
                  <c:v>3</c:v>
                </c:pt>
              </c:numCache>
            </c:numRef>
          </c:val>
        </c:ser>
        <c:dLbls>
          <c:showCatName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dLbls>
          <c:showVal val="1"/>
        </c:dLbls>
        <c:shape val="box"/>
        <c:axId val="86201856"/>
        <c:axId val="86203392"/>
        <c:axId val="0"/>
      </c:bar3DChart>
      <c:catAx>
        <c:axId val="86201856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600" b="1" i="1">
                <a:solidFill>
                  <a:srgbClr val="FFC000"/>
                </a:solidFill>
                <a:latin typeface="Adobe Garamond Pro Bold"/>
              </a:defRPr>
            </a:pPr>
            <a:endParaRPr lang="en-US"/>
          </a:p>
        </c:txPr>
        <c:crossAx val="86203392"/>
        <c:crosses val="autoZero"/>
        <c:auto val="1"/>
        <c:lblAlgn val="ctr"/>
        <c:lblOffset val="100"/>
      </c:catAx>
      <c:valAx>
        <c:axId val="86203392"/>
        <c:scaling>
          <c:orientation val="minMax"/>
        </c:scaling>
        <c:delete val="1"/>
        <c:axPos val="l"/>
        <c:numFmt formatCode="0%" sourceLinked="1"/>
        <c:tickLblPos val="none"/>
        <c:crossAx val="86201856"/>
        <c:crosses val="autoZero"/>
        <c:crossBetween val="between"/>
      </c:valAx>
    </c:plotArea>
    <c:plotVisOnly val="1"/>
    <c:dispBlanksAs val="gap"/>
  </c:chart>
  <c:spPr>
    <a:noFill/>
  </c:spPr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Sheet3!$B$2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337536"/>
                        </a:solidFill>
                      </a:rPr>
                      <a:t>95%</a:t>
                    </a:r>
                    <a:endParaRPr lang="en-US" dirty="0">
                      <a:solidFill>
                        <a:srgbClr val="337536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337536"/>
                        </a:solidFill>
                      </a:rPr>
                      <a:t>89%</a:t>
                    </a:r>
                    <a:endParaRPr lang="en-US" dirty="0">
                      <a:solidFill>
                        <a:srgbClr val="337536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337536"/>
                        </a:solidFill>
                      </a:rPr>
                      <a:t>72%</a:t>
                    </a:r>
                    <a:endParaRPr lang="en-US" dirty="0">
                      <a:solidFill>
                        <a:srgbClr val="337536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337536"/>
                        </a:solidFill>
                      </a:rPr>
                      <a:t>69%</a:t>
                    </a:r>
                    <a:endParaRPr lang="en-US" dirty="0">
                      <a:solidFill>
                        <a:srgbClr val="337536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5804597701149427E-2"/>
                  <c:y val="4.504504504504546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337536"/>
                        </a:solidFill>
                      </a:rPr>
                      <a:t>61%</a:t>
                    </a:r>
                    <a:endParaRPr lang="en-US" dirty="0">
                      <a:solidFill>
                        <a:srgbClr val="337536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442528735632184E-2"/>
                  <c:y val="-4.504504504504505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337536"/>
                        </a:solidFill>
                      </a:rPr>
                      <a:t>56%</a:t>
                    </a:r>
                    <a:endParaRPr lang="en-US" dirty="0">
                      <a:solidFill>
                        <a:srgbClr val="337536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337536"/>
                        </a:solidFill>
                      </a:rPr>
                      <a:t>43%</a:t>
                    </a:r>
                    <a:endParaRPr lang="en-US" dirty="0">
                      <a:solidFill>
                        <a:srgbClr val="337536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1494252873563218E-2"/>
                  <c:y val="6.756756756756757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34%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4367816091954019E-2"/>
                  <c:y val="-4.504504504504586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5804597701149427E-2"/>
                  <c:y val="-4.504504504504586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337536"/>
                        </a:solidFill>
                      </a:rPr>
                      <a:t>23%</a:t>
                    </a:r>
                    <a:endParaRPr lang="en-US" dirty="0">
                      <a:solidFill>
                        <a:srgbClr val="337536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mtClean="0"/>
                      <a:t>23%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1.4367816091954023E-3"/>
                  <c:y val="-6.756756756756757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mtClean="0"/>
                      <a:t>6%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i="1">
                    <a:latin typeface="+mj-lt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Sheet3!$A$3:$A$17</c:f>
              <c:strCache>
                <c:ptCount val="15"/>
                <c:pt idx="0">
                  <c:v>QMF Mati 1</c:v>
                </c:pt>
                <c:pt idx="1">
                  <c:v>QMF -7</c:v>
                </c:pt>
                <c:pt idx="2">
                  <c:v>QMF 2</c:v>
                </c:pt>
                <c:pt idx="3">
                  <c:v>QMF Hajvali</c:v>
                </c:pt>
                <c:pt idx="4">
                  <c:v>QMF Mat</c:v>
                </c:pt>
                <c:pt idx="5">
                  <c:v>QMF 4</c:v>
                </c:pt>
                <c:pt idx="6">
                  <c:v>QMF 3</c:v>
                </c:pt>
                <c:pt idx="7">
                  <c:v>QMF 1</c:v>
                </c:pt>
                <c:pt idx="8">
                  <c:v>QKMF</c:v>
                </c:pt>
                <c:pt idx="9">
                  <c:v>QMF Besi </c:v>
                </c:pt>
                <c:pt idx="10">
                  <c:v>QMF -10</c:v>
                </c:pt>
                <c:pt idx="11">
                  <c:v>QMF 5</c:v>
                </c:pt>
                <c:pt idx="12">
                  <c:v>QMF 6</c:v>
                </c:pt>
                <c:pt idx="13">
                  <c:v>QMF -9</c:v>
                </c:pt>
                <c:pt idx="14">
                  <c:v>QMF -8</c:v>
                </c:pt>
              </c:strCache>
            </c:strRef>
          </c:cat>
          <c:val>
            <c:numRef>
              <c:f>Sheet3!$B$3:$B$17</c:f>
              <c:numCache>
                <c:formatCode>0</c:formatCode>
                <c:ptCount val="15"/>
                <c:pt idx="0">
                  <c:v>95</c:v>
                </c:pt>
                <c:pt idx="1">
                  <c:v>89</c:v>
                </c:pt>
                <c:pt idx="2">
                  <c:v>72</c:v>
                </c:pt>
                <c:pt idx="3">
                  <c:v>69</c:v>
                </c:pt>
                <c:pt idx="4">
                  <c:v>61</c:v>
                </c:pt>
                <c:pt idx="5">
                  <c:v>56</c:v>
                </c:pt>
                <c:pt idx="6">
                  <c:v>43</c:v>
                </c:pt>
                <c:pt idx="7">
                  <c:v>34</c:v>
                </c:pt>
                <c:pt idx="8">
                  <c:v>29</c:v>
                </c:pt>
                <c:pt idx="9">
                  <c:v>29</c:v>
                </c:pt>
                <c:pt idx="10">
                  <c:v>28</c:v>
                </c:pt>
                <c:pt idx="11">
                  <c:v>23</c:v>
                </c:pt>
                <c:pt idx="12">
                  <c:v>23</c:v>
                </c:pt>
                <c:pt idx="13">
                  <c:v>20</c:v>
                </c:pt>
                <c:pt idx="14">
                  <c:v>6</c:v>
                </c:pt>
              </c:numCache>
            </c:numRef>
          </c:val>
        </c:ser>
        <c:dLbls>
          <c:showVal val="1"/>
        </c:dLbls>
        <c:shape val="cylinder"/>
        <c:axId val="86372736"/>
        <c:axId val="86374272"/>
        <c:axId val="0"/>
      </c:bar3DChart>
      <c:catAx>
        <c:axId val="86372736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200" b="1" i="1">
                <a:latin typeface="+mj-lt"/>
              </a:defRPr>
            </a:pPr>
            <a:endParaRPr lang="en-US"/>
          </a:p>
        </c:txPr>
        <c:crossAx val="86374272"/>
        <c:crosses val="autoZero"/>
        <c:auto val="1"/>
        <c:lblAlgn val="ctr"/>
        <c:lblOffset val="100"/>
      </c:catAx>
      <c:valAx>
        <c:axId val="86374272"/>
        <c:scaling>
          <c:orientation val="minMax"/>
        </c:scaling>
        <c:delete val="1"/>
        <c:axPos val="l"/>
        <c:numFmt formatCode="0" sourceLinked="1"/>
        <c:tickLblPos val="none"/>
        <c:crossAx val="8637273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000">
              <a:latin typeface="Cambria" panose="02040503050406030204" pitchFamily="18" charset="0"/>
            </a:defRPr>
          </a:pPr>
          <a:endParaRPr lang="en-US"/>
        </a:p>
      </c:txPr>
    </c:legend>
    <c:plotVisOnly val="1"/>
    <c:dispBlanksAs val="gap"/>
  </c:chart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"/>
            <c:spPr>
              <a:solidFill>
                <a:srgbClr val="FF7C8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7.8327289680895154E-2"/>
                  <c:y val="-2.0453611776788772E-2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err="1">
                        <a:solidFill>
                          <a:srgbClr val="183D5E"/>
                        </a:solidFill>
                        <a:latin typeface="Cambria" pitchFamily="18" charset="0"/>
                      </a:rPr>
                      <a:t>N</a:t>
                    </a:r>
                    <a:r>
                      <a:rPr lang="en-US" dirty="0" err="1"/>
                      <a:t>ënpeshë</a:t>
                    </a:r>
                    <a:r>
                      <a:rPr lang="en-US" dirty="0"/>
                      <a:t> </a:t>
                    </a:r>
                    <a:r>
                      <a:rPr lang="en-US" dirty="0" smtClean="0">
                        <a:solidFill>
                          <a:srgbClr val="337536"/>
                        </a:solidFill>
                      </a:rPr>
                      <a:t>1</a:t>
                    </a:r>
                    <a:r>
                      <a:rPr lang="en-US" dirty="0">
                        <a:solidFill>
                          <a:srgbClr val="337536"/>
                        </a:solidFill>
                      </a:rPr>
                      <a:t>%</a:t>
                    </a:r>
                  </a:p>
                </c:rich>
              </c:tx>
              <c:showVal val="1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0350531841414575E-2"/>
                  <c:y val="-0.38933565369546252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err="1">
                        <a:solidFill>
                          <a:srgbClr val="183D5E"/>
                        </a:solidFill>
                        <a:latin typeface="Cambria" pitchFamily="18" charset="0"/>
                      </a:rPr>
                      <a:t>M</a:t>
                    </a:r>
                    <a:r>
                      <a:rPr lang="en-US" dirty="0" err="1"/>
                      <a:t>esatare</a:t>
                    </a:r>
                    <a:r>
                      <a:rPr lang="en-US" dirty="0"/>
                      <a:t> </a:t>
                    </a:r>
                    <a:r>
                      <a:rPr lang="en-US" dirty="0" smtClean="0">
                        <a:solidFill>
                          <a:srgbClr val="337536"/>
                        </a:solidFill>
                      </a:rPr>
                      <a:t>97</a:t>
                    </a:r>
                    <a:r>
                      <a:rPr lang="en-US" dirty="0">
                        <a:solidFill>
                          <a:srgbClr val="337536"/>
                        </a:solidFill>
                      </a:rPr>
                      <a:t>%</a:t>
                    </a:r>
                  </a:p>
                </c:rich>
              </c:tx>
              <c:showVal val="1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344741446792838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err="1">
                        <a:solidFill>
                          <a:srgbClr val="183D5E"/>
                        </a:solidFill>
                        <a:latin typeface="Cambria" pitchFamily="18" charset="0"/>
                      </a:rPr>
                      <a:t>M</a:t>
                    </a:r>
                    <a:r>
                      <a:rPr lang="en-US" dirty="0" err="1"/>
                      <a:t>bipeshë</a:t>
                    </a:r>
                    <a:r>
                      <a:rPr lang="en-US" dirty="0"/>
                      <a:t> </a:t>
                    </a:r>
                    <a:r>
                      <a:rPr lang="en-US" dirty="0" smtClean="0">
                        <a:solidFill>
                          <a:srgbClr val="337536"/>
                        </a:solidFill>
                      </a:rPr>
                      <a:t>2</a:t>
                    </a:r>
                    <a:r>
                      <a:rPr lang="en-US" dirty="0">
                        <a:solidFill>
                          <a:srgbClr val="337536"/>
                        </a:solidFill>
                      </a:rPr>
                      <a:t>%</a:t>
                    </a:r>
                  </a:p>
                </c:rich>
              </c:tx>
              <c:showVal val="1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1">
                    <a:solidFill>
                      <a:srgbClr val="183D5E"/>
                    </a:solidFill>
                    <a:latin typeface="Cambria" pitchFamily="18" charset="0"/>
                  </a:defRPr>
                </a:pPr>
                <a:endParaRPr lang="en-US"/>
              </a:p>
            </c:txPr>
            <c:showVal val="1"/>
            <c:showCatNam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Sheet1!$B$55:$B$57</c:f>
              <c:strCache>
                <c:ptCount val="3"/>
                <c:pt idx="0">
                  <c:v>Nënpeshë (Devijim Standarde)</c:v>
                </c:pt>
                <c:pt idx="1">
                  <c:v>Mesatare (Mediana)</c:v>
                </c:pt>
                <c:pt idx="2">
                  <c:v>Mbipeshë (Devijim Standarde)</c:v>
                </c:pt>
              </c:strCache>
            </c:strRef>
          </c:cat>
          <c:val>
            <c:numRef>
              <c:f>Sheet1!$C$55:$C$57</c:f>
              <c:numCache>
                <c:formatCode>0</c:formatCode>
                <c:ptCount val="3"/>
                <c:pt idx="0">
                  <c:v>1</c:v>
                </c:pt>
                <c:pt idx="1">
                  <c:v>97</c:v>
                </c:pt>
                <c:pt idx="2">
                  <c:v>2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Sheet1!$D$93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2598870056497182E-2"/>
                  <c:y val="-2.7397260273972612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i="1" dirty="0">
                        <a:solidFill>
                          <a:srgbClr val="337536"/>
                        </a:solidFill>
                        <a:latin typeface="Cambria" pitchFamily="18" charset="0"/>
                      </a:rPr>
                      <a:t>4</a:t>
                    </a:r>
                    <a:r>
                      <a:rPr lang="en-US" sz="2400" b="1" i="1" dirty="0">
                        <a:solidFill>
                          <a:srgbClr val="337536"/>
                        </a:solidFill>
                      </a:rPr>
                      <a:t>9%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5423728813559372E-2"/>
                  <c:y val="-5.2511415525114152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i="1" dirty="0">
                        <a:solidFill>
                          <a:srgbClr val="FF0000"/>
                        </a:solidFill>
                        <a:latin typeface="Cambria" pitchFamily="18" charset="0"/>
                      </a:rPr>
                      <a:t>2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3%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4745762711864649E-3"/>
                  <c:y val="-3.6529680365296795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i="1" dirty="0">
                        <a:solidFill>
                          <a:srgbClr val="FF0000"/>
                        </a:solidFill>
                        <a:latin typeface="Cambria" pitchFamily="18" charset="0"/>
                      </a:rPr>
                      <a:t>8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0%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i="1">
                    <a:solidFill>
                      <a:schemeClr val="tx2">
                        <a:lumMod val="75000"/>
                      </a:schemeClr>
                    </a:solidFill>
                    <a:latin typeface="Cambria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Sheet1!$C$94:$C$96</c:f>
              <c:strCache>
                <c:ptCount val="3"/>
                <c:pt idx="0">
                  <c:v>MF</c:v>
                </c:pt>
                <c:pt idx="1">
                  <c:v>Pediatria </c:v>
                </c:pt>
                <c:pt idx="2">
                  <c:v>Vaksinimi</c:v>
                </c:pt>
              </c:strCache>
            </c:strRef>
          </c:cat>
          <c:val>
            <c:numRef>
              <c:f>Sheet1!$D$94:$D$96</c:f>
              <c:numCache>
                <c:formatCode>General</c:formatCode>
                <c:ptCount val="3"/>
                <c:pt idx="0">
                  <c:v>49</c:v>
                </c:pt>
                <c:pt idx="1">
                  <c:v>23</c:v>
                </c:pt>
                <c:pt idx="2">
                  <c:v>80</c:v>
                </c:pt>
              </c:numCache>
            </c:numRef>
          </c:val>
        </c:ser>
        <c:dLbls>
          <c:showVal val="1"/>
        </c:dLbls>
        <c:shape val="cylinder"/>
        <c:axId val="86517248"/>
        <c:axId val="86518784"/>
        <c:axId val="0"/>
      </c:bar3DChart>
      <c:catAx>
        <c:axId val="86517248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800" b="1" i="1">
                <a:solidFill>
                  <a:schemeClr val="tx2">
                    <a:lumMod val="75000"/>
                  </a:schemeClr>
                </a:solidFill>
                <a:latin typeface="Cambria" pitchFamily="18" charset="0"/>
              </a:defRPr>
            </a:pPr>
            <a:endParaRPr lang="en-US"/>
          </a:p>
        </c:txPr>
        <c:crossAx val="86518784"/>
        <c:crosses val="autoZero"/>
        <c:auto val="1"/>
        <c:lblAlgn val="ctr"/>
        <c:lblOffset val="100"/>
      </c:catAx>
      <c:valAx>
        <c:axId val="86518784"/>
        <c:scaling>
          <c:orientation val="minMax"/>
        </c:scaling>
        <c:delete val="1"/>
        <c:axPos val="l"/>
        <c:numFmt formatCode="General" sourceLinked="1"/>
        <c:tickLblPos val="none"/>
        <c:crossAx val="86517248"/>
        <c:crosses val="autoZero"/>
        <c:crossBetween val="between"/>
      </c:valAx>
    </c:plotArea>
    <c:plotVisOnly val="1"/>
    <c:dispBlanksAs val="gap"/>
  </c:chart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Sheet1!$C$2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rgbClr val="FF7C80"/>
            </a:solidFill>
            <a:ln>
              <a:noFill/>
            </a:ln>
            <a:effectLst/>
            <a:sp3d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Sheet1!$B$3:$B$17</c:f>
              <c:strCache>
                <c:ptCount val="15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7</c:v>
                </c:pt>
                <c:pt idx="8">
                  <c:v>QMF 8</c:v>
                </c:pt>
                <c:pt idx="9">
                  <c:v>QMF 9</c:v>
                </c:pt>
                <c:pt idx="10">
                  <c:v>QMF 10</c:v>
                </c:pt>
                <c:pt idx="11">
                  <c:v>QMF Mat </c:v>
                </c:pt>
                <c:pt idx="12">
                  <c:v>QMF Mat 1</c:v>
                </c:pt>
                <c:pt idx="13">
                  <c:v>QMF Hajvali</c:v>
                </c:pt>
                <c:pt idx="14">
                  <c:v>QMF Besi</c:v>
                </c:pt>
              </c:strCache>
            </c:strRef>
          </c:cat>
          <c:val>
            <c:numRef>
              <c:f>Sheet1!$C$3:$C$17</c:f>
              <c:numCache>
                <c:formatCode>General</c:formatCode>
                <c:ptCount val="15"/>
                <c:pt idx="1">
                  <c:v>9</c:v>
                </c:pt>
                <c:pt idx="2">
                  <c:v>0</c:v>
                </c:pt>
                <c:pt idx="3">
                  <c:v>24</c:v>
                </c:pt>
                <c:pt idx="4">
                  <c:v>0</c:v>
                </c:pt>
                <c:pt idx="5">
                  <c:v>137</c:v>
                </c:pt>
                <c:pt idx="6">
                  <c:v>4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4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dLbls>
          <c:showVal val="1"/>
        </c:dLbls>
        <c:shape val="box"/>
        <c:axId val="86563456"/>
        <c:axId val="86569344"/>
        <c:axId val="0"/>
      </c:bar3DChart>
      <c:catAx>
        <c:axId val="865634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86569344"/>
        <c:crosses val="autoZero"/>
        <c:auto val="1"/>
        <c:lblAlgn val="ctr"/>
        <c:lblOffset val="100"/>
      </c:catAx>
      <c:valAx>
        <c:axId val="8656934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6563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rgbClr val="FF7C8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4.2016806722689074E-3"/>
                  <c:y val="-1.0822510822510827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6022408963585704E-3"/>
                  <c:y val="-1.515151515151516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1.0822510822510827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4005602240895331E-3"/>
                  <c:y val="-1.731601731601732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1.298701298701298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-1.298701298701298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4005602240897399E-3"/>
                  <c:y val="-1.515151515151524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8011204481792761E-3"/>
                  <c:y val="-2.1645021645022452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2.801120448179172E-3"/>
                  <c:y val="-1.731601731601740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'RAPORT i pergjithshëm QKMF'!$F$74:$F$82</c:f>
              <c:strCache>
                <c:ptCount val="9"/>
                <c:pt idx="0">
                  <c:v>MJEKESI FAMIJARE</c:v>
                </c:pt>
                <c:pt idx="1">
                  <c:v>SHERB. KONSULTATIV</c:v>
                </c:pt>
                <c:pt idx="2">
                  <c:v>PEDIATRI</c:v>
                </c:pt>
                <c:pt idx="3">
                  <c:v>LABORATOR</c:v>
                </c:pt>
                <c:pt idx="4">
                  <c:v>STOMATOLOGJI</c:v>
                </c:pt>
                <c:pt idx="5">
                  <c:v>MjEKESI PUNES</c:v>
                </c:pt>
                <c:pt idx="6">
                  <c:v>VACC.</c:v>
                </c:pt>
                <c:pt idx="7">
                  <c:v>RTG</c:v>
                </c:pt>
                <c:pt idx="8">
                  <c:v>GJINEKOLOGJI</c:v>
                </c:pt>
              </c:strCache>
            </c:strRef>
          </c:cat>
          <c:val>
            <c:numRef>
              <c:f>'RAPORT i pergjithshëm QKMF'!$G$74:$G$82</c:f>
              <c:numCache>
                <c:formatCode>General</c:formatCode>
                <c:ptCount val="9"/>
                <c:pt idx="0">
                  <c:v>394923</c:v>
                </c:pt>
                <c:pt idx="1">
                  <c:v>170546</c:v>
                </c:pt>
                <c:pt idx="2">
                  <c:v>133932</c:v>
                </c:pt>
                <c:pt idx="3">
                  <c:v>74558</c:v>
                </c:pt>
                <c:pt idx="4">
                  <c:v>69028</c:v>
                </c:pt>
                <c:pt idx="5">
                  <c:v>38353</c:v>
                </c:pt>
                <c:pt idx="6">
                  <c:v>28525</c:v>
                </c:pt>
                <c:pt idx="7">
                  <c:v>27996</c:v>
                </c:pt>
                <c:pt idx="8">
                  <c:v>26800</c:v>
                </c:pt>
              </c:numCache>
            </c:numRef>
          </c:val>
        </c:ser>
        <c:dLbls>
          <c:showVal val="1"/>
        </c:dLbls>
        <c:shape val="cylinder"/>
        <c:axId val="80358016"/>
        <c:axId val="80372096"/>
        <c:axId val="0"/>
      </c:bar3DChart>
      <c:catAx>
        <c:axId val="8035801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80372096"/>
        <c:crosses val="autoZero"/>
        <c:auto val="1"/>
        <c:lblAlgn val="ctr"/>
        <c:lblOffset val="100"/>
      </c:catAx>
      <c:valAx>
        <c:axId val="8037209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0358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7.1839080459770114E-3"/>
                  <c:y val="-3.947368421052632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931034482758621E-2"/>
                  <c:y val="-2.1929824561403514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7471264367816629E-3"/>
                  <c:y val="-2.412280701754385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-2.1929824561403514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1839080459770114E-3"/>
                  <c:y val="-2.412280701754385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i="1">
                    <a:solidFill>
                      <a:schemeClr val="tx2">
                        <a:lumMod val="75000"/>
                      </a:schemeClr>
                    </a:solidFill>
                    <a:latin typeface="Cambria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'Totali i të gjitha shërbimeve'!$D$42:$D$46</c:f>
              <c:strCache>
                <c:ptCount val="5"/>
                <c:pt idx="0">
                  <c:v>QKMF NN</c:v>
                </c:pt>
                <c:pt idx="1">
                  <c:v>QMF 4</c:v>
                </c:pt>
                <c:pt idx="2">
                  <c:v>QMF 5</c:v>
                </c:pt>
                <c:pt idx="3">
                  <c:v>QMF 6</c:v>
                </c:pt>
                <c:pt idx="4">
                  <c:v>Shërbimi Shtëpiak </c:v>
                </c:pt>
              </c:strCache>
            </c:strRef>
          </c:cat>
          <c:val>
            <c:numRef>
              <c:f>'Totali i të gjitha shërbimeve'!$E$42:$E$46</c:f>
              <c:numCache>
                <c:formatCode>General</c:formatCode>
                <c:ptCount val="5"/>
                <c:pt idx="0">
                  <c:v>16995</c:v>
                </c:pt>
                <c:pt idx="1">
                  <c:v>16387</c:v>
                </c:pt>
                <c:pt idx="2">
                  <c:v>19515</c:v>
                </c:pt>
                <c:pt idx="3">
                  <c:v>11157</c:v>
                </c:pt>
                <c:pt idx="4">
                  <c:v>4458</c:v>
                </c:pt>
              </c:numCache>
            </c:numRef>
          </c:val>
        </c:ser>
        <c:dLbls>
          <c:showVal val="1"/>
        </c:dLbls>
        <c:shape val="cylinder"/>
        <c:axId val="80408960"/>
        <c:axId val="80410496"/>
        <c:axId val="0"/>
      </c:bar3DChart>
      <c:catAx>
        <c:axId val="80408960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2000" b="1" i="1">
                <a:solidFill>
                  <a:schemeClr val="tx2">
                    <a:lumMod val="75000"/>
                  </a:schemeClr>
                </a:solidFill>
                <a:latin typeface="Cambria" pitchFamily="18" charset="0"/>
              </a:defRPr>
            </a:pPr>
            <a:endParaRPr lang="en-US"/>
          </a:p>
        </c:txPr>
        <c:crossAx val="80410496"/>
        <c:crosses val="autoZero"/>
        <c:auto val="1"/>
        <c:lblAlgn val="ctr"/>
        <c:lblOffset val="100"/>
      </c:catAx>
      <c:valAx>
        <c:axId val="80410496"/>
        <c:scaling>
          <c:orientation val="minMax"/>
        </c:scaling>
        <c:delete val="1"/>
        <c:axPos val="l"/>
        <c:numFmt formatCode="General" sourceLinked="1"/>
        <c:tickLblPos val="none"/>
        <c:crossAx val="80408960"/>
        <c:crosses val="autoZero"/>
        <c:crossBetween val="between"/>
      </c:valAx>
    </c:plotArea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1.38888888888889E-2"/>
                  <c:y val="-4.6296296296296328E-2"/>
                </c:manualLayout>
              </c:layout>
              <c:tx>
                <c:rich>
                  <a:bodyPr/>
                  <a:lstStyle/>
                  <a:p>
                    <a:r>
                      <a:rPr lang="en-US" sz="2400">
                        <a:solidFill>
                          <a:schemeClr val="tx2">
                            <a:lumMod val="50000"/>
                          </a:schemeClr>
                        </a:solidFill>
                      </a:rPr>
                      <a:t>7</a:t>
                    </a:r>
                    <a:r>
                      <a:rPr lang="en-US"/>
                      <a:t>1%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6666666666666677E-2"/>
                  <c:y val="-5.5555555555555483E-2"/>
                </c:manualLayout>
              </c:layout>
              <c:tx>
                <c:rich>
                  <a:bodyPr/>
                  <a:lstStyle/>
                  <a:p>
                    <a:r>
                      <a:rPr lang="en-US" sz="2400">
                        <a:solidFill>
                          <a:schemeClr val="tx2">
                            <a:lumMod val="50000"/>
                          </a:schemeClr>
                        </a:solidFill>
                      </a:rPr>
                      <a:t>2</a:t>
                    </a:r>
                    <a:r>
                      <a:rPr lang="en-US"/>
                      <a:t>9%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i="1">
                    <a:solidFill>
                      <a:schemeClr val="tx2">
                        <a:lumMod val="50000"/>
                      </a:schemeClr>
                    </a:solidFill>
                    <a:latin typeface="+mj-lt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'Totali i të gjitha shërbimeve'!$K$2:$K$3</c:f>
              <c:strCache>
                <c:ptCount val="2"/>
                <c:pt idx="0">
                  <c:v>Mjekësia Familjare</c:v>
                </c:pt>
                <c:pt idx="1">
                  <c:v>Shërbimi konsultativ</c:v>
                </c:pt>
              </c:strCache>
            </c:strRef>
          </c:cat>
          <c:val>
            <c:numRef>
              <c:f>'Totali i të gjitha shërbimeve'!$L$2:$L$3</c:f>
              <c:numCache>
                <c:formatCode>General</c:formatCode>
                <c:ptCount val="2"/>
                <c:pt idx="0">
                  <c:v>71</c:v>
                </c:pt>
                <c:pt idx="1">
                  <c:v>29</c:v>
                </c:pt>
              </c:numCache>
            </c:numRef>
          </c:val>
        </c:ser>
        <c:dLbls>
          <c:showVal val="1"/>
        </c:dLbls>
        <c:shape val="cylinder"/>
        <c:axId val="79288192"/>
        <c:axId val="79289728"/>
        <c:axId val="0"/>
      </c:bar3DChart>
      <c:catAx>
        <c:axId val="7928819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2800" b="1" i="1">
                <a:solidFill>
                  <a:schemeClr val="tx2">
                    <a:lumMod val="75000"/>
                  </a:schemeClr>
                </a:solidFill>
                <a:latin typeface="+mj-lt"/>
              </a:defRPr>
            </a:pPr>
            <a:endParaRPr lang="en-US"/>
          </a:p>
        </c:txPr>
        <c:crossAx val="79289728"/>
        <c:crosses val="autoZero"/>
        <c:auto val="1"/>
        <c:lblAlgn val="ctr"/>
        <c:lblOffset val="100"/>
      </c:catAx>
      <c:valAx>
        <c:axId val="79289728"/>
        <c:scaling>
          <c:orientation val="minMax"/>
        </c:scaling>
        <c:delete val="1"/>
        <c:axPos val="l"/>
        <c:numFmt formatCode="General" sourceLinked="1"/>
        <c:tickLblPos val="none"/>
        <c:crossAx val="79288192"/>
        <c:crosses val="autoZero"/>
        <c:crossBetween val="between"/>
      </c:valAx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 w="25400"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1"/>
          <c:order val="0"/>
          <c:tx>
            <c:strRef>
              <c:f>Sheet3!$J$187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16.5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4188034188034191E-2"/>
                  <c:y val="-1.315789473684219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7065527065527093E-2"/>
                  <c:y val="-2.192982456140353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Sheet3!$H$188:$H$192</c:f>
              <c:strCache>
                <c:ptCount val="5"/>
                <c:pt idx="0">
                  <c:v>Pacient per MF</c:v>
                </c:pt>
                <c:pt idx="1">
                  <c:v>Pacient per spec..</c:v>
                </c:pt>
                <c:pt idx="2">
                  <c:v>Pacient per stomatolog</c:v>
                </c:pt>
                <c:pt idx="3">
                  <c:v>Pacient. Persherb. Rtg. </c:v>
                </c:pt>
                <c:pt idx="4">
                  <c:v>Pac.per.sherb.laborat.</c:v>
                </c:pt>
              </c:strCache>
            </c:strRef>
          </c:cat>
          <c:val>
            <c:numRef>
              <c:f>Sheet3!$J$188:$J$192</c:f>
              <c:numCache>
                <c:formatCode>General</c:formatCode>
                <c:ptCount val="5"/>
                <c:pt idx="0">
                  <c:v>18</c:v>
                </c:pt>
                <c:pt idx="1">
                  <c:v>19</c:v>
                </c:pt>
                <c:pt idx="2">
                  <c:v>6.4</c:v>
                </c:pt>
                <c:pt idx="3">
                  <c:v>118</c:v>
                </c:pt>
                <c:pt idx="4">
                  <c:v>313</c:v>
                </c:pt>
              </c:numCache>
            </c:numRef>
          </c:val>
        </c:ser>
        <c:dLbls>
          <c:showVal val="1"/>
        </c:dLbls>
        <c:shape val="cylinder"/>
        <c:axId val="80461824"/>
        <c:axId val="80463360"/>
        <c:axId val="0"/>
      </c:bar3DChart>
      <c:catAx>
        <c:axId val="8046182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1" u="none" strike="noStrike" kern="1200" baseline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80463360"/>
        <c:crosses val="autoZero"/>
        <c:auto val="1"/>
        <c:lblAlgn val="ctr"/>
        <c:lblOffset val="100"/>
      </c:catAx>
      <c:valAx>
        <c:axId val="8046336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0461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baseline="0">
              <a:solidFill>
                <a:schemeClr val="tx2">
                  <a:lumMod val="75000"/>
                </a:schemeClr>
              </a:solidFill>
              <a:latin typeface="Cambria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411764705882353E-2"/>
          <c:y val="7.6656235278282525E-2"/>
          <c:w val="0.96918767507002801"/>
          <c:h val="0.73633488121677093"/>
        </c:manualLayout>
      </c:layout>
      <c:bar3DChart>
        <c:barDir val="col"/>
        <c:grouping val="clustered"/>
        <c:ser>
          <c:idx val="1"/>
          <c:order val="0"/>
          <c:tx>
            <c:strRef>
              <c:f>Sheet6!$C$2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99CCF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5.0420168067226885E-2"/>
                  <c:y val="-1.923076923076930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+3</a:t>
                    </a:r>
                    <a:r>
                      <a:rPr lang="en-US" dirty="0" smtClean="0"/>
                      <a:t>%                        (5711)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4817927170868556E-2"/>
                  <c:y val="-2.991452991452990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+7</a:t>
                    </a:r>
                    <a:r>
                      <a:rPr lang="en-US" dirty="0" smtClean="0"/>
                      <a:t>%                               (3929)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Sheet6!$A$3:$A$5</c:f>
              <c:strCache>
                <c:ptCount val="3"/>
                <c:pt idx="0">
                  <c:v>MESATARJA E TE GJITHA SHERBIMEVE</c:v>
                </c:pt>
                <c:pt idx="1">
                  <c:v>MESATARJA E DITORE E VIZ MJEK</c:v>
                </c:pt>
                <c:pt idx="2">
                  <c:v>MESATARJA PER MJEK</c:v>
                </c:pt>
              </c:strCache>
            </c:strRef>
          </c:cat>
          <c:val>
            <c:numRef>
              <c:f>Sheet6!$C$3:$C$5</c:f>
              <c:numCache>
                <c:formatCode>General</c:formatCode>
                <c:ptCount val="3"/>
                <c:pt idx="0">
                  <c:v>5695</c:v>
                </c:pt>
                <c:pt idx="1">
                  <c:v>3927</c:v>
                </c:pt>
                <c:pt idx="2">
                  <c:v>17</c:v>
                </c:pt>
              </c:numCache>
            </c:numRef>
          </c:val>
        </c:ser>
        <c:dLbls>
          <c:showVal val="1"/>
        </c:dLbls>
        <c:shape val="cylinder"/>
        <c:axId val="80515456"/>
        <c:axId val="80516992"/>
        <c:axId val="0"/>
      </c:bar3DChart>
      <c:catAx>
        <c:axId val="805154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80516992"/>
        <c:crosses val="autoZero"/>
        <c:auto val="1"/>
        <c:lblAlgn val="ctr"/>
        <c:lblOffset val="100"/>
      </c:catAx>
      <c:valAx>
        <c:axId val="8051699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0515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A4BBC-E17F-4A45-8AD9-52EAB3EEF7F4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4DCE3-25B8-4DD5-811D-26E65A256D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2260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4DCE3-25B8-4DD5-811D-26E65A256D8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6904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4DCE3-25B8-4DD5-811D-26E65A256D8F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6904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4DCE3-25B8-4DD5-811D-26E65A256D8F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6904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4DCE3-25B8-4DD5-811D-26E65A256D8F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6904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4DCE3-25B8-4DD5-811D-26E65A256D8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1746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B234-BB89-4674-B0D3-9AF5D5C3C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69BC-EA67-4B23-9910-CDF5D6CD24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AD9A-983D-40AD-8858-FB116EC85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FBAC-2360-42DC-B56A-CFCC45A3C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9DAA-0779-4A6D-BBF8-0FD2A82BE3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5B542-8592-4809-94E6-7F833EE4E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7339F-DC72-4111-AB26-B5C223899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08C1-48B0-4F18-A5DA-736C2CF525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E4113-E686-4139-93CE-67CF51025D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6911-B773-459D-8B85-4BDF932D9F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A210-9E55-42F7-93D7-991C085FC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75510-37FE-48DD-8EB3-BD5047AA2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3811" y="714272"/>
            <a:ext cx="5039428" cy="146705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0" y="1447800"/>
            <a:ext cx="8987051" cy="3733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000" b="1" i="1" dirty="0" smtClean="0">
                <a:ln w="50800"/>
                <a:solidFill>
                  <a:schemeClr val="bg1"/>
                </a:solidFill>
                <a:latin typeface="Cambria" pitchFamily="18" charset="0"/>
                <a:cs typeface="Miriam Fixed" panose="020B0509050101010101" pitchFamily="49" charset="-79"/>
              </a:rPr>
              <a:t/>
            </a:r>
            <a:br>
              <a:rPr lang="en-US" sz="4000" b="1" i="1" dirty="0" smtClean="0">
                <a:ln w="50800"/>
                <a:solidFill>
                  <a:schemeClr val="bg1"/>
                </a:solidFill>
                <a:latin typeface="Cambria" pitchFamily="18" charset="0"/>
                <a:cs typeface="Miriam Fixed" panose="020B0509050101010101" pitchFamily="49" charset="-79"/>
              </a:rPr>
            </a:br>
            <a:r>
              <a:rPr lang="en-US" sz="4000" b="1" i="1" dirty="0" smtClean="0">
                <a:ln w="50800"/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Miriam Fixed" panose="020B0509050101010101" pitchFamily="49" charset="-79"/>
              </a:rPr>
              <a:t>RAPORT VJETOR I SHËRBIMEVE SHËNDETËSORE - 2014</a:t>
            </a:r>
            <a:endParaRPr lang="en-US" sz="4000" b="1" i="1" dirty="0">
              <a:ln w="50800"/>
              <a:solidFill>
                <a:schemeClr val="accent1">
                  <a:lumMod val="50000"/>
                </a:schemeClr>
              </a:solidFill>
              <a:latin typeface="Cambria" pitchFamily="18" charset="0"/>
              <a:cs typeface="Miriam Fixed" panose="020B0509050101010101" pitchFamily="49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24200" y="559196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b="1" i="1" dirty="0" err="1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Përgatiti</a:t>
            </a:r>
            <a:r>
              <a:rPr lang="en-US" b="1" i="1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:</a:t>
            </a:r>
          </a:p>
          <a:p>
            <a:pPr algn="r"/>
            <a:r>
              <a:rPr lang="en-US" b="1" i="1" dirty="0" err="1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Dr.Teuta</a:t>
            </a:r>
            <a:r>
              <a:rPr lang="en-US" b="1" i="1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b="1" i="1" dirty="0" err="1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Hoxha</a:t>
            </a:r>
            <a:endParaRPr lang="en-US" b="1" i="1" dirty="0">
              <a:ln/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106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9274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000" b="1" i="1" dirty="0" smtClean="0">
                <a:ln/>
                <a:latin typeface="Stencil" pitchFamily="82" charset="0"/>
              </a:rPr>
              <a:t>VIZ</a:t>
            </a:r>
            <a:r>
              <a:rPr lang="en-US" sz="2000" b="1" i="1" dirty="0">
                <a:ln/>
                <a:latin typeface="Stencil" pitchFamily="82" charset="0"/>
              </a:rPr>
              <a:t>. </a:t>
            </a:r>
            <a:r>
              <a:rPr lang="en-US" sz="2000" b="1" i="1" dirty="0" smtClean="0">
                <a:ln/>
                <a:latin typeface="Stencil" pitchFamily="82" charset="0"/>
              </a:rPr>
              <a:t>MJKËSORE  </a:t>
            </a:r>
            <a:r>
              <a:rPr lang="en-US" sz="2000" b="1" i="1" dirty="0" err="1" smtClean="0">
                <a:ln/>
                <a:latin typeface="Stencil" pitchFamily="82" charset="0"/>
              </a:rPr>
              <a:t>dhe</a:t>
            </a:r>
            <a:r>
              <a:rPr lang="en-US" sz="2000" b="1" i="1" dirty="0" smtClean="0">
                <a:ln/>
                <a:latin typeface="Stencil" pitchFamily="82" charset="0"/>
              </a:rPr>
              <a:t> </a:t>
            </a:r>
            <a:r>
              <a:rPr lang="en-US" sz="2000" b="1" i="1" dirty="0" err="1" smtClean="0">
                <a:ln/>
                <a:latin typeface="Stencil" pitchFamily="82" charset="0"/>
              </a:rPr>
              <a:t>diagnostike</a:t>
            </a:r>
            <a:r>
              <a:rPr lang="en-US" sz="2000" b="1" i="1" dirty="0" smtClean="0">
                <a:ln/>
                <a:latin typeface="Stencil" pitchFamily="82" charset="0"/>
              </a:rPr>
              <a:t> </a:t>
            </a:r>
            <a:r>
              <a:rPr lang="en-US" sz="2000" b="1" i="1" dirty="0" err="1" smtClean="0">
                <a:ln/>
                <a:latin typeface="Stencil" pitchFamily="82" charset="0"/>
              </a:rPr>
              <a:t>sipas</a:t>
            </a:r>
            <a:r>
              <a:rPr lang="en-US" sz="2000" b="1" i="1" dirty="0" smtClean="0">
                <a:ln/>
                <a:latin typeface="Stencil" pitchFamily="82" charset="0"/>
              </a:rPr>
              <a:t> QMF</a:t>
            </a:r>
            <a:endParaRPr lang="sq-AL" sz="2000" b="1" dirty="0">
              <a:ln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0" y="533400"/>
          <a:ext cx="9144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95726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01674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i="1" dirty="0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VIZ. MJKËSORE  </a:t>
            </a:r>
            <a:r>
              <a:rPr lang="en-US" sz="2000" b="1" i="1" dirty="0" err="1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amf</a:t>
            </a:r>
            <a:r>
              <a:rPr lang="en-US" sz="2000" b="1" i="1" dirty="0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</a:t>
            </a:r>
            <a:r>
              <a:rPr lang="en-US" sz="2000" b="1" i="1" dirty="0" err="1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fshatËrave</a:t>
            </a:r>
            <a:r>
              <a:rPr lang="en-US" sz="2000" b="1" i="1" dirty="0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, PRISHTINË –2014</a:t>
            </a:r>
            <a:endParaRPr lang="en-US" sz="2000" b="1" dirty="0">
              <a:ln/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52400" y="1143000"/>
          <a:ext cx="88392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381000"/>
            <a:ext cx="7886700" cy="1325563"/>
          </a:xfrm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RAPORT 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Vjetor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I VIZ. 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MJKËSORE 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PRISHTINË –2014</a:t>
            </a:r>
            <a:endParaRPr lang="en-US" sz="2400" b="1" dirty="0">
              <a:ln/>
              <a:solidFill>
                <a:sysClr val="windowText" lastClr="00000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12101911"/>
              </p:ext>
            </p:extLst>
          </p:nvPr>
        </p:nvGraphicFramePr>
        <p:xfrm>
          <a:off x="76200" y="2057400"/>
          <a:ext cx="8991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08450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657"/>
            <a:ext cx="9144000" cy="576943"/>
          </a:xfrm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0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RAPORT I VIZ. MJKËSORE  </a:t>
            </a:r>
            <a:r>
              <a:rPr lang="en-US" sz="20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sipas</a:t>
            </a:r>
            <a:r>
              <a:rPr lang="en-US" sz="20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000" b="1" i="1" dirty="0" err="1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njesive</a:t>
            </a:r>
            <a:r>
              <a:rPr lang="en-US" sz="20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 QKMF</a:t>
            </a:r>
            <a:r>
              <a:rPr lang="en-US" sz="20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, PRISHTINË –</a:t>
            </a:r>
            <a:r>
              <a:rPr lang="en-US" sz="2000" b="1" i="1" dirty="0" smtClean="0">
                <a:ln/>
                <a:solidFill>
                  <a:sysClr val="windowText" lastClr="000000"/>
                </a:solidFill>
                <a:latin typeface="Stencil" pitchFamily="82" charset="0"/>
              </a:rPr>
              <a:t>2014</a:t>
            </a:r>
            <a:endParaRPr lang="en-US" sz="2000" b="1" dirty="0">
              <a:ln/>
              <a:solidFill>
                <a:sysClr val="windowText" lastClr="00000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42527232"/>
              </p:ext>
            </p:extLst>
          </p:nvPr>
        </p:nvGraphicFramePr>
        <p:xfrm>
          <a:off x="0" y="990600"/>
          <a:ext cx="90678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656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1"/>
            <a:ext cx="7886700" cy="457199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2400" b="1" i="1" dirty="0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VIZ. </a:t>
            </a:r>
            <a:r>
              <a:rPr lang="en-US" sz="2400" b="1" i="1" dirty="0" smtClean="0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MJEKËSORE E NDRIMIT TË NATËS</a:t>
            </a:r>
            <a:endParaRPr lang="en-US" sz="2400" b="1" dirty="0">
              <a:ln/>
              <a:solidFill>
                <a:sysClr val="windowText" lastClr="000000"/>
              </a:solidFill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52400" y="914400"/>
          <a:ext cx="88392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4425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277100" cy="457200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400" i="1" dirty="0" smtClean="0">
                <a:ln w="50800"/>
                <a:solidFill>
                  <a:srgbClr val="FF9900"/>
                </a:solidFill>
                <a:latin typeface="Stencil" pitchFamily="82" charset="0"/>
              </a:rPr>
              <a:t> </a:t>
            </a:r>
            <a:r>
              <a:rPr lang="en-US" sz="2400" i="1" dirty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VIZ. MJEK. </a:t>
            </a:r>
            <a:r>
              <a:rPr lang="en-US" sz="2400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</a:t>
            </a:r>
            <a:r>
              <a:rPr lang="en-US" sz="2400" i="1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tË</a:t>
            </a:r>
            <a:r>
              <a:rPr lang="en-US" sz="2400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  </a:t>
            </a:r>
            <a:r>
              <a:rPr lang="en-US" sz="2400" i="1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mjk.fam</a:t>
            </a:r>
            <a:r>
              <a:rPr lang="en-US" sz="2400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&amp; sh. </a:t>
            </a:r>
            <a:r>
              <a:rPr lang="en-US" sz="2400" i="1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konsultativ</a:t>
            </a:r>
            <a:r>
              <a:rPr lang="en-US" sz="2400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, </a:t>
            </a:r>
            <a:r>
              <a:rPr lang="en-US" sz="2400" i="1" dirty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PRISHTINË - </a:t>
            </a:r>
            <a:r>
              <a:rPr lang="en-US" sz="2400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2014</a:t>
            </a:r>
            <a:endParaRPr lang="en-US" sz="2400" dirty="0">
              <a:ln w="50800"/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381000" y="914400"/>
          <a:ext cx="8382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78494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6" y="304800"/>
            <a:ext cx="9067800" cy="473074"/>
          </a:xfrm>
        </p:spPr>
        <p:txBody>
          <a:bodyPr>
            <a:noAutofit/>
          </a:bodyPr>
          <a:lstStyle/>
          <a:p>
            <a:r>
              <a:rPr lang="en-US" sz="1800" i="1" dirty="0">
                <a:ln w="50800"/>
                <a:solidFill>
                  <a:srgbClr val="002060"/>
                </a:solidFill>
                <a:latin typeface="Stencil" pitchFamily="82" charset="0"/>
              </a:rPr>
              <a:t>MESATARJA   DITORE E  VIZITAVE MJKËSORE – </a:t>
            </a:r>
            <a:r>
              <a:rPr lang="en-US" sz="18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n</a:t>
            </a:r>
            <a:r>
              <a:rPr lang="en-US" sz="1800" b="1" i="1" dirty="0" err="1">
                <a:latin typeface="Cambria" panose="02040503050406030204" pitchFamily="18" charset="0"/>
              </a:rPr>
              <a:t>Ë</a:t>
            </a:r>
            <a:r>
              <a:rPr lang="en-US" sz="18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18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mjek</a:t>
            </a:r>
            <a:r>
              <a:rPr lang="en-US" sz="1800" b="1" i="1" dirty="0" err="1">
                <a:latin typeface="Cambria" panose="02040503050406030204" pitchFamily="18" charset="0"/>
              </a:rPr>
              <a:t>Ë</a:t>
            </a:r>
            <a:r>
              <a:rPr lang="en-US" sz="18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sin</a:t>
            </a:r>
            <a:r>
              <a:rPr lang="en-US" sz="18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18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familjare</a:t>
            </a:r>
            <a:r>
              <a:rPr lang="en-US" sz="18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 , </a:t>
            </a:r>
            <a:r>
              <a:rPr lang="en-US" sz="18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sh</a:t>
            </a:r>
            <a:r>
              <a:rPr lang="en-US" sz="1800" b="1" i="1" dirty="0" err="1">
                <a:latin typeface="Cambria" panose="02040503050406030204" pitchFamily="18" charset="0"/>
              </a:rPr>
              <a:t>Ë</a:t>
            </a:r>
            <a:r>
              <a:rPr lang="en-US" sz="18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rbimin</a:t>
            </a:r>
            <a:r>
              <a:rPr lang="en-US" sz="18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18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konsultativ</a:t>
            </a:r>
            <a:r>
              <a:rPr lang="en-US" sz="18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 , </a:t>
            </a:r>
            <a:r>
              <a:rPr lang="en-US" sz="18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laborator</a:t>
            </a:r>
            <a:r>
              <a:rPr lang="en-US" sz="18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18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dhe</a:t>
            </a:r>
            <a:r>
              <a:rPr lang="en-US" sz="18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18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rtg</a:t>
            </a:r>
            <a:r>
              <a:rPr lang="en-US" sz="1800" dirty="0">
                <a:ln w="50800"/>
                <a:solidFill>
                  <a:srgbClr val="002060"/>
                </a:solidFill>
              </a:rPr>
              <a:t/>
            </a:r>
            <a:br>
              <a:rPr lang="en-US" sz="1800" dirty="0">
                <a:ln w="50800"/>
                <a:solidFill>
                  <a:srgbClr val="002060"/>
                </a:solidFill>
              </a:rPr>
            </a:br>
            <a:endParaRPr lang="en-US" sz="1800" dirty="0">
              <a:solidFill>
                <a:srgbClr val="00206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37768183"/>
              </p:ext>
            </p:extLst>
          </p:nvPr>
        </p:nvGraphicFramePr>
        <p:xfrm>
          <a:off x="76200" y="914400"/>
          <a:ext cx="89154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93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64713711"/>
              </p:ext>
            </p:extLst>
          </p:nvPr>
        </p:nvGraphicFramePr>
        <p:xfrm>
          <a:off x="0" y="914400"/>
          <a:ext cx="89916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886700" cy="396875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4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24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24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 e viz. </a:t>
            </a:r>
            <a:r>
              <a:rPr lang="en-US" sz="24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sz="24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    QKMF, PRISHTINË –2014</a:t>
            </a:r>
            <a:endParaRPr lang="en-US" sz="2400" dirty="0">
              <a:ln w="50800"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892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771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2400" b="1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VIZ. MJEK</a:t>
            </a:r>
            <a:r>
              <a:rPr lang="en-US" sz="2400" b="1" i="1" dirty="0">
                <a:latin typeface="Cambria" panose="02040503050406030204" pitchFamily="18" charset="0"/>
              </a:rPr>
              <a:t>Ë</a:t>
            </a:r>
            <a:r>
              <a:rPr lang="en-US" sz="2400" b="1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SORE DHE MESATARJA DITORE E ND</a:t>
            </a:r>
            <a:r>
              <a:rPr lang="en-US" sz="2400" b="1" i="1" dirty="0">
                <a:latin typeface="Cambria" panose="02040503050406030204" pitchFamily="18" charset="0"/>
              </a:rPr>
              <a:t>Ë</a:t>
            </a:r>
            <a:r>
              <a:rPr lang="en-US" sz="2400" b="1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RIMIT T</a:t>
            </a:r>
            <a:r>
              <a:rPr lang="en-US" sz="2400" b="1" i="1" dirty="0">
                <a:latin typeface="Cambria" panose="02040503050406030204" pitchFamily="18" charset="0"/>
              </a:rPr>
              <a:t>Ë</a:t>
            </a:r>
            <a:r>
              <a:rPr lang="en-US" sz="2400" b="1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NATËS</a:t>
            </a:r>
            <a:endParaRPr lang="en-US" sz="24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0361897"/>
              </p:ext>
            </p:extLst>
          </p:nvPr>
        </p:nvGraphicFramePr>
        <p:xfrm>
          <a:off x="76200" y="685800"/>
          <a:ext cx="90678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27154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533400"/>
          </a:xfrm>
        </p:spPr>
        <p:txBody>
          <a:bodyPr>
            <a:normAutofit fontScale="90000"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MESATARJA DITORE  E VIZ. MJEK</a:t>
            </a:r>
            <a:r>
              <a:rPr lang="en-US" sz="2800" b="1" i="1" dirty="0">
                <a:latin typeface="Cambria" panose="02040503050406030204" pitchFamily="18" charset="0"/>
              </a:rPr>
              <a:t>Ë</a:t>
            </a:r>
            <a:r>
              <a:rPr lang="en-US" sz="2800" b="1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SORE SIPAS QMF </a:t>
            </a:r>
            <a:endParaRPr lang="en-US" sz="2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01131147"/>
              </p:ext>
            </p:extLst>
          </p:nvPr>
        </p:nvGraphicFramePr>
        <p:xfrm>
          <a:off x="228600" y="609600"/>
          <a:ext cx="87630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5192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688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605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4"/>
          </a:xfrm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2000" b="1" i="1" dirty="0">
                <a:ln/>
                <a:latin typeface="Stencil" pitchFamily="82" charset="0"/>
              </a:rPr>
              <a:t>RAPORT </a:t>
            </a:r>
            <a:r>
              <a:rPr lang="en-US" sz="2000" b="1" i="1" dirty="0" smtClean="0">
                <a:ln/>
                <a:latin typeface="Stencil" pitchFamily="82" charset="0"/>
              </a:rPr>
              <a:t>I  </a:t>
            </a:r>
            <a:r>
              <a:rPr lang="en-US" sz="2000" b="1" i="1" dirty="0" err="1" smtClean="0">
                <a:ln/>
                <a:latin typeface="Stencil" pitchFamily="82" charset="0"/>
              </a:rPr>
              <a:t>sh</a:t>
            </a:r>
            <a:r>
              <a:rPr lang="en-US" sz="2000" b="1" i="1" dirty="0" err="1">
                <a:latin typeface="Cambria" panose="02040503050406030204" pitchFamily="18" charset="0"/>
              </a:rPr>
              <a:t>Ë</a:t>
            </a:r>
            <a:r>
              <a:rPr lang="en-US" sz="2000" b="1" i="1" dirty="0" err="1" smtClean="0">
                <a:ln/>
                <a:latin typeface="Stencil" pitchFamily="82" charset="0"/>
              </a:rPr>
              <a:t>rbimeve</a:t>
            </a:r>
            <a:r>
              <a:rPr lang="en-US" sz="2000" b="1" i="1" dirty="0" smtClean="0">
                <a:ln/>
                <a:latin typeface="Stencil" pitchFamily="82" charset="0"/>
              </a:rPr>
              <a:t>–</a:t>
            </a:r>
            <a:r>
              <a:rPr lang="en-US" sz="2000" b="1" i="1" dirty="0" err="1" smtClean="0">
                <a:ln/>
                <a:latin typeface="Stencil" pitchFamily="82" charset="0"/>
              </a:rPr>
              <a:t>intervenimeve</a:t>
            </a:r>
            <a:r>
              <a:rPr lang="en-US" sz="2000" b="1" i="1" dirty="0" smtClean="0">
                <a:ln/>
                <a:latin typeface="Stencil" pitchFamily="82" charset="0"/>
              </a:rPr>
              <a:t> </a:t>
            </a:r>
            <a:r>
              <a:rPr lang="en-US" sz="2000" b="1" i="1" dirty="0" err="1" smtClean="0">
                <a:ln/>
                <a:latin typeface="Stencil" pitchFamily="82" charset="0"/>
              </a:rPr>
              <a:t>shËndetesore</a:t>
            </a:r>
            <a:r>
              <a:rPr lang="en-US" sz="2000" b="1" i="1" dirty="0" smtClean="0">
                <a:ln/>
                <a:latin typeface="Stencil" pitchFamily="82" charset="0"/>
              </a:rPr>
              <a:t> - </a:t>
            </a:r>
            <a:r>
              <a:rPr lang="en-US" sz="2000" b="1" i="1" dirty="0">
                <a:ln/>
                <a:latin typeface="Stencil" pitchFamily="82" charset="0"/>
              </a:rPr>
              <a:t>2014</a:t>
            </a:r>
            <a:endParaRPr lang="en-US" sz="2000" b="1" dirty="0">
              <a:ln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69489339"/>
              </p:ext>
            </p:extLst>
          </p:nvPr>
        </p:nvGraphicFramePr>
        <p:xfrm>
          <a:off x="0" y="838200"/>
          <a:ext cx="9144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3407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886700" cy="320673"/>
          </a:xfrm>
        </p:spPr>
        <p:txBody>
          <a:bodyPr>
            <a:noAutofit/>
          </a:bodyPr>
          <a:lstStyle/>
          <a:p>
            <a:pPr algn="ctr"/>
            <a:r>
              <a:rPr lang="en-US" sz="2400" b="1" i="1" dirty="0" smtClean="0">
                <a:latin typeface="Cambria" panose="02040503050406030204" pitchFamily="18" charset="0"/>
              </a:rPr>
              <a:t>PARTICIPIMI I QKMF -2014</a:t>
            </a:r>
            <a:endParaRPr lang="en-US" sz="2400" b="1" i="1" dirty="0">
              <a:latin typeface="Cambria" panose="02040503050406030204" pitchFamily="18" charset="0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2689837009"/>
              </p:ext>
            </p:extLst>
          </p:nvPr>
        </p:nvGraphicFramePr>
        <p:xfrm>
          <a:off x="0" y="609600"/>
          <a:ext cx="9144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609600"/>
          </a:xfrm>
        </p:spPr>
        <p:txBody>
          <a:bodyPr>
            <a:normAutofit/>
          </a:bodyPr>
          <a:lstStyle/>
          <a:p>
            <a:r>
              <a:rPr lang="en-US" sz="2400" b="1" i="1" dirty="0" smtClean="0">
                <a:latin typeface="Cambria" panose="02040503050406030204" pitchFamily="18" charset="0"/>
              </a:rPr>
              <a:t>PARTICIPIMI NË QKMF SIPAS NJËSIVE - 2014 </a:t>
            </a:r>
            <a:endParaRPr lang="en-US" sz="2400" b="1" i="1" dirty="0">
              <a:latin typeface="Cambria" panose="02040503050406030204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91468717"/>
              </p:ext>
            </p:extLst>
          </p:nvPr>
        </p:nvGraphicFramePr>
        <p:xfrm>
          <a:off x="76200" y="762000"/>
          <a:ext cx="89154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22263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244474"/>
          </a:xfrm>
        </p:spPr>
        <p:txBody>
          <a:bodyPr>
            <a:noAutofit/>
          </a:bodyPr>
          <a:lstStyle/>
          <a:p>
            <a:r>
              <a:rPr lang="en-US" sz="2400" b="1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HAPJA E KARTELAVE SH</a:t>
            </a:r>
            <a:r>
              <a:rPr lang="en-US" sz="2400" b="1" i="1" dirty="0" smtClean="0">
                <a:latin typeface="Cambria" panose="02040503050406030204" pitchFamily="18" charset="0"/>
              </a:rPr>
              <a:t>Ë</a:t>
            </a:r>
            <a:r>
              <a:rPr lang="en-US" sz="2400" b="1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NDET</a:t>
            </a:r>
            <a:r>
              <a:rPr lang="en-US" sz="2400" b="1" i="1" dirty="0">
                <a:latin typeface="Cambria" panose="02040503050406030204" pitchFamily="18" charset="0"/>
              </a:rPr>
              <a:t>Ë</a:t>
            </a:r>
            <a:r>
              <a:rPr lang="en-US" sz="2400" b="1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SORE</a:t>
            </a:r>
            <a:endParaRPr lang="en-US" sz="2400" dirty="0">
              <a:solidFill>
                <a:srgbClr val="00206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60249877"/>
              </p:ext>
            </p:extLst>
          </p:nvPr>
        </p:nvGraphicFramePr>
        <p:xfrm>
          <a:off x="152400" y="914400"/>
          <a:ext cx="87630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886" y="152400"/>
            <a:ext cx="8915400" cy="609600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2400" b="1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VIZITA MJK</a:t>
            </a:r>
            <a:r>
              <a:rPr lang="en-US" sz="2400" b="1" i="1" dirty="0">
                <a:latin typeface="Cambria" panose="02040503050406030204" pitchFamily="18" charset="0"/>
              </a:rPr>
              <a:t>Ë</a:t>
            </a:r>
            <a:r>
              <a:rPr lang="en-US" sz="2400" b="1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SORE  SIPAS  GJINIS</a:t>
            </a:r>
            <a:r>
              <a:rPr lang="en-US" sz="2400" b="1" i="1" dirty="0">
                <a:latin typeface="Cambria" panose="02040503050406030204" pitchFamily="18" charset="0"/>
              </a:rPr>
              <a:t>Ë</a:t>
            </a:r>
            <a:r>
              <a:rPr lang="en-US" sz="2400" b="1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2400" b="1" i="1" dirty="0">
                <a:ln w="50800"/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QKMF, PRISHTINË </a:t>
            </a:r>
            <a:r>
              <a:rPr lang="en-US" sz="2400" b="1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–2014</a:t>
            </a:r>
            <a:endParaRPr lang="en-US" sz="2400" b="1" dirty="0">
              <a:ln w="50800"/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6797440"/>
              </p:ext>
            </p:extLst>
          </p:nvPr>
        </p:nvGraphicFramePr>
        <p:xfrm>
          <a:off x="990600" y="1219200"/>
          <a:ext cx="71628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6015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2800" b="1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VIZITAT MJK</a:t>
            </a:r>
            <a:r>
              <a:rPr lang="en-US" sz="2800" b="1" i="1" dirty="0">
                <a:latin typeface="Cambria" panose="02040503050406030204" pitchFamily="18" charset="0"/>
              </a:rPr>
              <a:t>Ë</a:t>
            </a:r>
            <a:r>
              <a:rPr lang="en-US" sz="2800" b="1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SORE  </a:t>
            </a:r>
            <a:r>
              <a:rPr lang="en-US" sz="2800" b="1" i="1" dirty="0">
                <a:ln w="50800"/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SIPAS  </a:t>
            </a:r>
            <a:r>
              <a:rPr lang="en-US" sz="2800" b="1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GRUPMOSHAVE </a:t>
            </a:r>
            <a:r>
              <a:rPr lang="en-US" sz="2800" b="1" i="1" dirty="0">
                <a:ln w="50800"/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QKMF, PRISHTINË –2014</a:t>
            </a:r>
            <a:endParaRPr lang="en-US" sz="2800" b="1" i="1" dirty="0">
              <a:latin typeface="Cambria" panose="02040503050406030204" pitchFamily="18" charset="0"/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78465800"/>
              </p:ext>
            </p:extLst>
          </p:nvPr>
        </p:nvGraphicFramePr>
        <p:xfrm>
          <a:off x="0" y="838200"/>
          <a:ext cx="91440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1200" y="666545"/>
            <a:ext cx="5039428" cy="14670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533400" y="2133600"/>
            <a:ext cx="8153400" cy="426720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indent="0" algn="ctr">
              <a:buNone/>
            </a:pPr>
            <a:r>
              <a:rPr lang="en-US" sz="3600" b="1" i="1" dirty="0" smtClean="0">
                <a:ln w="50800"/>
                <a:solidFill>
                  <a:srgbClr val="FF9900"/>
                </a:solidFill>
                <a:latin typeface="Stencil" pitchFamily="82" charset="0"/>
              </a:rPr>
              <a:t> </a:t>
            </a:r>
          </a:p>
          <a:p>
            <a:pPr marL="0" indent="0" algn="ctr">
              <a:buNone/>
            </a:pPr>
            <a:r>
              <a:rPr lang="en-US" sz="3600" b="1" i="1" dirty="0" err="1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RaporteT</a:t>
            </a:r>
            <a:endParaRPr lang="en-US" sz="3600" b="1" i="1" dirty="0" smtClean="0">
              <a:ln w="50800"/>
              <a:solidFill>
                <a:schemeClr val="accent1">
                  <a:lumMod val="50000"/>
                </a:schemeClr>
              </a:solidFill>
              <a:latin typeface="Stencil" pitchFamily="82" charset="0"/>
            </a:endParaRPr>
          </a:p>
          <a:p>
            <a:pPr marL="0" indent="0" algn="ctr">
              <a:buNone/>
            </a:pPr>
            <a:r>
              <a:rPr lang="en-US" sz="3600" b="1" i="1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  SEKTORIT KONSULTATIV</a:t>
            </a:r>
            <a:endParaRPr lang="en-US" sz="3600" b="1" dirty="0">
              <a:ln w="50800"/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06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4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VIZITAT MJKËSORE </a:t>
            </a:r>
            <a:r>
              <a:rPr lang="en-US" sz="2400" i="1" dirty="0">
                <a:ln w="50800"/>
                <a:solidFill>
                  <a:srgbClr val="002060"/>
                </a:solidFill>
                <a:latin typeface="Stencil" pitchFamily="82" charset="0"/>
              </a:rPr>
              <a:t>– </a:t>
            </a:r>
            <a:r>
              <a:rPr lang="en-US" sz="2400" i="1" dirty="0" err="1">
                <a:ln w="50800"/>
                <a:solidFill>
                  <a:srgbClr val="002060"/>
                </a:solidFill>
                <a:latin typeface="Stencil" pitchFamily="82" charset="0"/>
              </a:rPr>
              <a:t>konsultative</a:t>
            </a:r>
            <a:r>
              <a:rPr lang="en-US" sz="2400" i="1" dirty="0">
                <a:ln w="50800"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QKMF</a:t>
            </a:r>
            <a:r>
              <a:rPr lang="en-US" sz="2400" i="1" dirty="0">
                <a:ln w="50800"/>
                <a:solidFill>
                  <a:srgbClr val="002060"/>
                </a:solidFill>
                <a:latin typeface="Stencil" pitchFamily="82" charset="0"/>
              </a:rPr>
              <a:t>, PRISHTINË</a:t>
            </a:r>
            <a:endParaRPr lang="en-US" sz="2400" dirty="0">
              <a:ln w="50800"/>
              <a:solidFill>
                <a:srgbClr val="00206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46743893"/>
              </p:ext>
            </p:extLst>
          </p:nvPr>
        </p:nvGraphicFramePr>
        <p:xfrm>
          <a:off x="0" y="685800"/>
          <a:ext cx="91440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7997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6700"/>
            <a:ext cx="9144000" cy="457200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400" i="1" dirty="0" smtClean="0">
                <a:ln w="50800"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MESATARJA   DITORE E  </a:t>
            </a:r>
            <a:r>
              <a:rPr lang="en-US" sz="2400" i="1" dirty="0">
                <a:ln w="50800"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VIZITAVE </a:t>
            </a:r>
            <a:r>
              <a:rPr lang="en-US" sz="2400" i="1" dirty="0" smtClean="0">
                <a:ln w="50800"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MJKËSORE </a:t>
            </a:r>
            <a:r>
              <a:rPr lang="en-US" sz="2400" i="1" dirty="0">
                <a:ln w="50800"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– </a:t>
            </a:r>
            <a:r>
              <a:rPr lang="en-US" sz="2400" i="1" dirty="0" err="1">
                <a:ln w="50800"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konsultative</a:t>
            </a:r>
            <a:r>
              <a:rPr lang="en-US" sz="2400" i="1" dirty="0">
                <a:ln w="50800"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   </a:t>
            </a:r>
            <a:r>
              <a:rPr lang="en-US" sz="2400" i="1" dirty="0" smtClean="0">
                <a:ln w="50800"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&amp; M.FAMILJARE, </a:t>
            </a:r>
            <a:r>
              <a:rPr lang="en-US" sz="2400" i="1" dirty="0">
                <a:ln w="50800"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QKMF, PRISHTINË </a:t>
            </a:r>
            <a:r>
              <a:rPr lang="en-US" sz="2400" i="1" dirty="0" smtClean="0">
                <a:ln w="50800"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–2014</a:t>
            </a:r>
            <a:r>
              <a:rPr lang="en-US" sz="2400" dirty="0">
                <a:ln w="50800"/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400" dirty="0">
                <a:ln w="50800"/>
                <a:solidFill>
                  <a:schemeClr val="accent5">
                    <a:lumMod val="50000"/>
                  </a:schemeClr>
                </a:solidFill>
              </a:rPr>
            </a:br>
            <a:endParaRPr lang="en-US" sz="2400" dirty="0">
              <a:ln w="50800"/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44065114"/>
              </p:ext>
            </p:extLst>
          </p:nvPr>
        </p:nvGraphicFramePr>
        <p:xfrm>
          <a:off x="152400" y="723900"/>
          <a:ext cx="8839200" cy="598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804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"/>
            <a:ext cx="7353300" cy="45720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2400" i="1" dirty="0">
                <a:ln w="50800"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Viz. </a:t>
            </a:r>
            <a:r>
              <a:rPr lang="en-US" sz="2400" i="1" dirty="0" smtClean="0">
                <a:ln w="50800"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GJINEKOLOGJIKE  </a:t>
            </a:r>
            <a:r>
              <a:rPr lang="en-US" sz="2400" i="1" dirty="0" err="1" smtClean="0">
                <a:ln w="50800"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Qkmf-prishtinË</a:t>
            </a:r>
            <a:r>
              <a:rPr lang="en-US" sz="2400" i="1" dirty="0" smtClean="0">
                <a:ln w="50800"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,2014</a:t>
            </a:r>
            <a:endParaRPr lang="en-US" sz="2400" dirty="0">
              <a:ln w="50800"/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3761360963"/>
              </p:ext>
            </p:extLst>
          </p:nvPr>
        </p:nvGraphicFramePr>
        <p:xfrm>
          <a:off x="76200" y="685800"/>
          <a:ext cx="90678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489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AutoShape 5"/>
          <p:cNvSpPr>
            <a:spLocks noChangeArrowheads="1"/>
          </p:cNvSpPr>
          <p:nvPr/>
        </p:nvSpPr>
        <p:spPr bwMode="gray">
          <a:xfrm rot="5400000">
            <a:off x="-2142645" y="1199041"/>
            <a:ext cx="6277604" cy="4430713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75000"/>
                </a:schemeClr>
              </a:gs>
              <a:gs pos="100000">
                <a:schemeClr val="accent6">
                  <a:lumMod val="20000"/>
                  <a:lumOff val="80000"/>
                  <a:alpha val="4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90" name="AutoShape 13"/>
          <p:cNvSpPr>
            <a:spLocks noChangeArrowheads="1"/>
          </p:cNvSpPr>
          <p:nvPr/>
        </p:nvSpPr>
        <p:spPr bwMode="ltGray">
          <a:xfrm rot="5400000">
            <a:off x="-1650059" y="1573859"/>
            <a:ext cx="5238457" cy="3767138"/>
          </a:xfrm>
          <a:custGeom>
            <a:avLst/>
            <a:gdLst>
              <a:gd name="G0" fmla="+- 744 0 0"/>
              <a:gd name="G1" fmla="+- 11756105 0 0"/>
              <a:gd name="G2" fmla="+- 0 0 11756105"/>
              <a:gd name="T0" fmla="*/ 0 256 1"/>
              <a:gd name="T1" fmla="*/ 180 256 1"/>
              <a:gd name="G3" fmla="+- 11756105 T0 T1"/>
              <a:gd name="T2" fmla="*/ 0 256 1"/>
              <a:gd name="T3" fmla="*/ 90 256 1"/>
              <a:gd name="G4" fmla="+- 11756105 T2 T3"/>
              <a:gd name="G5" fmla="*/ G4 2 1"/>
              <a:gd name="T4" fmla="*/ 90 256 1"/>
              <a:gd name="T5" fmla="*/ 0 256 1"/>
              <a:gd name="G6" fmla="+- 11756105 T4 T5"/>
              <a:gd name="G7" fmla="*/ G6 2 1"/>
              <a:gd name="G8" fmla="abs 11756105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744"/>
              <a:gd name="G18" fmla="*/ 744 1 2"/>
              <a:gd name="G19" fmla="+- G18 5400 0"/>
              <a:gd name="G20" fmla="cos G19 11756105"/>
              <a:gd name="G21" fmla="sin G19 11756105"/>
              <a:gd name="G22" fmla="+- G20 10800 0"/>
              <a:gd name="G23" fmla="+- G21 10800 0"/>
              <a:gd name="G24" fmla="+- 10800 0 G20"/>
              <a:gd name="G25" fmla="+- 744 10800 0"/>
              <a:gd name="G26" fmla="?: G9 G17 G25"/>
              <a:gd name="G27" fmla="?: G9 0 21600"/>
              <a:gd name="G28" fmla="cos 10800 11756105"/>
              <a:gd name="G29" fmla="sin 10800 11756105"/>
              <a:gd name="G30" fmla="sin 744 11756105"/>
              <a:gd name="G31" fmla="+- G28 10800 0"/>
              <a:gd name="G32" fmla="+- G29 10800 0"/>
              <a:gd name="G33" fmla="+- G30 10800 0"/>
              <a:gd name="G34" fmla="?: G4 0 G31"/>
              <a:gd name="G35" fmla="?: 11756105 G34 0"/>
              <a:gd name="G36" fmla="?: G6 G35 G31"/>
              <a:gd name="G37" fmla="+- 21600 0 G36"/>
              <a:gd name="G38" fmla="?: G4 0 G33"/>
              <a:gd name="G39" fmla="?: 11756105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028 w 21600"/>
              <a:gd name="T15" fmla="*/ 10862 h 21600"/>
              <a:gd name="T16" fmla="*/ 10800 w 21600"/>
              <a:gd name="T17" fmla="*/ 10056 h 21600"/>
              <a:gd name="T18" fmla="*/ 16572 w 21600"/>
              <a:gd name="T19" fmla="*/ 10862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056" y="10807"/>
                </a:moveTo>
                <a:cubicBezTo>
                  <a:pt x="10056" y="10805"/>
                  <a:pt x="10056" y="10802"/>
                  <a:pt x="10056" y="10800"/>
                </a:cubicBezTo>
                <a:cubicBezTo>
                  <a:pt x="10056" y="10389"/>
                  <a:pt x="10389" y="10056"/>
                  <a:pt x="10800" y="10056"/>
                </a:cubicBezTo>
                <a:cubicBezTo>
                  <a:pt x="11210" y="10056"/>
                  <a:pt x="11544" y="10389"/>
                  <a:pt x="11544" y="10800"/>
                </a:cubicBezTo>
                <a:cubicBezTo>
                  <a:pt x="11544" y="10802"/>
                  <a:pt x="11543" y="10805"/>
                  <a:pt x="11543" y="10807"/>
                </a:cubicBezTo>
                <a:lnTo>
                  <a:pt x="21599" y="10916"/>
                </a:lnTo>
                <a:cubicBezTo>
                  <a:pt x="21599" y="10877"/>
                  <a:pt x="21600" y="10838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0838"/>
                  <a:pt x="0" y="10877"/>
                  <a:pt x="0" y="10916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en-US" b="1" dirty="0" smtClean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b="1" i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    </a:t>
            </a:r>
            <a:r>
              <a:rPr lang="en-US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  </a:t>
            </a:r>
            <a:r>
              <a:rPr lang="sq-AL" sz="3200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QKMF*14</a:t>
            </a:r>
          </a:p>
          <a:p>
            <a:r>
              <a:rPr lang="sq-AL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MF       </a:t>
            </a:r>
            <a:r>
              <a:rPr lang="en-US" sz="1400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41</a:t>
            </a:r>
            <a:r>
              <a:rPr lang="sq-AL" sz="1400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      vacc 15</a:t>
            </a:r>
          </a:p>
          <a:p>
            <a:r>
              <a:rPr lang="sq-AL" sz="1400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Pediatri   23       DAT  1</a:t>
            </a:r>
            <a:r>
              <a:rPr lang="en-US" sz="1400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1</a:t>
            </a:r>
            <a:endParaRPr lang="sq-AL" sz="1400" b="1" i="1" dirty="0" smtClean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anose="02040503050406030204" pitchFamily="18" charset="0"/>
            </a:endParaRPr>
          </a:p>
          <a:p>
            <a:r>
              <a:rPr lang="sq-AL" sz="1400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Sh.</a:t>
            </a:r>
            <a:r>
              <a:rPr lang="en-US" sz="1400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sq-AL" sz="1400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Kons. </a:t>
            </a:r>
            <a:r>
              <a:rPr lang="en-US" sz="1400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15</a:t>
            </a:r>
            <a:r>
              <a:rPr lang="sq-AL" sz="1400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       RTG   </a:t>
            </a:r>
            <a:r>
              <a:rPr lang="en-US" sz="1400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6</a:t>
            </a:r>
            <a:endParaRPr lang="sq-AL" sz="1400" b="1" i="1" dirty="0" smtClean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anose="02040503050406030204" pitchFamily="18" charset="0"/>
            </a:endParaRPr>
          </a:p>
          <a:p>
            <a:r>
              <a:rPr lang="sq-AL" sz="1400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QMG       </a:t>
            </a:r>
            <a:r>
              <a:rPr lang="en-US" sz="1400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21</a:t>
            </a:r>
            <a:r>
              <a:rPr lang="sq-AL" sz="1400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      LAB    14</a:t>
            </a:r>
          </a:p>
          <a:p>
            <a:r>
              <a:rPr lang="sq-AL" sz="1400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MP          </a:t>
            </a:r>
            <a:r>
              <a:rPr lang="en-US" sz="1400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       </a:t>
            </a:r>
            <a:endParaRPr lang="en-US" sz="1400" b="1" i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24000" y="0"/>
            <a:ext cx="5202238" cy="468247"/>
            <a:chOff x="642334" y="903332"/>
            <a:chExt cx="5202238" cy="468247"/>
          </a:xfrm>
        </p:grpSpPr>
        <p:sp>
          <p:nvSpPr>
            <p:cNvPr id="187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5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50" name="Group 57"/>
            <p:cNvGrpSpPr>
              <a:grpSpLocks/>
            </p:cNvGrpSpPr>
            <p:nvPr/>
          </p:nvGrpSpPr>
          <p:grpSpPr bwMode="auto">
            <a:xfrm>
              <a:off x="642334" y="903332"/>
              <a:ext cx="5202238" cy="468247"/>
              <a:chOff x="1694" y="1437"/>
              <a:chExt cx="3277" cy="334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51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52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54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5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6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7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8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53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624" cy="263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i="1" dirty="0" smtClean="0">
                    <a:solidFill>
                      <a:schemeClr val="bg1"/>
                    </a:solidFill>
                    <a:latin typeface="Cambria" panose="02040503050406030204" pitchFamily="18" charset="0"/>
                  </a:rPr>
                  <a:t>QMF- 1 ( 27 </a:t>
                </a:r>
                <a:r>
                  <a:rPr lang="en-US" i="1" dirty="0" err="1" smtClean="0">
                    <a:solidFill>
                      <a:schemeClr val="bg1"/>
                    </a:solidFill>
                    <a:latin typeface="Cambria" panose="02040503050406030204" pitchFamily="18" charset="0"/>
                  </a:rPr>
                  <a:t>punë.shënd</a:t>
                </a:r>
                <a:r>
                  <a:rPr lang="en-US" i="1" dirty="0" smtClean="0">
                    <a:solidFill>
                      <a:schemeClr val="bg1"/>
                    </a:solidFill>
                    <a:latin typeface="Cambria" panose="02040503050406030204" pitchFamily="18" charset="0"/>
                  </a:rPr>
                  <a:t>.)</a:t>
                </a:r>
                <a:endParaRPr lang="en-US" i="1" dirty="0">
                  <a:solidFill>
                    <a:schemeClr val="bg1"/>
                  </a:solidFill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59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0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2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2819400" y="1371598"/>
            <a:ext cx="5202238" cy="721997"/>
            <a:chOff x="642334" y="903331"/>
            <a:chExt cx="5202238" cy="721997"/>
          </a:xfrm>
        </p:grpSpPr>
        <p:sp>
          <p:nvSpPr>
            <p:cNvPr id="14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145" name="Group 57"/>
            <p:cNvGrpSpPr>
              <a:grpSpLocks/>
            </p:cNvGrpSpPr>
            <p:nvPr/>
          </p:nvGrpSpPr>
          <p:grpSpPr bwMode="auto">
            <a:xfrm>
              <a:off x="642334" y="903331"/>
              <a:ext cx="5202238" cy="721997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14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5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15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4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5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6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51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762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QMF- 4  (45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punë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shënd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.)</a:t>
                </a:r>
              </a:p>
              <a:p>
                <a:pPr algn="l"/>
                <a:endParaRPr lang="en-US" b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4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4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2971800" y="1828800"/>
            <a:ext cx="5202238" cy="721998"/>
            <a:chOff x="642334" y="903333"/>
            <a:chExt cx="5202238" cy="721998"/>
          </a:xfrm>
        </p:grpSpPr>
        <p:sp>
          <p:nvSpPr>
            <p:cNvPr id="158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9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160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16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6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16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6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6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7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7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66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849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QMF- 5   (81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punë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shënd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.)</a:t>
                </a:r>
              </a:p>
              <a:p>
                <a:pPr algn="l"/>
                <a:endParaRPr lang="en-US" b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61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6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3124200" y="2286000"/>
            <a:ext cx="5202238" cy="728646"/>
            <a:chOff x="642334" y="903332"/>
            <a:chExt cx="5202238" cy="668724"/>
          </a:xfrm>
        </p:grpSpPr>
        <p:sp>
          <p:nvSpPr>
            <p:cNvPr id="17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7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175" name="Group 57"/>
            <p:cNvGrpSpPr>
              <a:grpSpLocks/>
            </p:cNvGrpSpPr>
            <p:nvPr/>
          </p:nvGrpSpPr>
          <p:grpSpPr bwMode="auto">
            <a:xfrm>
              <a:off x="642334" y="903332"/>
              <a:ext cx="5202238" cy="668724"/>
              <a:chOff x="1694" y="1437"/>
              <a:chExt cx="3277" cy="477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17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8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18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8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00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01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02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81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881" cy="423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QMF- 6   ( 54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punë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shënd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.)</a:t>
                </a:r>
              </a:p>
              <a:p>
                <a:pPr algn="l"/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17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7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7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3200400" y="2819400"/>
            <a:ext cx="5202238" cy="721998"/>
            <a:chOff x="642334" y="903333"/>
            <a:chExt cx="5202238" cy="721998"/>
          </a:xfrm>
        </p:grpSpPr>
        <p:sp>
          <p:nvSpPr>
            <p:cNvPr id="204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5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206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10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11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13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14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15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16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17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212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762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latin typeface="Cambria" panose="02040503050406030204" pitchFamily="18" charset="0"/>
                  </a:rPr>
                  <a:t>QMF- 7 ( 22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latin typeface="Cambria" panose="02040503050406030204" pitchFamily="18" charset="0"/>
                  </a:rPr>
                  <a:t>punë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latin typeface="Cambria" panose="02040503050406030204" pitchFamily="18" charset="0"/>
                  </a:rPr>
                  <a:t>shënd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latin typeface="Cambria" panose="02040503050406030204" pitchFamily="18" charset="0"/>
                  </a:rPr>
                  <a:t>.)</a:t>
                </a:r>
              </a:p>
              <a:p>
                <a:pPr algn="l"/>
                <a:endParaRPr lang="en-US" b="1" i="1" dirty="0">
                  <a:ln w="11430"/>
                  <a:solidFill>
                    <a:schemeClr val="bg1"/>
                  </a:solidFill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207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08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9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18" name="Group 217"/>
          <p:cNvGrpSpPr/>
          <p:nvPr/>
        </p:nvGrpSpPr>
        <p:grpSpPr>
          <a:xfrm>
            <a:off x="3200400" y="3276600"/>
            <a:ext cx="5202238" cy="721998"/>
            <a:chOff x="642334" y="903333"/>
            <a:chExt cx="5202238" cy="721998"/>
          </a:xfrm>
        </p:grpSpPr>
        <p:sp>
          <p:nvSpPr>
            <p:cNvPr id="22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2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225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2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3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3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3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34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35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36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231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795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QMF- 8 ( 16 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punë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Shënd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.)</a:t>
                </a:r>
              </a:p>
              <a:p>
                <a:pPr algn="l"/>
                <a:endParaRPr lang="en-US" b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2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2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2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3200400" y="3733800"/>
            <a:ext cx="5202238" cy="721998"/>
            <a:chOff x="642334" y="903333"/>
            <a:chExt cx="5202238" cy="721998"/>
          </a:xfrm>
        </p:grpSpPr>
        <p:sp>
          <p:nvSpPr>
            <p:cNvPr id="238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39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240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4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4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4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4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4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5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5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246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795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QMF- 9   ( 15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punë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shënd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)</a:t>
                </a:r>
              </a:p>
              <a:p>
                <a:pPr algn="l"/>
                <a:endParaRPr lang="en-US" b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41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4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52" name="Group 251"/>
          <p:cNvGrpSpPr/>
          <p:nvPr/>
        </p:nvGrpSpPr>
        <p:grpSpPr>
          <a:xfrm>
            <a:off x="3124200" y="4191000"/>
            <a:ext cx="5202238" cy="721998"/>
            <a:chOff x="642334" y="903333"/>
            <a:chExt cx="5202238" cy="721998"/>
          </a:xfrm>
        </p:grpSpPr>
        <p:sp>
          <p:nvSpPr>
            <p:cNvPr id="25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5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255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5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6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6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6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64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65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66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261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877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QMF- 10   (17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punë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shënd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.)</a:t>
                </a:r>
              </a:p>
              <a:p>
                <a:pPr algn="l"/>
                <a:endParaRPr lang="en-US" b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5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5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5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67" name="Group 266"/>
          <p:cNvGrpSpPr/>
          <p:nvPr/>
        </p:nvGrpSpPr>
        <p:grpSpPr>
          <a:xfrm>
            <a:off x="2971800" y="4648200"/>
            <a:ext cx="5202238" cy="721998"/>
            <a:chOff x="642334" y="903333"/>
            <a:chExt cx="5202238" cy="721998"/>
          </a:xfrm>
        </p:grpSpPr>
        <p:sp>
          <p:nvSpPr>
            <p:cNvPr id="268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69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270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7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7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7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7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7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8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8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276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2212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Hajvali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  ( 28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punë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shënd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.)</a:t>
                </a:r>
              </a:p>
              <a:p>
                <a:pPr algn="l"/>
                <a:endParaRPr lang="en-US" b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71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7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7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82" name="Group 281"/>
          <p:cNvGrpSpPr/>
          <p:nvPr/>
        </p:nvGrpSpPr>
        <p:grpSpPr>
          <a:xfrm>
            <a:off x="2743200" y="5105400"/>
            <a:ext cx="5202238" cy="721998"/>
            <a:chOff x="642334" y="903333"/>
            <a:chExt cx="5202238" cy="721998"/>
          </a:xfrm>
        </p:grpSpPr>
        <p:sp>
          <p:nvSpPr>
            <p:cNvPr id="28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8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285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8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9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9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9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94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95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96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291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951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Besi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( 18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punë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shënd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.)</a:t>
                </a:r>
              </a:p>
              <a:p>
                <a:pPr algn="l"/>
                <a:r>
                  <a:rPr lang="en-US" b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 </a:t>
                </a:r>
                <a:endParaRPr lang="en-US" b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8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8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8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97" name="Group 296"/>
          <p:cNvGrpSpPr/>
          <p:nvPr/>
        </p:nvGrpSpPr>
        <p:grpSpPr>
          <a:xfrm>
            <a:off x="2514600" y="5562600"/>
            <a:ext cx="5202238" cy="721998"/>
            <a:chOff x="642334" y="903333"/>
            <a:chExt cx="5202238" cy="721998"/>
          </a:xfrm>
        </p:grpSpPr>
        <p:sp>
          <p:nvSpPr>
            <p:cNvPr id="298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99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300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30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30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30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0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0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1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1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06" name="Text Box 48"/>
              <p:cNvSpPr txBox="1">
                <a:spLocks noChangeArrowheads="1"/>
              </p:cNvSpPr>
              <p:nvPr/>
            </p:nvSpPr>
            <p:spPr bwMode="auto">
              <a:xfrm>
                <a:off x="2071" y="1491"/>
                <a:ext cx="1902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Mat ( 16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punë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shënd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)</a:t>
                </a:r>
              </a:p>
              <a:p>
                <a:pPr algn="l"/>
                <a:endParaRPr lang="en-US" b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301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0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312" name="Group 311"/>
          <p:cNvGrpSpPr/>
          <p:nvPr/>
        </p:nvGrpSpPr>
        <p:grpSpPr>
          <a:xfrm>
            <a:off x="2209800" y="457200"/>
            <a:ext cx="5202238" cy="721998"/>
            <a:chOff x="642334" y="903333"/>
            <a:chExt cx="5202238" cy="721998"/>
          </a:xfrm>
        </p:grpSpPr>
        <p:sp>
          <p:nvSpPr>
            <p:cNvPr id="31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1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315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31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32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32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2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24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25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26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21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913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QMF- 2    ( 26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punë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shënd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.)</a:t>
                </a:r>
              </a:p>
              <a:p>
                <a:pPr algn="l"/>
                <a:endParaRPr lang="en-US" b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31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1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1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327" name="Group 326"/>
          <p:cNvGrpSpPr/>
          <p:nvPr/>
        </p:nvGrpSpPr>
        <p:grpSpPr>
          <a:xfrm>
            <a:off x="2514600" y="838200"/>
            <a:ext cx="5202238" cy="721998"/>
            <a:chOff x="642334" y="903333"/>
            <a:chExt cx="5202238" cy="721998"/>
          </a:xfrm>
        </p:grpSpPr>
        <p:sp>
          <p:nvSpPr>
            <p:cNvPr id="328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29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330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33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33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33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3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3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4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4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36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889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QMF- 3   ( 27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punë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shënd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.)</a:t>
                </a:r>
              </a:p>
              <a:p>
                <a:pPr algn="l"/>
                <a:endParaRPr lang="en-US" b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331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3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3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2057400" y="5943600"/>
            <a:ext cx="5202238" cy="721998"/>
            <a:chOff x="642334" y="903333"/>
            <a:chExt cx="5202238" cy="721998"/>
          </a:xfrm>
        </p:grpSpPr>
        <p:sp>
          <p:nvSpPr>
            <p:cNvPr id="219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20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221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34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34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34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4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4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5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5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46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2032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Mat-1 ( 18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punë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shënd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)</a:t>
                </a:r>
              </a:p>
              <a:p>
                <a:pPr algn="l"/>
                <a:endParaRPr lang="en-US" b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22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4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4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352" name="Group 351"/>
          <p:cNvGrpSpPr/>
          <p:nvPr/>
        </p:nvGrpSpPr>
        <p:grpSpPr>
          <a:xfrm>
            <a:off x="1600200" y="6324600"/>
            <a:ext cx="5418140" cy="721998"/>
            <a:chOff x="642334" y="903333"/>
            <a:chExt cx="5418140" cy="721998"/>
          </a:xfrm>
        </p:grpSpPr>
        <p:sp>
          <p:nvSpPr>
            <p:cNvPr id="35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5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355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418140" cy="721998"/>
              <a:chOff x="1694" y="1437"/>
              <a:chExt cx="3413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35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36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36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6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64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65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66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61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3043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Poliklinika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Stomatologjike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( 105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punë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shënd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)</a:t>
                </a:r>
              </a:p>
              <a:p>
                <a:pPr algn="l"/>
                <a:endParaRPr lang="en-US" b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35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5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5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2412"/>
            <a:ext cx="7277100" cy="457200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400" i="1" dirty="0">
                <a:ln w="50800"/>
                <a:solidFill>
                  <a:srgbClr val="002060"/>
                </a:solidFill>
                <a:latin typeface="Stencil" pitchFamily="82" charset="0"/>
              </a:rPr>
              <a:t>Viz. </a:t>
            </a:r>
            <a:r>
              <a:rPr lang="en-US" sz="24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pedIatriKE</a:t>
            </a:r>
            <a:r>
              <a:rPr lang="en-US" sz="24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  SIPAS </a:t>
            </a:r>
            <a:r>
              <a:rPr lang="en-US" sz="24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NJëSIVE</a:t>
            </a:r>
            <a:r>
              <a:rPr lang="en-US" sz="24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                            </a:t>
            </a:r>
            <a:r>
              <a:rPr lang="en-US" sz="24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Qkmf-prishtinË</a:t>
            </a:r>
            <a:r>
              <a:rPr lang="en-US" sz="24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 ,2014</a:t>
            </a:r>
            <a:endParaRPr lang="en-US" sz="2400" dirty="0">
              <a:ln w="50800"/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632016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90485156"/>
              </p:ext>
            </p:extLst>
          </p:nvPr>
        </p:nvGraphicFramePr>
        <p:xfrm>
          <a:off x="0" y="1066800"/>
          <a:ext cx="91440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"/>
            <a:ext cx="8077200" cy="457200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400" i="1" dirty="0">
                <a:ln w="50800"/>
                <a:solidFill>
                  <a:srgbClr val="002060"/>
                </a:solidFill>
                <a:latin typeface="Stencil" pitchFamily="82" charset="0"/>
              </a:rPr>
              <a:t>Viz. </a:t>
            </a:r>
            <a:r>
              <a:rPr lang="en-US" sz="24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internistiIT</a:t>
            </a:r>
            <a:r>
              <a:rPr lang="en-US" sz="24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  SIPAS NJËSIVE  -</a:t>
            </a:r>
            <a:r>
              <a:rPr lang="en-US" sz="2400" i="1" dirty="0" err="1" smtClean="0">
                <a:ln w="50800"/>
                <a:solidFill>
                  <a:srgbClr val="002060"/>
                </a:solidFill>
                <a:latin typeface="Stencil" pitchFamily="82" charset="0"/>
              </a:rPr>
              <a:t>prishtinË</a:t>
            </a:r>
            <a:r>
              <a:rPr lang="en-US" sz="24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i="1" dirty="0">
                <a:ln w="50800"/>
                <a:solidFill>
                  <a:srgbClr val="002060"/>
                </a:solidFill>
                <a:latin typeface="Stencil" pitchFamily="82" charset="0"/>
              </a:rPr>
              <a:t>,</a:t>
            </a:r>
            <a:r>
              <a:rPr lang="en-US" sz="2400" i="1" dirty="0" smtClean="0">
                <a:ln w="50800"/>
                <a:solidFill>
                  <a:srgbClr val="002060"/>
                </a:solidFill>
                <a:latin typeface="Stencil" pitchFamily="82" charset="0"/>
              </a:rPr>
              <a:t>2014</a:t>
            </a:r>
            <a:endParaRPr lang="en-US" sz="2400" dirty="0">
              <a:ln w="50800"/>
              <a:solidFill>
                <a:srgbClr val="00206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57422972"/>
              </p:ext>
            </p:extLst>
          </p:nvPr>
        </p:nvGraphicFramePr>
        <p:xfrm>
          <a:off x="609600" y="914400"/>
          <a:ext cx="85344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400" i="1" dirty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Viz. </a:t>
            </a:r>
            <a:r>
              <a:rPr lang="en-US" sz="2400" i="1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dermatologut</a:t>
            </a:r>
            <a:r>
              <a:rPr lang="en-US" sz="2400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  SIPAS NJËSIVE                                      </a:t>
            </a:r>
            <a:r>
              <a:rPr lang="en-US" sz="2400" i="1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Qkmf-prishtinË</a:t>
            </a:r>
            <a:r>
              <a:rPr lang="en-US" sz="2400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,2014</a:t>
            </a:r>
            <a:endParaRPr lang="en-US" sz="2400" dirty="0">
              <a:ln w="50800"/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74371480"/>
              </p:ext>
            </p:extLst>
          </p:nvPr>
        </p:nvGraphicFramePr>
        <p:xfrm>
          <a:off x="76200" y="762000"/>
          <a:ext cx="89916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1200" y="666545"/>
            <a:ext cx="5039428" cy="14670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itle 1"/>
          <p:cNvSpPr txBox="1">
            <a:spLocks/>
          </p:cNvSpPr>
          <p:nvPr/>
        </p:nvSpPr>
        <p:spPr bwMode="black">
          <a:xfrm>
            <a:off x="862364" y="2514600"/>
            <a:ext cx="7277100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45791" dir="3378596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sz="4000" i="1" kern="0" dirty="0" smtClean="0">
              <a:ln w="50800"/>
              <a:solidFill>
                <a:schemeClr val="accent1">
                  <a:lumMod val="50000"/>
                </a:schemeClr>
              </a:solidFill>
              <a:latin typeface="Stencil" pitchFamily="82" charset="0"/>
            </a:endParaRPr>
          </a:p>
          <a:p>
            <a:pPr algn="ctr"/>
            <a:r>
              <a:rPr lang="en-US" sz="4000" i="1" kern="0" dirty="0" err="1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Raport</a:t>
            </a:r>
            <a:r>
              <a:rPr lang="en-US" sz="4000" i="1" kern="0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 I  </a:t>
            </a:r>
            <a:r>
              <a:rPr lang="en-US" sz="4000" i="1" kern="0" dirty="0" err="1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shËrbimit</a:t>
            </a:r>
            <a:r>
              <a:rPr lang="en-US" sz="4000" i="1" kern="0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 </a:t>
            </a:r>
            <a:r>
              <a:rPr lang="en-US" sz="4000" i="1" kern="0" dirty="0" err="1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tË</a:t>
            </a:r>
            <a:r>
              <a:rPr lang="en-US" sz="4000" i="1" kern="0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 </a:t>
            </a:r>
            <a:r>
              <a:rPr lang="en-US" sz="4000" i="1" kern="0" dirty="0" err="1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shËndetit</a:t>
            </a:r>
            <a:r>
              <a:rPr lang="en-US" sz="4000" i="1" kern="0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 oral –2014</a:t>
            </a:r>
            <a:endParaRPr lang="en-US" sz="4000" kern="0" dirty="0">
              <a:ln w="50800"/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92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400" i="1" dirty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RAPORT  I  </a:t>
            </a:r>
            <a:r>
              <a:rPr lang="en-US" sz="2400" i="1" dirty="0" err="1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vizitave</a:t>
            </a:r>
            <a:r>
              <a:rPr lang="en-US" sz="2400" i="1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 </a:t>
            </a:r>
            <a:r>
              <a:rPr lang="en-US" sz="2400" i="1" dirty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STOMATOLOGJIKE   </a:t>
            </a:r>
            <a:r>
              <a:rPr lang="en-US" sz="2400" i="1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/>
            </a:r>
            <a:br>
              <a:rPr lang="en-US" sz="2400" i="1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</a:br>
            <a:r>
              <a:rPr lang="en-US" sz="2400" i="1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 </a:t>
            </a:r>
            <a:r>
              <a:rPr lang="en-US" sz="2400" i="1" dirty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PRISHTINË </a:t>
            </a:r>
            <a:r>
              <a:rPr lang="en-US" sz="2400" i="1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–2014</a:t>
            </a:r>
            <a:r>
              <a:rPr lang="en-US" sz="2400" dirty="0">
                <a:ln w="50800"/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2400" dirty="0">
                <a:ln w="50800"/>
                <a:solidFill>
                  <a:schemeClr val="tx2">
                    <a:lumMod val="75000"/>
                  </a:schemeClr>
                </a:solidFill>
              </a:rPr>
            </a:br>
            <a:endParaRPr lang="en-US" sz="2400" dirty="0">
              <a:ln w="50800"/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87705498"/>
              </p:ext>
            </p:extLst>
          </p:nvPr>
        </p:nvGraphicFramePr>
        <p:xfrm>
          <a:off x="0" y="1143000"/>
          <a:ext cx="914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9240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>
            <a:noAutofit/>
          </a:bodyPr>
          <a:lstStyle/>
          <a:p>
            <a:r>
              <a:rPr lang="en-US" sz="2000" i="1" dirty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RAPORT  I  </a:t>
            </a:r>
            <a:r>
              <a:rPr lang="en-US" sz="2000" i="1" dirty="0" err="1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sh</a:t>
            </a:r>
            <a:r>
              <a:rPr lang="en-US" sz="2000" b="1" i="1" dirty="0" err="1">
                <a:latin typeface="Cambria" panose="02040503050406030204" pitchFamily="18" charset="0"/>
              </a:rPr>
              <a:t>Ë</a:t>
            </a:r>
            <a:r>
              <a:rPr lang="en-US" sz="2000" i="1" dirty="0" err="1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rbimeve</a:t>
            </a:r>
            <a:r>
              <a:rPr lang="en-US" sz="2000" i="1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 STOMATOLOGJIKE   </a:t>
            </a:r>
            <a:r>
              <a:rPr lang="en-US" sz="2000" i="1" dirty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/>
            </a:r>
            <a:br>
              <a:rPr lang="en-US" sz="2000" i="1" dirty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</a:br>
            <a:r>
              <a:rPr lang="en-US" sz="2000" i="1" dirty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 PRISHTINË –</a:t>
            </a:r>
            <a:r>
              <a:rPr lang="en-US" sz="2000" i="1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2014</a:t>
            </a:r>
            <a:r>
              <a:rPr lang="en-US" sz="2400" dirty="0">
                <a:ln w="50800"/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2400" dirty="0">
                <a:ln w="50800"/>
                <a:solidFill>
                  <a:schemeClr val="accent1">
                    <a:lumMod val="50000"/>
                  </a:schemeClr>
                </a:solidFill>
              </a:rPr>
            </a:b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4893989"/>
              </p:ext>
            </p:extLst>
          </p:nvPr>
        </p:nvGraphicFramePr>
        <p:xfrm>
          <a:off x="0" y="685800"/>
          <a:ext cx="91440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8602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057400"/>
            <a:ext cx="7277100" cy="289560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i="1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RAPORTET E SEKTORIT DIAGNOSTIK</a:t>
            </a:r>
            <a:endParaRPr lang="en-US" dirty="0">
              <a:ln w="50800"/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1200" y="666545"/>
            <a:ext cx="5039428" cy="14670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147008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134350" cy="473074"/>
          </a:xfrm>
        </p:spPr>
        <p:txBody>
          <a:bodyPr>
            <a:noAutofit/>
          </a:bodyPr>
          <a:lstStyle/>
          <a:p>
            <a:r>
              <a:rPr lang="en-US" sz="2000" i="1" dirty="0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Nr. I </a:t>
            </a:r>
            <a:r>
              <a:rPr lang="en-US" sz="2000" i="1" dirty="0" err="1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pacienteve</a:t>
            </a:r>
            <a:r>
              <a:rPr lang="en-US" sz="2000" i="1" dirty="0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 </a:t>
            </a:r>
            <a:r>
              <a:rPr lang="en-US" sz="2000" i="1" dirty="0" err="1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p</a:t>
            </a:r>
            <a:r>
              <a:rPr lang="en-US" sz="2000" b="1" i="1" dirty="0" err="1">
                <a:latin typeface="Cambria" panose="02040503050406030204" pitchFamily="18" charset="0"/>
              </a:rPr>
              <a:t>Ë</a:t>
            </a:r>
            <a:r>
              <a:rPr lang="en-US" sz="2000" i="1" dirty="0" err="1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r</a:t>
            </a:r>
            <a:r>
              <a:rPr lang="en-US" sz="2000" i="1" dirty="0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 </a:t>
            </a:r>
            <a:r>
              <a:rPr lang="en-US" sz="2000" i="1" dirty="0" err="1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ekzaminimeve</a:t>
            </a:r>
            <a:r>
              <a:rPr lang="en-US" sz="2000" i="1" dirty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</a:t>
            </a:r>
            <a:r>
              <a:rPr lang="en-US" sz="2000" i="1" dirty="0" err="1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diagnostike</a:t>
            </a:r>
            <a:r>
              <a:rPr lang="en-US" sz="2000" i="1" dirty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 </a:t>
            </a:r>
            <a:r>
              <a:rPr lang="en-US" sz="2000" i="1" dirty="0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-LABORATORIKE– </a:t>
            </a:r>
            <a:r>
              <a:rPr lang="en-US" sz="2000" i="1" dirty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2014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247229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15322694"/>
              </p:ext>
            </p:extLst>
          </p:nvPr>
        </p:nvGraphicFramePr>
        <p:xfrm>
          <a:off x="76200" y="-87092"/>
          <a:ext cx="8991600" cy="686942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316915"/>
                <a:gridCol w="2164569"/>
                <a:gridCol w="1755058"/>
                <a:gridCol w="1755058"/>
              </a:tblGrid>
              <a:tr h="5108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 err="1">
                          <a:effectLst/>
                          <a:latin typeface="Cambria" panose="02040503050406030204" pitchFamily="18" charset="0"/>
                        </a:rPr>
                        <a:t>Llojet</a:t>
                      </a:r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 e </a:t>
                      </a:r>
                      <a:r>
                        <a:rPr lang="en-US" sz="2000" b="1" i="1" u="none" strike="noStrike" dirty="0" err="1">
                          <a:effectLst/>
                          <a:latin typeface="Cambria" panose="02040503050406030204" pitchFamily="18" charset="0"/>
                        </a:rPr>
                        <a:t>analizave</a:t>
                      </a:r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Nr. anal.lab.</a:t>
                      </a:r>
                      <a:endParaRPr lang="en-US" sz="2000" b="1" i="1" u="none" strike="noStrike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Vlerat patologjike</a:t>
                      </a:r>
                      <a:endParaRPr lang="en-US" sz="2000" b="1" i="1" u="none" strike="noStrike">
                        <a:solidFill>
                          <a:srgbClr val="00008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% </a:t>
                      </a:r>
                      <a:r>
                        <a:rPr lang="en-US" sz="2000" b="1" i="1" u="none" strike="noStrike" dirty="0" err="1" smtClean="0">
                          <a:effectLst/>
                          <a:latin typeface="Cambria" panose="02040503050406030204" pitchFamily="18" charset="0"/>
                        </a:rPr>
                        <a:t>vlera</a:t>
                      </a:r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     </a:t>
                      </a:r>
                      <a:r>
                        <a:rPr lang="en-US" sz="2000" b="1" i="1" u="none" strike="noStrike" dirty="0" err="1" smtClean="0">
                          <a:effectLst/>
                          <a:latin typeface="Cambria" panose="02040503050406030204" pitchFamily="18" charset="0"/>
                        </a:rPr>
                        <a:t>patologj</a:t>
                      </a:r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en-US" sz="2000" b="1" i="1" u="none" strike="noStrike" dirty="0">
                        <a:solidFill>
                          <a:srgbClr val="00008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ctr"/>
                </a:tc>
              </a:tr>
              <a:tr h="309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Se</a:t>
                      </a: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42710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14547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34%</a:t>
                      </a:r>
                      <a:endParaRPr lang="en-US" sz="2000" b="1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b"/>
                </a:tc>
              </a:tr>
              <a:tr h="309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Le</a:t>
                      </a: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61715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13995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23%</a:t>
                      </a:r>
                      <a:endParaRPr lang="en-US" sz="2000" b="1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b"/>
                </a:tc>
              </a:tr>
              <a:tr h="309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 err="1">
                          <a:effectLst/>
                          <a:latin typeface="Cambria" panose="02040503050406030204" pitchFamily="18" charset="0"/>
                        </a:rPr>
                        <a:t>Er</a:t>
                      </a:r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55720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10223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18%</a:t>
                      </a:r>
                      <a:endParaRPr lang="en-US" sz="2000" b="1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b"/>
                </a:tc>
              </a:tr>
              <a:tr h="309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 err="1">
                          <a:effectLst/>
                          <a:latin typeface="Cambria" panose="02040503050406030204" pitchFamily="18" charset="0"/>
                        </a:rPr>
                        <a:t>Htc</a:t>
                      </a:r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55199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10040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18%</a:t>
                      </a:r>
                      <a:endParaRPr lang="en-US" sz="2000" b="1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b"/>
                </a:tc>
              </a:tr>
              <a:tr h="309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 err="1">
                          <a:effectLst/>
                          <a:latin typeface="Cambria" panose="02040503050406030204" pitchFamily="18" charset="0"/>
                        </a:rPr>
                        <a:t>Hb</a:t>
                      </a:r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55524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10476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19%</a:t>
                      </a:r>
                      <a:endParaRPr lang="en-US" sz="2000" b="1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b"/>
                </a:tc>
              </a:tr>
              <a:tr h="309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Form. </a:t>
                      </a:r>
                      <a:r>
                        <a:rPr lang="en-US" sz="2000" b="1" i="1" u="none" strike="noStrike" dirty="0" err="1">
                          <a:effectLst/>
                          <a:latin typeface="Cambria" panose="02040503050406030204" pitchFamily="18" charset="0"/>
                        </a:rPr>
                        <a:t>Leuk</a:t>
                      </a:r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41543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10229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25%</a:t>
                      </a:r>
                      <a:endParaRPr lang="en-US" sz="2000" b="1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b"/>
                </a:tc>
              </a:tr>
              <a:tr h="309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 err="1">
                          <a:effectLst/>
                          <a:latin typeface="Cambria" panose="02040503050406030204" pitchFamily="18" charset="0"/>
                        </a:rPr>
                        <a:t>Urin</a:t>
                      </a:r>
                      <a:endParaRPr lang="en-US" sz="2000" b="1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60557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16483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27%</a:t>
                      </a:r>
                      <a:endParaRPr lang="en-US" sz="2000" b="1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b"/>
                </a:tc>
              </a:tr>
              <a:tr h="309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Urea</a:t>
                      </a: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37197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2866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8%</a:t>
                      </a:r>
                      <a:endParaRPr lang="en-US" sz="2000" b="1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b"/>
                </a:tc>
              </a:tr>
              <a:tr h="309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Kreatinina</a:t>
                      </a: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36086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3023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8%</a:t>
                      </a:r>
                      <a:endParaRPr lang="en-US" sz="2000" b="1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b"/>
                </a:tc>
              </a:tr>
              <a:tr h="309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Glikemia</a:t>
                      </a: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46680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7697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16%</a:t>
                      </a:r>
                      <a:endParaRPr lang="en-US" sz="2000" b="1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b"/>
                </a:tc>
              </a:tr>
              <a:tr h="309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Holesterol</a:t>
                      </a: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34385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4035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12%</a:t>
                      </a:r>
                      <a:endParaRPr lang="en-US" sz="2000" b="1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b"/>
                </a:tc>
              </a:tr>
              <a:tr h="309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Trigliceride</a:t>
                      </a: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34133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5007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15%</a:t>
                      </a:r>
                      <a:endParaRPr lang="en-US" sz="2000" b="1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b"/>
                </a:tc>
              </a:tr>
              <a:tr h="309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Koha e gjakderdhjes</a:t>
                      </a: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2583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91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4%</a:t>
                      </a:r>
                      <a:endParaRPr lang="en-US" sz="2000" b="1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b"/>
                </a:tc>
              </a:tr>
              <a:tr h="309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Koha e kuagulimit</a:t>
                      </a: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2732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58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2%</a:t>
                      </a:r>
                      <a:endParaRPr lang="en-US" sz="2000" b="1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b"/>
                </a:tc>
              </a:tr>
              <a:tr h="309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Trombocitet</a:t>
                      </a: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44005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2409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5%</a:t>
                      </a:r>
                      <a:endParaRPr lang="en-US" sz="2000" b="1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b"/>
                </a:tc>
              </a:tr>
              <a:tr h="309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Bilirubin total</a:t>
                      </a: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6307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138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2%</a:t>
                      </a:r>
                      <a:endParaRPr lang="en-US" sz="2000" b="1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b"/>
                </a:tc>
              </a:tr>
              <a:tr h="309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Bilirubini direkt</a:t>
                      </a: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6307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138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2%</a:t>
                      </a:r>
                      <a:endParaRPr lang="en-US" sz="2000" b="1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b"/>
                </a:tc>
              </a:tr>
              <a:tr h="309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AST</a:t>
                      </a: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8532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  <a:latin typeface="Cambria" panose="02040503050406030204" pitchFamily="18" charset="0"/>
                        </a:rPr>
                        <a:t>555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7%</a:t>
                      </a:r>
                      <a:endParaRPr lang="en-US" sz="2000" b="1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b"/>
                </a:tc>
              </a:tr>
              <a:tr h="309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ALT</a:t>
                      </a: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8532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586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7%</a:t>
                      </a:r>
                      <a:endParaRPr lang="en-US" sz="2000" b="1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b"/>
                </a:tc>
              </a:tr>
              <a:tr h="309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Sputumi</a:t>
                      </a:r>
                    </a:p>
                  </a:txBody>
                  <a:tcPr marL="7801" marR="7801" marT="780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797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>
                          <a:effectLst/>
                          <a:latin typeface="Cambria" panose="02040503050406030204" pitchFamily="18" charset="0"/>
                        </a:rPr>
                        <a:t>37</a:t>
                      </a:r>
                    </a:p>
                  </a:txBody>
                  <a:tcPr marL="7801" marR="7801" marT="78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  <a:latin typeface="Cambria" panose="02040503050406030204" pitchFamily="18" charset="0"/>
                        </a:rPr>
                        <a:t>5%</a:t>
                      </a:r>
                      <a:endParaRPr lang="en-US" sz="2000" b="1" i="1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1" marR="7801" marT="780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5173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sz="2400" b="1" i="1" dirty="0" smtClean="0">
                <a:latin typeface="Cambria" panose="02040503050406030204" pitchFamily="18" charset="0"/>
              </a:rPr>
              <a:t>VLERAT PATOLOGJIKE TE ANALIZAVE LABORATORIKE</a:t>
            </a:r>
            <a:endParaRPr lang="en-US" sz="2400" b="1" i="1" dirty="0">
              <a:latin typeface="Cambria" panose="02040503050406030204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48721311"/>
              </p:ext>
            </p:extLst>
          </p:nvPr>
        </p:nvGraphicFramePr>
        <p:xfrm>
          <a:off x="0" y="685800"/>
          <a:ext cx="91440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1062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AutoShape 5"/>
          <p:cNvSpPr>
            <a:spLocks noChangeArrowheads="1"/>
          </p:cNvSpPr>
          <p:nvPr/>
        </p:nvSpPr>
        <p:spPr bwMode="gray">
          <a:xfrm rot="5400000">
            <a:off x="-2142645" y="1199041"/>
            <a:ext cx="6277604" cy="4430713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75000"/>
                </a:schemeClr>
              </a:gs>
              <a:gs pos="100000">
                <a:schemeClr val="accent6">
                  <a:lumMod val="20000"/>
                  <a:lumOff val="80000"/>
                  <a:alpha val="4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0" name="AutoShape 13"/>
          <p:cNvSpPr>
            <a:spLocks noChangeArrowheads="1"/>
          </p:cNvSpPr>
          <p:nvPr/>
        </p:nvSpPr>
        <p:spPr bwMode="ltGray">
          <a:xfrm rot="5400000">
            <a:off x="-1483517" y="2169368"/>
            <a:ext cx="5238457" cy="2271426"/>
          </a:xfrm>
          <a:custGeom>
            <a:avLst/>
            <a:gdLst>
              <a:gd name="G0" fmla="+- 744 0 0"/>
              <a:gd name="G1" fmla="+- 11756105 0 0"/>
              <a:gd name="G2" fmla="+- 0 0 11756105"/>
              <a:gd name="T0" fmla="*/ 0 256 1"/>
              <a:gd name="T1" fmla="*/ 180 256 1"/>
              <a:gd name="G3" fmla="+- 11756105 T0 T1"/>
              <a:gd name="T2" fmla="*/ 0 256 1"/>
              <a:gd name="T3" fmla="*/ 90 256 1"/>
              <a:gd name="G4" fmla="+- 11756105 T2 T3"/>
              <a:gd name="G5" fmla="*/ G4 2 1"/>
              <a:gd name="T4" fmla="*/ 90 256 1"/>
              <a:gd name="T5" fmla="*/ 0 256 1"/>
              <a:gd name="G6" fmla="+- 11756105 T4 T5"/>
              <a:gd name="G7" fmla="*/ G6 2 1"/>
              <a:gd name="G8" fmla="abs 11756105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744"/>
              <a:gd name="G18" fmla="*/ 744 1 2"/>
              <a:gd name="G19" fmla="+- G18 5400 0"/>
              <a:gd name="G20" fmla="cos G19 11756105"/>
              <a:gd name="G21" fmla="sin G19 11756105"/>
              <a:gd name="G22" fmla="+- G20 10800 0"/>
              <a:gd name="G23" fmla="+- G21 10800 0"/>
              <a:gd name="G24" fmla="+- 10800 0 G20"/>
              <a:gd name="G25" fmla="+- 744 10800 0"/>
              <a:gd name="G26" fmla="?: G9 G17 G25"/>
              <a:gd name="G27" fmla="?: G9 0 21600"/>
              <a:gd name="G28" fmla="cos 10800 11756105"/>
              <a:gd name="G29" fmla="sin 10800 11756105"/>
              <a:gd name="G30" fmla="sin 744 11756105"/>
              <a:gd name="G31" fmla="+- G28 10800 0"/>
              <a:gd name="G32" fmla="+- G29 10800 0"/>
              <a:gd name="G33" fmla="+- G30 10800 0"/>
              <a:gd name="G34" fmla="?: G4 0 G31"/>
              <a:gd name="G35" fmla="?: 11756105 G34 0"/>
              <a:gd name="G36" fmla="?: G6 G35 G31"/>
              <a:gd name="G37" fmla="+- 21600 0 G36"/>
              <a:gd name="G38" fmla="?: G4 0 G33"/>
              <a:gd name="G39" fmla="?: 11756105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028 w 21600"/>
              <a:gd name="T15" fmla="*/ 10862 h 21600"/>
              <a:gd name="T16" fmla="*/ 10800 w 21600"/>
              <a:gd name="T17" fmla="*/ 10056 h 21600"/>
              <a:gd name="T18" fmla="*/ 16572 w 21600"/>
              <a:gd name="T19" fmla="*/ 10862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056" y="10807"/>
                </a:moveTo>
                <a:cubicBezTo>
                  <a:pt x="10056" y="10805"/>
                  <a:pt x="10056" y="10802"/>
                  <a:pt x="10056" y="10800"/>
                </a:cubicBezTo>
                <a:cubicBezTo>
                  <a:pt x="10056" y="10389"/>
                  <a:pt x="10389" y="10056"/>
                  <a:pt x="10800" y="10056"/>
                </a:cubicBezTo>
                <a:cubicBezTo>
                  <a:pt x="11210" y="10056"/>
                  <a:pt x="11544" y="10389"/>
                  <a:pt x="11544" y="10800"/>
                </a:cubicBezTo>
                <a:cubicBezTo>
                  <a:pt x="11544" y="10802"/>
                  <a:pt x="11543" y="10805"/>
                  <a:pt x="11543" y="10807"/>
                </a:cubicBezTo>
                <a:lnTo>
                  <a:pt x="21599" y="10916"/>
                </a:lnTo>
                <a:cubicBezTo>
                  <a:pt x="21599" y="10877"/>
                  <a:pt x="21600" y="10838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0838"/>
                  <a:pt x="0" y="10877"/>
                  <a:pt x="0" y="10916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</a:t>
            </a:r>
            <a:r>
              <a:rPr lang="en-US" sz="3200" b="1" i="1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QKMF* 14 - AMF</a:t>
            </a:r>
            <a:endParaRPr lang="en-US" sz="3200" b="1" i="1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672594" y="22416"/>
            <a:ext cx="5202238" cy="468247"/>
            <a:chOff x="642334" y="903332"/>
            <a:chExt cx="5202238" cy="468247"/>
          </a:xfrm>
        </p:grpSpPr>
        <p:sp>
          <p:nvSpPr>
            <p:cNvPr id="187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5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50" name="Group 57"/>
            <p:cNvGrpSpPr>
              <a:grpSpLocks/>
            </p:cNvGrpSpPr>
            <p:nvPr/>
          </p:nvGrpSpPr>
          <p:grpSpPr bwMode="auto">
            <a:xfrm>
              <a:off x="642334" y="903332"/>
              <a:ext cx="5202238" cy="468247"/>
              <a:chOff x="1694" y="1437"/>
              <a:chExt cx="3277" cy="334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51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52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54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5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6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7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8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</p:grpSp>
        <p:sp>
          <p:nvSpPr>
            <p:cNvPr id="59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60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2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2819400" y="1295400"/>
            <a:ext cx="7204077" cy="721998"/>
            <a:chOff x="642334" y="903333"/>
            <a:chExt cx="7204077" cy="721998"/>
          </a:xfrm>
        </p:grpSpPr>
        <p:sp>
          <p:nvSpPr>
            <p:cNvPr id="14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145" name="Group 57"/>
            <p:cNvGrpSpPr>
              <a:grpSpLocks/>
            </p:cNvGrpSpPr>
            <p:nvPr/>
          </p:nvGrpSpPr>
          <p:grpSpPr bwMode="auto">
            <a:xfrm>
              <a:off x="642334" y="903333"/>
              <a:ext cx="7204077" cy="721998"/>
              <a:chOff x="1694" y="1437"/>
              <a:chExt cx="4538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14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5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15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4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5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6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151" name="Text Box 48"/>
              <p:cNvSpPr txBox="1">
                <a:spLocks noChangeArrowheads="1"/>
              </p:cNvSpPr>
              <p:nvPr/>
            </p:nvSpPr>
            <p:spPr bwMode="auto">
              <a:xfrm>
                <a:off x="1716" y="1491"/>
                <a:ext cx="4516" cy="461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AMF-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Dabishec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(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1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punët.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+s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hëndetsoe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nga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 QMF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Hajvalia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)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4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4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2971800" y="1828800"/>
            <a:ext cx="5202238" cy="721998"/>
            <a:chOff x="642334" y="903333"/>
            <a:chExt cx="5202238" cy="721998"/>
          </a:xfrm>
        </p:grpSpPr>
        <p:sp>
          <p:nvSpPr>
            <p:cNvPr id="158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9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160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16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6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16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166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2584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AMF-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Shkabaj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( 4 punët.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hëndetsoe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)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61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6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3124200" y="2362200"/>
            <a:ext cx="5202238" cy="815928"/>
            <a:chOff x="642334" y="903333"/>
            <a:chExt cx="5202238" cy="815928"/>
          </a:xfrm>
        </p:grpSpPr>
        <p:sp>
          <p:nvSpPr>
            <p:cNvPr id="17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175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815928"/>
              <a:chOff x="1694" y="1437"/>
              <a:chExt cx="3277" cy="582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17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80" name="Group 22"/>
              <p:cNvGrpSpPr>
                <a:grpSpLocks/>
              </p:cNvGrpSpPr>
              <p:nvPr/>
            </p:nvGrpSpPr>
            <p:grpSpPr bwMode="auto">
              <a:xfrm>
                <a:off x="1694" y="1437"/>
                <a:ext cx="315" cy="316"/>
                <a:chOff x="1583" y="1474"/>
                <a:chExt cx="526" cy="526"/>
              </a:xfrm>
              <a:grpFill/>
            </p:grpSpPr>
            <p:sp>
              <p:nvSpPr>
                <p:cNvPr id="18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7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0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1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2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181" name="Text Box 48"/>
              <p:cNvSpPr txBox="1">
                <a:spLocks noChangeArrowheads="1"/>
              </p:cNvSpPr>
              <p:nvPr/>
            </p:nvSpPr>
            <p:spPr bwMode="auto">
              <a:xfrm>
                <a:off x="2042" y="1558"/>
                <a:ext cx="2615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AMF-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Keqekolle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(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3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punët.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hëndetsoe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)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7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7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3200400" y="2895600"/>
            <a:ext cx="5202238" cy="721998"/>
            <a:chOff x="642334" y="903333"/>
            <a:chExt cx="5202238" cy="721998"/>
          </a:xfrm>
        </p:grpSpPr>
        <p:sp>
          <p:nvSpPr>
            <p:cNvPr id="204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5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06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10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11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13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4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5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6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7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12" name="Text Box 48"/>
              <p:cNvSpPr txBox="1">
                <a:spLocks noChangeArrowheads="1"/>
              </p:cNvSpPr>
              <p:nvPr/>
            </p:nvSpPr>
            <p:spPr bwMode="auto">
              <a:xfrm>
                <a:off x="2126" y="1491"/>
                <a:ext cx="2396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AMF-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Koliqe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(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1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punët.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hëndetsoe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)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07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08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9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18" name="Group 217"/>
          <p:cNvGrpSpPr/>
          <p:nvPr/>
        </p:nvGrpSpPr>
        <p:grpSpPr>
          <a:xfrm>
            <a:off x="3200400" y="3429000"/>
            <a:ext cx="5202238" cy="721998"/>
            <a:chOff x="642334" y="903333"/>
            <a:chExt cx="5202238" cy="721998"/>
          </a:xfrm>
        </p:grpSpPr>
        <p:sp>
          <p:nvSpPr>
            <p:cNvPr id="22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25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2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3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3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4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5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6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31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2537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A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MF-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Kishnice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(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3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punët.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hëndetsoe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)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</a:p>
              <a:p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22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2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3124200" y="3962400"/>
            <a:ext cx="5202238" cy="721998"/>
            <a:chOff x="642334" y="903333"/>
            <a:chExt cx="5202238" cy="721998"/>
          </a:xfrm>
        </p:grpSpPr>
        <p:sp>
          <p:nvSpPr>
            <p:cNvPr id="238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9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40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4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4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4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5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5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46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2415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AMF-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Llukar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( 4 punët.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hëndetsoe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)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41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4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52" name="Group 251"/>
          <p:cNvGrpSpPr/>
          <p:nvPr/>
        </p:nvGrpSpPr>
        <p:grpSpPr>
          <a:xfrm>
            <a:off x="3048000" y="4419600"/>
            <a:ext cx="5202238" cy="721998"/>
            <a:chOff x="642334" y="903333"/>
            <a:chExt cx="5202238" cy="721998"/>
          </a:xfrm>
        </p:grpSpPr>
        <p:sp>
          <p:nvSpPr>
            <p:cNvPr id="25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55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5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6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6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4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5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6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61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2523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AMF-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Mramor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( 4 punët.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hëndetsoe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)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</a:p>
              <a:p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25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5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67" name="Group 266"/>
          <p:cNvGrpSpPr/>
          <p:nvPr/>
        </p:nvGrpSpPr>
        <p:grpSpPr>
          <a:xfrm>
            <a:off x="2743200" y="5029200"/>
            <a:ext cx="5202238" cy="721998"/>
            <a:chOff x="642334" y="903333"/>
            <a:chExt cx="5202238" cy="721998"/>
          </a:xfrm>
        </p:grpSpPr>
        <p:sp>
          <p:nvSpPr>
            <p:cNvPr id="268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9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70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7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7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7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7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7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8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8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76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2658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AMF-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Rimanisht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(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2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punët.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hëndetsoe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)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71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7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82" name="Group 281"/>
          <p:cNvGrpSpPr/>
          <p:nvPr/>
        </p:nvGrpSpPr>
        <p:grpSpPr>
          <a:xfrm>
            <a:off x="2514600" y="5486400"/>
            <a:ext cx="5202238" cy="721998"/>
            <a:chOff x="642334" y="903333"/>
            <a:chExt cx="5202238" cy="721998"/>
          </a:xfrm>
        </p:grpSpPr>
        <p:sp>
          <p:nvSpPr>
            <p:cNvPr id="28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85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8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9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9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9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94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95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96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91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2212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AMF-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Viti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(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1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punët.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hëndetsoe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)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8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8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97" name="Group 296"/>
          <p:cNvGrpSpPr/>
          <p:nvPr/>
        </p:nvGrpSpPr>
        <p:grpSpPr>
          <a:xfrm>
            <a:off x="2209800" y="6019642"/>
            <a:ext cx="5202238" cy="664519"/>
            <a:chOff x="642334" y="903334"/>
            <a:chExt cx="5202238" cy="664519"/>
          </a:xfrm>
        </p:grpSpPr>
        <p:sp>
          <p:nvSpPr>
            <p:cNvPr id="298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99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300" name="Group 57"/>
            <p:cNvGrpSpPr>
              <a:grpSpLocks/>
            </p:cNvGrpSpPr>
            <p:nvPr/>
          </p:nvGrpSpPr>
          <p:grpSpPr bwMode="auto">
            <a:xfrm>
              <a:off x="642334" y="903334"/>
              <a:ext cx="5202238" cy="664519"/>
              <a:chOff x="1694" y="1437"/>
              <a:chExt cx="3277" cy="474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30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0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30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0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0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1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1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306" name="Text Box 48"/>
              <p:cNvSpPr txBox="1">
                <a:spLocks noChangeArrowheads="1"/>
              </p:cNvSpPr>
              <p:nvPr/>
            </p:nvSpPr>
            <p:spPr bwMode="auto">
              <a:xfrm>
                <a:off x="2023" y="1450"/>
                <a:ext cx="2540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AMF-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Sharban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(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3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punët.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hëndetsoe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)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301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0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0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312" name="Group 311"/>
          <p:cNvGrpSpPr/>
          <p:nvPr/>
        </p:nvGrpSpPr>
        <p:grpSpPr>
          <a:xfrm>
            <a:off x="2133600" y="381000"/>
            <a:ext cx="5202238" cy="468247"/>
            <a:chOff x="642334" y="903332"/>
            <a:chExt cx="5202238" cy="468247"/>
          </a:xfrm>
        </p:grpSpPr>
        <p:sp>
          <p:nvSpPr>
            <p:cNvPr id="31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1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315" name="Group 57"/>
            <p:cNvGrpSpPr>
              <a:grpSpLocks/>
            </p:cNvGrpSpPr>
            <p:nvPr/>
          </p:nvGrpSpPr>
          <p:grpSpPr bwMode="auto">
            <a:xfrm>
              <a:off x="642334" y="903332"/>
              <a:ext cx="5202238" cy="468247"/>
              <a:chOff x="1694" y="1437"/>
              <a:chExt cx="3277" cy="334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31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32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32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4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5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6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</p:grpSp>
        <p:sp>
          <p:nvSpPr>
            <p:cNvPr id="31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1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1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327" name="Group 326"/>
          <p:cNvGrpSpPr/>
          <p:nvPr/>
        </p:nvGrpSpPr>
        <p:grpSpPr>
          <a:xfrm>
            <a:off x="2466970" y="803148"/>
            <a:ext cx="6121300" cy="646292"/>
            <a:chOff x="642334" y="868281"/>
            <a:chExt cx="6264279" cy="646292"/>
          </a:xfrm>
        </p:grpSpPr>
        <p:sp>
          <p:nvSpPr>
            <p:cNvPr id="328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29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330" name="Group 57"/>
            <p:cNvGrpSpPr>
              <a:grpSpLocks/>
            </p:cNvGrpSpPr>
            <p:nvPr/>
          </p:nvGrpSpPr>
          <p:grpSpPr bwMode="auto">
            <a:xfrm>
              <a:off x="642334" y="868281"/>
              <a:ext cx="6264279" cy="646292"/>
              <a:chOff x="1694" y="1412"/>
              <a:chExt cx="3946" cy="461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33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3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33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3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3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336" name="Text Box 48"/>
              <p:cNvSpPr txBox="1">
                <a:spLocks noChangeArrowheads="1"/>
              </p:cNvSpPr>
              <p:nvPr/>
            </p:nvSpPr>
            <p:spPr bwMode="auto">
              <a:xfrm>
                <a:off x="1891" y="1412"/>
                <a:ext cx="3749" cy="461"/>
              </a:xfrm>
              <a:prstGeom prst="rect">
                <a:avLst/>
              </a:prstGeom>
              <a:solidFill>
                <a:schemeClr val="tx2">
                  <a:lumMod val="75000"/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AMF-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Bullaj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(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1+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punët.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hëndetsoe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nga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 QMF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Hajvalia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)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</a:p>
              <a:p>
                <a:endParaRPr lang="en-US" b="1" i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331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3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3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1295400" y="6497001"/>
            <a:ext cx="5202238" cy="721998"/>
            <a:chOff x="642334" y="903333"/>
            <a:chExt cx="5202238" cy="721998"/>
          </a:xfrm>
        </p:grpSpPr>
        <p:sp>
          <p:nvSpPr>
            <p:cNvPr id="219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0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21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34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4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34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346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2514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AMF-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Slivovë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(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2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punët.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hëndetsoe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)</a:t>
                </a:r>
                <a:r>
                  <a:rPr lang="sq-AL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22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4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4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2575010" y="423024"/>
            <a:ext cx="4119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AMF- </a:t>
            </a:r>
            <a:r>
              <a:rPr lang="en-US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Barilevë</a:t>
            </a:r>
            <a:r>
              <a:rPr lang="en-US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sq-AL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( </a:t>
            </a:r>
            <a:r>
              <a:rPr lang="en-US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3</a:t>
            </a:r>
            <a:r>
              <a:rPr lang="sq-AL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punët. </a:t>
            </a:r>
            <a:r>
              <a:rPr lang="en-US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s</a:t>
            </a:r>
            <a:r>
              <a:rPr lang="sq-AL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hëndetso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r</a:t>
            </a:r>
            <a:r>
              <a:rPr lang="sq-AL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e</a:t>
            </a:r>
            <a:r>
              <a:rPr lang="en-US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)</a:t>
            </a:r>
            <a:r>
              <a:rPr lang="sq-AL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2171235" y="22141"/>
            <a:ext cx="4154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AMF- </a:t>
            </a:r>
            <a:r>
              <a:rPr lang="sq-AL" b="1" i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Bardhosh ( 4 punët. </a:t>
            </a:r>
            <a:r>
              <a:rPr lang="en-US" b="1" i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s</a:t>
            </a:r>
            <a:r>
              <a:rPr lang="sq-AL" b="1" i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hëndetsoe</a:t>
            </a:r>
            <a:r>
              <a:rPr lang="en-US" b="1" i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)</a:t>
            </a:r>
            <a:r>
              <a:rPr lang="sq-AL" b="1" i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527000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457200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sq-AL" sz="2400" i="1" dirty="0">
                <a:ln w="50800"/>
                <a:solidFill>
                  <a:schemeClr val="accent1">
                    <a:lumMod val="75000"/>
                  </a:schemeClr>
                </a:solidFill>
                <a:latin typeface="Stencil" pitchFamily="82" charset="0"/>
              </a:rPr>
              <a:t>Nr. I  pacientëve për  </a:t>
            </a:r>
            <a:r>
              <a:rPr lang="en-US" sz="2400" i="1" dirty="0">
                <a:ln w="50800"/>
                <a:solidFill>
                  <a:schemeClr val="accent1">
                    <a:lumMod val="75000"/>
                  </a:schemeClr>
                </a:solidFill>
                <a:latin typeface="Stencil" pitchFamily="82" charset="0"/>
              </a:rPr>
              <a:t> </a:t>
            </a:r>
            <a:r>
              <a:rPr lang="en-US" sz="2400" i="1" dirty="0" smtClean="0">
                <a:ln w="50800"/>
                <a:solidFill>
                  <a:schemeClr val="accent1">
                    <a:lumMod val="75000"/>
                  </a:schemeClr>
                </a:solidFill>
                <a:latin typeface="Stencil" pitchFamily="82" charset="0"/>
              </a:rPr>
              <a:t>SHËRBIME  ME  EHO , RO  DHE LABORATOR   </a:t>
            </a:r>
            <a:r>
              <a:rPr lang="sq-AL" sz="2400" i="1" dirty="0" smtClean="0">
                <a:ln w="50800"/>
                <a:solidFill>
                  <a:schemeClr val="accent1">
                    <a:lumMod val="75000"/>
                  </a:schemeClr>
                </a:solidFill>
                <a:latin typeface="Stencil" pitchFamily="82" charset="0"/>
              </a:rPr>
              <a:t>Qkmf- </a:t>
            </a:r>
            <a:r>
              <a:rPr lang="sq-AL" sz="2400" i="1" dirty="0">
                <a:ln w="50800"/>
                <a:solidFill>
                  <a:schemeClr val="accent1">
                    <a:lumMod val="75000"/>
                  </a:schemeClr>
                </a:solidFill>
                <a:latin typeface="Stencil" pitchFamily="82" charset="0"/>
              </a:rPr>
              <a:t>PRISHTINË –</a:t>
            </a:r>
            <a:r>
              <a:rPr lang="en-US" sz="2400" i="1" dirty="0" smtClean="0">
                <a:ln w="50800"/>
                <a:solidFill>
                  <a:schemeClr val="accent1">
                    <a:lumMod val="75000"/>
                  </a:schemeClr>
                </a:solidFill>
                <a:latin typeface="Stencil" pitchFamily="82" charset="0"/>
              </a:rPr>
              <a:t>2014</a:t>
            </a:r>
            <a:endParaRPr lang="en-US" sz="2400" dirty="0">
              <a:ln w="50800"/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36236675"/>
              </p:ext>
            </p:extLst>
          </p:nvPr>
        </p:nvGraphicFramePr>
        <p:xfrm>
          <a:off x="0" y="1143000"/>
          <a:ext cx="9144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0234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685800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2000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Nr. I </a:t>
            </a:r>
            <a:r>
              <a:rPr lang="en-US" sz="2000" i="1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pacienteve</a:t>
            </a:r>
            <a:r>
              <a:rPr lang="en-US" sz="2000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</a:t>
            </a:r>
            <a:r>
              <a:rPr lang="en-US" sz="2000" i="1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p</a:t>
            </a:r>
            <a:r>
              <a:rPr lang="en-US" sz="2000" b="1" i="1" dirty="0" err="1">
                <a:latin typeface="Cambria" panose="02040503050406030204" pitchFamily="18" charset="0"/>
              </a:rPr>
              <a:t>Ë</a:t>
            </a:r>
            <a:r>
              <a:rPr lang="en-US" sz="2000" i="1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r</a:t>
            </a:r>
            <a:r>
              <a:rPr lang="en-US" sz="2000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</a:t>
            </a:r>
            <a:r>
              <a:rPr lang="en-US" sz="2000" i="1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ekzaminime</a:t>
            </a:r>
            <a:r>
              <a:rPr lang="en-US" sz="2000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</a:t>
            </a:r>
            <a:r>
              <a:rPr lang="en-US" sz="2000" i="1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diagnostike</a:t>
            </a:r>
            <a:r>
              <a:rPr lang="en-US" sz="2000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- RTG  SIPAS NJËSIVE  </a:t>
            </a:r>
            <a:r>
              <a:rPr lang="sq-AL" sz="2000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Qkmf- PRISHTINË –</a:t>
            </a:r>
            <a:r>
              <a:rPr lang="en-US" sz="2000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2014</a:t>
            </a:r>
            <a:endParaRPr lang="en-US" sz="2000" dirty="0">
              <a:ln w="50800"/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xmlns="" val="1045573499"/>
              </p:ext>
            </p:extLst>
          </p:nvPr>
        </p:nvGraphicFramePr>
        <p:xfrm>
          <a:off x="0" y="762000"/>
          <a:ext cx="91440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87058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6526"/>
            <a:ext cx="9144000" cy="701674"/>
          </a:xfrm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2000" b="1" i="1" dirty="0">
                <a:ln/>
                <a:latin typeface="Stencil" pitchFamily="82" charset="0"/>
              </a:rPr>
              <a:t>RAPORT </a:t>
            </a:r>
            <a:r>
              <a:rPr lang="en-US" sz="2000" b="1" i="1" dirty="0" smtClean="0">
                <a:ln/>
                <a:latin typeface="Stencil" pitchFamily="82" charset="0"/>
              </a:rPr>
              <a:t>SH</a:t>
            </a:r>
            <a:r>
              <a:rPr lang="en-US" sz="2000" b="1" i="1" dirty="0">
                <a:latin typeface="Cambria" panose="02040503050406030204" pitchFamily="18" charset="0"/>
              </a:rPr>
              <a:t>Ë</a:t>
            </a:r>
            <a:r>
              <a:rPr lang="en-US" sz="2000" b="1" i="1" dirty="0" smtClean="0">
                <a:ln/>
                <a:latin typeface="Stencil" pitchFamily="82" charset="0"/>
              </a:rPr>
              <a:t>RBIMEVE </a:t>
            </a:r>
            <a:r>
              <a:rPr lang="en-US" sz="2000" b="1" i="1" dirty="0" err="1" smtClean="0">
                <a:ln/>
                <a:latin typeface="Stencil" pitchFamily="82" charset="0"/>
              </a:rPr>
              <a:t>diagnostike</a:t>
            </a:r>
            <a:r>
              <a:rPr lang="en-US" sz="2000" b="1" i="1" dirty="0" smtClean="0">
                <a:ln/>
                <a:latin typeface="Stencil" pitchFamily="82" charset="0"/>
              </a:rPr>
              <a:t>  </a:t>
            </a:r>
            <a:r>
              <a:rPr lang="en-US" sz="2000" b="1" i="1" dirty="0" err="1" smtClean="0">
                <a:ln/>
                <a:latin typeface="Stencil" pitchFamily="82" charset="0"/>
              </a:rPr>
              <a:t>radiologjike</a:t>
            </a:r>
            <a:r>
              <a:rPr lang="en-US" sz="2000" b="1" i="1" dirty="0" smtClean="0">
                <a:ln/>
                <a:latin typeface="Stencil" pitchFamily="82" charset="0"/>
              </a:rPr>
              <a:t>– 2014</a:t>
            </a:r>
            <a:endParaRPr lang="en-US" sz="2000" b="1" dirty="0">
              <a:ln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80125916"/>
              </p:ext>
            </p:extLst>
          </p:nvPr>
        </p:nvGraphicFramePr>
        <p:xfrm>
          <a:off x="0" y="1219200"/>
          <a:ext cx="90678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12681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1981200"/>
            <a:ext cx="7277100" cy="2400300"/>
          </a:xfrm>
        </p:spPr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 b="1" i="1" dirty="0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/>
            </a:r>
            <a:br>
              <a:rPr lang="en-US" sz="3200" b="1" i="1" dirty="0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</a:br>
            <a:r>
              <a:rPr lang="en-US" sz="3200" b="1" i="1" dirty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/>
            </a:r>
            <a:br>
              <a:rPr lang="en-US" sz="3200" b="1" i="1" dirty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</a:br>
            <a:r>
              <a:rPr lang="en-US" sz="3200" b="1" i="1" dirty="0" err="1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Raport</a:t>
            </a:r>
            <a:r>
              <a:rPr lang="en-US" sz="3200" b="1" i="1" dirty="0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I </a:t>
            </a:r>
            <a:r>
              <a:rPr lang="en-US" sz="3200" b="1" i="1" dirty="0" err="1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shËndetit</a:t>
            </a:r>
            <a:r>
              <a:rPr lang="en-US" sz="3200" b="1" i="1" dirty="0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</a:t>
            </a:r>
            <a:r>
              <a:rPr lang="en-US" sz="3200" b="1" i="1" dirty="0" err="1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publiK</a:t>
            </a:r>
            <a:r>
              <a:rPr lang="en-US" sz="3200" b="1" i="1" dirty="0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</a:t>
            </a:r>
            <a:br>
              <a:rPr lang="en-US" sz="3200" b="1" i="1" dirty="0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</a:br>
            <a:r>
              <a:rPr lang="en-US" sz="3200" b="1" i="1" dirty="0" smtClean="0">
                <a:ln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QKMF, PRISHTINË –2014</a:t>
            </a:r>
            <a:endParaRPr lang="en-US" sz="3200" b="1" dirty="0">
              <a:ln/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1200" y="666545"/>
            <a:ext cx="5039428" cy="14670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101845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2000" i="1" dirty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TË  </a:t>
            </a:r>
            <a:r>
              <a:rPr lang="en-US" sz="2000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VAKSINUARIT ME </a:t>
            </a:r>
            <a:r>
              <a:rPr lang="en-US" sz="2000" i="1" dirty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VAKSINËN  E  </a:t>
            </a:r>
            <a:r>
              <a:rPr lang="en-US" sz="2000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GRIPIT </a:t>
            </a:r>
            <a:r>
              <a:rPr lang="en-US" sz="2000" i="1" dirty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SEZONAL </a:t>
            </a:r>
            <a:r>
              <a:rPr lang="en-US" sz="2000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2014</a:t>
            </a:r>
            <a:endParaRPr lang="en-US" sz="2000" dirty="0">
              <a:ln w="50800"/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2046620295"/>
              </p:ext>
            </p:extLst>
          </p:nvPr>
        </p:nvGraphicFramePr>
        <p:xfrm>
          <a:off x="153537" y="1143000"/>
          <a:ext cx="8915400" cy="5731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6723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8" y="0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RAPORT I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imunizimit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pËr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 2014 me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vaksin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. TË OBLIGUAR  SIPAS  SKEMËS  -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primovaksina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 </a:t>
            </a:r>
            <a:br>
              <a:rPr lang="en-US" sz="2000" i="1" dirty="0" smtClean="0"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</a:br>
            <a:endParaRPr lang="en-US" sz="20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1542286669"/>
              </p:ext>
            </p:extLst>
          </p:nvPr>
        </p:nvGraphicFramePr>
        <p:xfrm>
          <a:off x="0" y="1143000"/>
          <a:ext cx="89916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609600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1800" b="1" i="1" spc="0" dirty="0" err="1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Paraqitja</a:t>
            </a:r>
            <a:r>
              <a:rPr lang="en-US" sz="1800" b="1" i="1" spc="0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 e </a:t>
            </a:r>
            <a:r>
              <a:rPr lang="en-US" sz="1800" b="1" i="1" spc="0" dirty="0" err="1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sËmundjeve</a:t>
            </a:r>
            <a:r>
              <a:rPr lang="en-US" sz="1800" b="1" i="1" spc="0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 </a:t>
            </a:r>
            <a:r>
              <a:rPr lang="en-US" sz="1800" b="1" i="1" spc="0" dirty="0" err="1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ngjitËse</a:t>
            </a:r>
            <a:r>
              <a:rPr lang="en-US" sz="1800" b="1" i="1" spc="0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, </a:t>
            </a:r>
            <a:r>
              <a:rPr lang="en-US" sz="1800" b="1" i="1" spc="0" dirty="0" err="1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masovike</a:t>
            </a:r>
            <a:r>
              <a:rPr lang="en-US" sz="1800" b="1" i="1" spc="0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. </a:t>
            </a:r>
            <a:r>
              <a:rPr lang="en-US" sz="1800" b="1" i="1" spc="0" dirty="0" err="1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Dhe</a:t>
            </a:r>
            <a:r>
              <a:rPr lang="en-US" sz="1800" b="1" i="1" spc="0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  </a:t>
            </a:r>
            <a:r>
              <a:rPr lang="en-US" sz="1800" b="1" i="1" spc="0" dirty="0" err="1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sËm.Majinje</a:t>
            </a:r>
            <a:r>
              <a:rPr lang="en-US" sz="1800" b="1" i="1" spc="0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  </a:t>
            </a:r>
            <a:br>
              <a:rPr lang="en-US" sz="1800" b="1" i="1" spc="0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</a:br>
            <a:r>
              <a:rPr lang="en-US" sz="1800" b="1" i="1" spc="0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   </a:t>
            </a:r>
            <a:r>
              <a:rPr lang="en-US" sz="1800" b="1" i="1" spc="0" dirty="0" err="1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qkmf</a:t>
            </a:r>
            <a:r>
              <a:rPr lang="en-US" sz="1800" b="1" i="1" spc="0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 – </a:t>
            </a:r>
            <a:r>
              <a:rPr lang="en-US" sz="1800" b="1" i="1" spc="0" dirty="0" err="1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prishtinË</a:t>
            </a:r>
            <a:r>
              <a:rPr lang="en-US" sz="1800" b="1" i="1" spc="0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 2014</a:t>
            </a:r>
            <a:endParaRPr lang="en-US" sz="1800" b="1" i="1" spc="0" dirty="0">
              <a:ln w="50800"/>
              <a:solidFill>
                <a:schemeClr val="accent1">
                  <a:lumMod val="50000"/>
                </a:schemeClr>
              </a:solidFill>
              <a:latin typeface="Stencil" pitchFamily="82" charset="0"/>
            </a:endParaRP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3030550" y="2582372"/>
            <a:ext cx="3682617" cy="3462105"/>
            <a:chOff x="1645" y="853"/>
            <a:chExt cx="2540" cy="2872"/>
          </a:xfrm>
        </p:grpSpPr>
        <p:sp>
          <p:nvSpPr>
            <p:cNvPr id="5" name="Freeform 3"/>
            <p:cNvSpPr>
              <a:spLocks/>
            </p:cNvSpPr>
            <p:nvPr/>
          </p:nvSpPr>
          <p:spPr bwMode="gray">
            <a:xfrm>
              <a:off x="2041" y="1968"/>
              <a:ext cx="871" cy="1757"/>
            </a:xfrm>
            <a:custGeom>
              <a:avLst/>
              <a:gdLst>
                <a:gd name="T0" fmla="*/ 451 w 501"/>
                <a:gd name="T1" fmla="*/ 1158 h 1198"/>
                <a:gd name="T2" fmla="*/ 359 w 501"/>
                <a:gd name="T3" fmla="*/ 1072 h 1198"/>
                <a:gd name="T4" fmla="*/ 281 w 501"/>
                <a:gd name="T5" fmla="*/ 983 h 1198"/>
                <a:gd name="T6" fmla="*/ 217 w 501"/>
                <a:gd name="T7" fmla="*/ 896 h 1198"/>
                <a:gd name="T8" fmla="*/ 167 w 501"/>
                <a:gd name="T9" fmla="*/ 814 h 1198"/>
                <a:gd name="T10" fmla="*/ 129 w 501"/>
                <a:gd name="T11" fmla="*/ 743 h 1198"/>
                <a:gd name="T12" fmla="*/ 105 w 501"/>
                <a:gd name="T13" fmla="*/ 689 h 1198"/>
                <a:gd name="T14" fmla="*/ 92 w 501"/>
                <a:gd name="T15" fmla="*/ 654 h 1198"/>
                <a:gd name="T16" fmla="*/ 56 w 501"/>
                <a:gd name="T17" fmla="*/ 518 h 1198"/>
                <a:gd name="T18" fmla="*/ 39 w 501"/>
                <a:gd name="T19" fmla="*/ 396 h 1198"/>
                <a:gd name="T20" fmla="*/ 36 w 501"/>
                <a:gd name="T21" fmla="*/ 294 h 1198"/>
                <a:gd name="T22" fmla="*/ 41 w 501"/>
                <a:gd name="T23" fmla="*/ 212 h 1198"/>
                <a:gd name="T24" fmla="*/ 52 w 501"/>
                <a:gd name="T25" fmla="*/ 151 h 1198"/>
                <a:gd name="T26" fmla="*/ 61 w 501"/>
                <a:gd name="T27" fmla="*/ 114 h 1198"/>
                <a:gd name="T28" fmla="*/ 66 w 501"/>
                <a:gd name="T29" fmla="*/ 101 h 1198"/>
                <a:gd name="T30" fmla="*/ 241 w 501"/>
                <a:gd name="T31" fmla="*/ 0 h 1198"/>
                <a:gd name="T32" fmla="*/ 230 w 501"/>
                <a:gd name="T33" fmla="*/ 200 h 1198"/>
                <a:gd name="T34" fmla="*/ 226 w 501"/>
                <a:gd name="T35" fmla="*/ 208 h 1198"/>
                <a:gd name="T36" fmla="*/ 216 w 501"/>
                <a:gd name="T37" fmla="*/ 231 h 1198"/>
                <a:gd name="T38" fmla="*/ 203 w 501"/>
                <a:gd name="T39" fmla="*/ 272 h 1198"/>
                <a:gd name="T40" fmla="*/ 192 w 501"/>
                <a:gd name="T41" fmla="*/ 332 h 1198"/>
                <a:gd name="T42" fmla="*/ 187 w 501"/>
                <a:gd name="T43" fmla="*/ 413 h 1198"/>
                <a:gd name="T44" fmla="*/ 191 w 501"/>
                <a:gd name="T45" fmla="*/ 516 h 1198"/>
                <a:gd name="T46" fmla="*/ 209 w 501"/>
                <a:gd name="T47" fmla="*/ 638 h 1198"/>
                <a:gd name="T48" fmla="*/ 239 w 501"/>
                <a:gd name="T49" fmla="*/ 751 h 1198"/>
                <a:gd name="T50" fmla="*/ 278 w 501"/>
                <a:gd name="T51" fmla="*/ 854 h 1198"/>
                <a:gd name="T52" fmla="*/ 323 w 501"/>
                <a:gd name="T53" fmla="*/ 946 h 1198"/>
                <a:gd name="T54" fmla="*/ 369 w 501"/>
                <a:gd name="T55" fmla="*/ 1025 h 1198"/>
                <a:gd name="T56" fmla="*/ 414 w 501"/>
                <a:gd name="T57" fmla="*/ 1091 h 1198"/>
                <a:gd name="T58" fmla="*/ 453 w 501"/>
                <a:gd name="T59" fmla="*/ 1142 h 1198"/>
                <a:gd name="T60" fmla="*/ 483 w 501"/>
                <a:gd name="T61" fmla="*/ 1178 h 1198"/>
                <a:gd name="T62" fmla="*/ 500 w 501"/>
                <a:gd name="T63" fmla="*/ 1196 h 1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1" h="1198">
                  <a:moveTo>
                    <a:pt x="501" y="1198"/>
                  </a:moveTo>
                  <a:lnTo>
                    <a:pt x="451" y="1158"/>
                  </a:lnTo>
                  <a:lnTo>
                    <a:pt x="403" y="1115"/>
                  </a:lnTo>
                  <a:lnTo>
                    <a:pt x="359" y="1072"/>
                  </a:lnTo>
                  <a:lnTo>
                    <a:pt x="318" y="1027"/>
                  </a:lnTo>
                  <a:lnTo>
                    <a:pt x="281" y="983"/>
                  </a:lnTo>
                  <a:lnTo>
                    <a:pt x="248" y="938"/>
                  </a:lnTo>
                  <a:lnTo>
                    <a:pt x="217" y="896"/>
                  </a:lnTo>
                  <a:lnTo>
                    <a:pt x="190" y="853"/>
                  </a:lnTo>
                  <a:lnTo>
                    <a:pt x="167" y="814"/>
                  </a:lnTo>
                  <a:lnTo>
                    <a:pt x="147" y="777"/>
                  </a:lnTo>
                  <a:lnTo>
                    <a:pt x="129" y="743"/>
                  </a:lnTo>
                  <a:lnTo>
                    <a:pt x="115" y="714"/>
                  </a:lnTo>
                  <a:lnTo>
                    <a:pt x="105" y="689"/>
                  </a:lnTo>
                  <a:lnTo>
                    <a:pt x="97" y="669"/>
                  </a:lnTo>
                  <a:lnTo>
                    <a:pt x="92" y="654"/>
                  </a:lnTo>
                  <a:lnTo>
                    <a:pt x="71" y="583"/>
                  </a:lnTo>
                  <a:lnTo>
                    <a:pt x="56" y="518"/>
                  </a:lnTo>
                  <a:lnTo>
                    <a:pt x="45" y="454"/>
                  </a:lnTo>
                  <a:lnTo>
                    <a:pt x="39" y="396"/>
                  </a:lnTo>
                  <a:lnTo>
                    <a:pt x="36" y="343"/>
                  </a:lnTo>
                  <a:lnTo>
                    <a:pt x="36" y="294"/>
                  </a:lnTo>
                  <a:lnTo>
                    <a:pt x="37" y="251"/>
                  </a:lnTo>
                  <a:lnTo>
                    <a:pt x="41" y="212"/>
                  </a:lnTo>
                  <a:lnTo>
                    <a:pt x="46" y="180"/>
                  </a:lnTo>
                  <a:lnTo>
                    <a:pt x="52" y="151"/>
                  </a:lnTo>
                  <a:lnTo>
                    <a:pt x="57" y="129"/>
                  </a:lnTo>
                  <a:lnTo>
                    <a:pt x="61" y="114"/>
                  </a:lnTo>
                  <a:lnTo>
                    <a:pt x="65" y="105"/>
                  </a:lnTo>
                  <a:lnTo>
                    <a:pt x="66" y="101"/>
                  </a:lnTo>
                  <a:lnTo>
                    <a:pt x="0" y="63"/>
                  </a:lnTo>
                  <a:lnTo>
                    <a:pt x="241" y="0"/>
                  </a:lnTo>
                  <a:lnTo>
                    <a:pt x="306" y="245"/>
                  </a:lnTo>
                  <a:lnTo>
                    <a:pt x="230" y="200"/>
                  </a:lnTo>
                  <a:lnTo>
                    <a:pt x="229" y="203"/>
                  </a:lnTo>
                  <a:lnTo>
                    <a:pt x="226" y="208"/>
                  </a:lnTo>
                  <a:lnTo>
                    <a:pt x="221" y="217"/>
                  </a:lnTo>
                  <a:lnTo>
                    <a:pt x="216" y="231"/>
                  </a:lnTo>
                  <a:lnTo>
                    <a:pt x="209" y="249"/>
                  </a:lnTo>
                  <a:lnTo>
                    <a:pt x="203" y="272"/>
                  </a:lnTo>
                  <a:lnTo>
                    <a:pt x="196" y="300"/>
                  </a:lnTo>
                  <a:lnTo>
                    <a:pt x="192" y="332"/>
                  </a:lnTo>
                  <a:lnTo>
                    <a:pt x="189" y="369"/>
                  </a:lnTo>
                  <a:lnTo>
                    <a:pt x="187" y="413"/>
                  </a:lnTo>
                  <a:lnTo>
                    <a:pt x="187" y="462"/>
                  </a:lnTo>
                  <a:lnTo>
                    <a:pt x="191" y="516"/>
                  </a:lnTo>
                  <a:lnTo>
                    <a:pt x="199" y="578"/>
                  </a:lnTo>
                  <a:lnTo>
                    <a:pt x="209" y="638"/>
                  </a:lnTo>
                  <a:lnTo>
                    <a:pt x="222" y="696"/>
                  </a:lnTo>
                  <a:lnTo>
                    <a:pt x="239" y="751"/>
                  </a:lnTo>
                  <a:lnTo>
                    <a:pt x="257" y="804"/>
                  </a:lnTo>
                  <a:lnTo>
                    <a:pt x="278" y="854"/>
                  </a:lnTo>
                  <a:lnTo>
                    <a:pt x="300" y="901"/>
                  </a:lnTo>
                  <a:lnTo>
                    <a:pt x="323" y="946"/>
                  </a:lnTo>
                  <a:lnTo>
                    <a:pt x="346" y="987"/>
                  </a:lnTo>
                  <a:lnTo>
                    <a:pt x="369" y="1025"/>
                  </a:lnTo>
                  <a:lnTo>
                    <a:pt x="392" y="1060"/>
                  </a:lnTo>
                  <a:lnTo>
                    <a:pt x="414" y="1091"/>
                  </a:lnTo>
                  <a:lnTo>
                    <a:pt x="434" y="1119"/>
                  </a:lnTo>
                  <a:lnTo>
                    <a:pt x="453" y="1142"/>
                  </a:lnTo>
                  <a:lnTo>
                    <a:pt x="469" y="1161"/>
                  </a:lnTo>
                  <a:lnTo>
                    <a:pt x="483" y="1178"/>
                  </a:lnTo>
                  <a:lnTo>
                    <a:pt x="493" y="1189"/>
                  </a:lnTo>
                  <a:lnTo>
                    <a:pt x="500" y="1196"/>
                  </a:lnTo>
                  <a:lnTo>
                    <a:pt x="501" y="1198"/>
                  </a:lnTo>
                  <a:close/>
                </a:path>
              </a:pathLst>
            </a:custGeom>
            <a:gradFill rotWithShape="1">
              <a:gsLst>
                <a:gs pos="0">
                  <a:srgbClr val="92D050"/>
                </a:gs>
                <a:gs pos="100000">
                  <a:schemeClr val="accent4">
                    <a:lumMod val="10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dist="107763" dir="2700000" algn="ctr" rotWithShape="0">
                <a:srgbClr val="00000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gray">
            <a:xfrm>
              <a:off x="1645" y="853"/>
              <a:ext cx="1150" cy="1115"/>
            </a:xfrm>
            <a:custGeom>
              <a:avLst/>
              <a:gdLst>
                <a:gd name="T0" fmla="*/ 2 w 1225"/>
                <a:gd name="T1" fmla="*/ 102 h 467"/>
                <a:gd name="T2" fmla="*/ 26 w 1225"/>
                <a:gd name="T3" fmla="*/ 91 h 467"/>
                <a:gd name="T4" fmla="*/ 71 w 1225"/>
                <a:gd name="T5" fmla="*/ 71 h 467"/>
                <a:gd name="T6" fmla="*/ 135 w 1225"/>
                <a:gd name="T7" fmla="*/ 49 h 467"/>
                <a:gd name="T8" fmla="*/ 218 w 1225"/>
                <a:gd name="T9" fmla="*/ 27 h 467"/>
                <a:gd name="T10" fmla="*/ 316 w 1225"/>
                <a:gd name="T11" fmla="*/ 9 h 467"/>
                <a:gd name="T12" fmla="*/ 427 w 1225"/>
                <a:gd name="T13" fmla="*/ 0 h 467"/>
                <a:gd name="T14" fmla="*/ 552 w 1225"/>
                <a:gd name="T15" fmla="*/ 3 h 467"/>
                <a:gd name="T16" fmla="*/ 687 w 1225"/>
                <a:gd name="T17" fmla="*/ 22 h 467"/>
                <a:gd name="T18" fmla="*/ 821 w 1225"/>
                <a:gd name="T19" fmla="*/ 60 h 467"/>
                <a:gd name="T20" fmla="*/ 929 w 1225"/>
                <a:gd name="T21" fmla="*/ 104 h 467"/>
                <a:gd name="T22" fmla="*/ 1015 w 1225"/>
                <a:gd name="T23" fmla="*/ 150 h 467"/>
                <a:gd name="T24" fmla="*/ 1078 w 1225"/>
                <a:gd name="T25" fmla="*/ 195 h 467"/>
                <a:gd name="T26" fmla="*/ 1122 w 1225"/>
                <a:gd name="T27" fmla="*/ 233 h 467"/>
                <a:gd name="T28" fmla="*/ 1146 w 1225"/>
                <a:gd name="T29" fmla="*/ 258 h 467"/>
                <a:gd name="T30" fmla="*/ 1154 w 1225"/>
                <a:gd name="T31" fmla="*/ 269 h 467"/>
                <a:gd name="T32" fmla="*/ 1162 w 1225"/>
                <a:gd name="T33" fmla="*/ 467 h 467"/>
                <a:gd name="T34" fmla="*/ 990 w 1225"/>
                <a:gd name="T35" fmla="*/ 356 h 467"/>
                <a:gd name="T36" fmla="*/ 982 w 1225"/>
                <a:gd name="T37" fmla="*/ 346 h 467"/>
                <a:gd name="T38" fmla="*/ 960 w 1225"/>
                <a:gd name="T39" fmla="*/ 319 h 467"/>
                <a:gd name="T40" fmla="*/ 922 w 1225"/>
                <a:gd name="T41" fmla="*/ 280 h 467"/>
                <a:gd name="T42" fmla="*/ 863 w 1225"/>
                <a:gd name="T43" fmla="*/ 235 h 467"/>
                <a:gd name="T44" fmla="*/ 785 w 1225"/>
                <a:gd name="T45" fmla="*/ 187 h 467"/>
                <a:gd name="T46" fmla="*/ 683 w 1225"/>
                <a:gd name="T47" fmla="*/ 142 h 467"/>
                <a:gd name="T48" fmla="*/ 554 w 1225"/>
                <a:gd name="T49" fmla="*/ 106 h 467"/>
                <a:gd name="T50" fmla="*/ 425 w 1225"/>
                <a:gd name="T51" fmla="*/ 83 h 467"/>
                <a:gd name="T52" fmla="*/ 307 w 1225"/>
                <a:gd name="T53" fmla="*/ 74 h 467"/>
                <a:gd name="T54" fmla="*/ 205 w 1225"/>
                <a:gd name="T55" fmla="*/ 75 h 467"/>
                <a:gd name="T56" fmla="*/ 120 w 1225"/>
                <a:gd name="T57" fmla="*/ 82 h 467"/>
                <a:gd name="T58" fmla="*/ 55 w 1225"/>
                <a:gd name="T59" fmla="*/ 92 h 467"/>
                <a:gd name="T60" fmla="*/ 14 w 1225"/>
                <a:gd name="T61" fmla="*/ 100 h 467"/>
                <a:gd name="T62" fmla="*/ 0 w 1225"/>
                <a:gd name="T63" fmla="*/ 104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25" h="467">
                  <a:moveTo>
                    <a:pt x="0" y="104"/>
                  </a:moveTo>
                  <a:lnTo>
                    <a:pt x="2" y="102"/>
                  </a:lnTo>
                  <a:lnTo>
                    <a:pt x="11" y="97"/>
                  </a:lnTo>
                  <a:lnTo>
                    <a:pt x="26" y="91"/>
                  </a:lnTo>
                  <a:lnTo>
                    <a:pt x="46" y="82"/>
                  </a:lnTo>
                  <a:lnTo>
                    <a:pt x="71" y="71"/>
                  </a:lnTo>
                  <a:lnTo>
                    <a:pt x="100" y="61"/>
                  </a:lnTo>
                  <a:lnTo>
                    <a:pt x="135" y="49"/>
                  </a:lnTo>
                  <a:lnTo>
                    <a:pt x="174" y="38"/>
                  </a:lnTo>
                  <a:lnTo>
                    <a:pt x="218" y="27"/>
                  </a:lnTo>
                  <a:lnTo>
                    <a:pt x="264" y="17"/>
                  </a:lnTo>
                  <a:lnTo>
                    <a:pt x="316" y="9"/>
                  </a:lnTo>
                  <a:lnTo>
                    <a:pt x="370" y="3"/>
                  </a:lnTo>
                  <a:lnTo>
                    <a:pt x="427" y="0"/>
                  </a:lnTo>
                  <a:lnTo>
                    <a:pt x="489" y="0"/>
                  </a:lnTo>
                  <a:lnTo>
                    <a:pt x="552" y="3"/>
                  </a:lnTo>
                  <a:lnTo>
                    <a:pt x="618" y="11"/>
                  </a:lnTo>
                  <a:lnTo>
                    <a:pt x="687" y="22"/>
                  </a:lnTo>
                  <a:lnTo>
                    <a:pt x="758" y="40"/>
                  </a:lnTo>
                  <a:lnTo>
                    <a:pt x="821" y="60"/>
                  </a:lnTo>
                  <a:lnTo>
                    <a:pt x="879" y="80"/>
                  </a:lnTo>
                  <a:lnTo>
                    <a:pt x="929" y="104"/>
                  </a:lnTo>
                  <a:lnTo>
                    <a:pt x="975" y="127"/>
                  </a:lnTo>
                  <a:lnTo>
                    <a:pt x="1015" y="150"/>
                  </a:lnTo>
                  <a:lnTo>
                    <a:pt x="1049" y="173"/>
                  </a:lnTo>
                  <a:lnTo>
                    <a:pt x="1078" y="195"/>
                  </a:lnTo>
                  <a:lnTo>
                    <a:pt x="1102" y="214"/>
                  </a:lnTo>
                  <a:lnTo>
                    <a:pt x="1122" y="233"/>
                  </a:lnTo>
                  <a:lnTo>
                    <a:pt x="1136" y="247"/>
                  </a:lnTo>
                  <a:lnTo>
                    <a:pt x="1146" y="258"/>
                  </a:lnTo>
                  <a:lnTo>
                    <a:pt x="1153" y="266"/>
                  </a:lnTo>
                  <a:lnTo>
                    <a:pt x="1154" y="269"/>
                  </a:lnTo>
                  <a:lnTo>
                    <a:pt x="1225" y="227"/>
                  </a:lnTo>
                  <a:lnTo>
                    <a:pt x="1162" y="467"/>
                  </a:lnTo>
                  <a:lnTo>
                    <a:pt x="916" y="407"/>
                  </a:lnTo>
                  <a:lnTo>
                    <a:pt x="990" y="356"/>
                  </a:lnTo>
                  <a:lnTo>
                    <a:pt x="987" y="354"/>
                  </a:lnTo>
                  <a:lnTo>
                    <a:pt x="982" y="346"/>
                  </a:lnTo>
                  <a:lnTo>
                    <a:pt x="973" y="334"/>
                  </a:lnTo>
                  <a:lnTo>
                    <a:pt x="960" y="319"/>
                  </a:lnTo>
                  <a:lnTo>
                    <a:pt x="944" y="301"/>
                  </a:lnTo>
                  <a:lnTo>
                    <a:pt x="922" y="280"/>
                  </a:lnTo>
                  <a:lnTo>
                    <a:pt x="896" y="258"/>
                  </a:lnTo>
                  <a:lnTo>
                    <a:pt x="863" y="235"/>
                  </a:lnTo>
                  <a:lnTo>
                    <a:pt x="827" y="211"/>
                  </a:lnTo>
                  <a:lnTo>
                    <a:pt x="785" y="187"/>
                  </a:lnTo>
                  <a:lnTo>
                    <a:pt x="737" y="164"/>
                  </a:lnTo>
                  <a:lnTo>
                    <a:pt x="683" y="142"/>
                  </a:lnTo>
                  <a:lnTo>
                    <a:pt x="622" y="123"/>
                  </a:lnTo>
                  <a:lnTo>
                    <a:pt x="554" y="106"/>
                  </a:lnTo>
                  <a:lnTo>
                    <a:pt x="488" y="92"/>
                  </a:lnTo>
                  <a:lnTo>
                    <a:pt x="425" y="83"/>
                  </a:lnTo>
                  <a:lnTo>
                    <a:pt x="365" y="76"/>
                  </a:lnTo>
                  <a:lnTo>
                    <a:pt x="307" y="74"/>
                  </a:lnTo>
                  <a:lnTo>
                    <a:pt x="254" y="73"/>
                  </a:lnTo>
                  <a:lnTo>
                    <a:pt x="205" y="75"/>
                  </a:lnTo>
                  <a:lnTo>
                    <a:pt x="160" y="78"/>
                  </a:lnTo>
                  <a:lnTo>
                    <a:pt x="120" y="82"/>
                  </a:lnTo>
                  <a:lnTo>
                    <a:pt x="85" y="87"/>
                  </a:lnTo>
                  <a:lnTo>
                    <a:pt x="55" y="92"/>
                  </a:lnTo>
                  <a:lnTo>
                    <a:pt x="31" y="96"/>
                  </a:lnTo>
                  <a:lnTo>
                    <a:pt x="14" y="100"/>
                  </a:lnTo>
                  <a:lnTo>
                    <a:pt x="4" y="102"/>
                  </a:lnTo>
                  <a:lnTo>
                    <a:pt x="0" y="104"/>
                  </a:lnTo>
                  <a:close/>
                </a:path>
              </a:pathLst>
            </a:custGeom>
            <a:gradFill rotWithShape="1">
              <a:gsLst>
                <a:gs pos="100000">
                  <a:srgbClr val="CC6600">
                    <a:alpha val="27000"/>
                  </a:srgbClr>
                </a:gs>
                <a:gs pos="0">
                  <a:schemeClr val="accent4">
                    <a:lumMod val="10000"/>
                  </a:schemeClr>
                </a:gs>
              </a:gsLst>
              <a:lin ang="0" scaled="1"/>
            </a:gradFill>
            <a:ln>
              <a:noFill/>
            </a:ln>
            <a:effectLst>
              <a:outerShdw dist="107763" dir="2700000" algn="ctr" rotWithShape="0">
                <a:srgbClr val="00000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gray">
            <a:xfrm>
              <a:off x="2640" y="1152"/>
              <a:ext cx="1545" cy="1539"/>
            </a:xfrm>
            <a:custGeom>
              <a:avLst/>
              <a:gdLst>
                <a:gd name="T0" fmla="*/ 0 w 952"/>
                <a:gd name="T1" fmla="*/ 756 h 947"/>
                <a:gd name="T2" fmla="*/ 191 w 952"/>
                <a:gd name="T3" fmla="*/ 591 h 947"/>
                <a:gd name="T4" fmla="*/ 190 w 952"/>
                <a:gd name="T5" fmla="*/ 672 h 947"/>
                <a:gd name="T6" fmla="*/ 194 w 952"/>
                <a:gd name="T7" fmla="*/ 672 h 947"/>
                <a:gd name="T8" fmla="*/ 205 w 952"/>
                <a:gd name="T9" fmla="*/ 672 h 947"/>
                <a:gd name="T10" fmla="*/ 225 w 952"/>
                <a:gd name="T11" fmla="*/ 671 h 947"/>
                <a:gd name="T12" fmla="*/ 250 w 952"/>
                <a:gd name="T13" fmla="*/ 667 h 947"/>
                <a:gd name="T14" fmla="*/ 281 w 952"/>
                <a:gd name="T15" fmla="*/ 662 h 947"/>
                <a:gd name="T16" fmla="*/ 316 w 952"/>
                <a:gd name="T17" fmla="*/ 653 h 947"/>
                <a:gd name="T18" fmla="*/ 356 w 952"/>
                <a:gd name="T19" fmla="*/ 641 h 947"/>
                <a:gd name="T20" fmla="*/ 399 w 952"/>
                <a:gd name="T21" fmla="*/ 626 h 947"/>
                <a:gd name="T22" fmla="*/ 444 w 952"/>
                <a:gd name="T23" fmla="*/ 605 h 947"/>
                <a:gd name="T24" fmla="*/ 492 w 952"/>
                <a:gd name="T25" fmla="*/ 578 h 947"/>
                <a:gd name="T26" fmla="*/ 540 w 952"/>
                <a:gd name="T27" fmla="*/ 547 h 947"/>
                <a:gd name="T28" fmla="*/ 587 w 952"/>
                <a:gd name="T29" fmla="*/ 508 h 947"/>
                <a:gd name="T30" fmla="*/ 635 w 952"/>
                <a:gd name="T31" fmla="*/ 463 h 947"/>
                <a:gd name="T32" fmla="*/ 689 w 952"/>
                <a:gd name="T33" fmla="*/ 405 h 947"/>
                <a:gd name="T34" fmla="*/ 737 w 952"/>
                <a:gd name="T35" fmla="*/ 350 h 947"/>
                <a:gd name="T36" fmla="*/ 780 w 952"/>
                <a:gd name="T37" fmla="*/ 298 h 947"/>
                <a:gd name="T38" fmla="*/ 816 w 952"/>
                <a:gd name="T39" fmla="*/ 249 h 947"/>
                <a:gd name="T40" fmla="*/ 847 w 952"/>
                <a:gd name="T41" fmla="*/ 204 h 947"/>
                <a:gd name="T42" fmla="*/ 873 w 952"/>
                <a:gd name="T43" fmla="*/ 164 h 947"/>
                <a:gd name="T44" fmla="*/ 895 w 952"/>
                <a:gd name="T45" fmla="*/ 126 h 947"/>
                <a:gd name="T46" fmla="*/ 913 w 952"/>
                <a:gd name="T47" fmla="*/ 94 h 947"/>
                <a:gd name="T48" fmla="*/ 926 w 952"/>
                <a:gd name="T49" fmla="*/ 66 h 947"/>
                <a:gd name="T50" fmla="*/ 936 w 952"/>
                <a:gd name="T51" fmla="*/ 42 h 947"/>
                <a:gd name="T52" fmla="*/ 944 w 952"/>
                <a:gd name="T53" fmla="*/ 24 h 947"/>
                <a:gd name="T54" fmla="*/ 949 w 952"/>
                <a:gd name="T55" fmla="*/ 12 h 947"/>
                <a:gd name="T56" fmla="*/ 952 w 952"/>
                <a:gd name="T57" fmla="*/ 2 h 947"/>
                <a:gd name="T58" fmla="*/ 952 w 952"/>
                <a:gd name="T59" fmla="*/ 0 h 947"/>
                <a:gd name="T60" fmla="*/ 952 w 952"/>
                <a:gd name="T61" fmla="*/ 4 h 947"/>
                <a:gd name="T62" fmla="*/ 950 w 952"/>
                <a:gd name="T63" fmla="*/ 17 h 947"/>
                <a:gd name="T64" fmla="*/ 948 w 952"/>
                <a:gd name="T65" fmla="*/ 36 h 947"/>
                <a:gd name="T66" fmla="*/ 942 w 952"/>
                <a:gd name="T67" fmla="*/ 62 h 947"/>
                <a:gd name="T68" fmla="*/ 936 w 952"/>
                <a:gd name="T69" fmla="*/ 93 h 947"/>
                <a:gd name="T70" fmla="*/ 927 w 952"/>
                <a:gd name="T71" fmla="*/ 130 h 947"/>
                <a:gd name="T72" fmla="*/ 914 w 952"/>
                <a:gd name="T73" fmla="*/ 172 h 947"/>
                <a:gd name="T74" fmla="*/ 899 w 952"/>
                <a:gd name="T75" fmla="*/ 217 h 947"/>
                <a:gd name="T76" fmla="*/ 881 w 952"/>
                <a:gd name="T77" fmla="*/ 264 h 947"/>
                <a:gd name="T78" fmla="*/ 857 w 952"/>
                <a:gd name="T79" fmla="*/ 315 h 947"/>
                <a:gd name="T80" fmla="*/ 830 w 952"/>
                <a:gd name="T81" fmla="*/ 368 h 947"/>
                <a:gd name="T82" fmla="*/ 798 w 952"/>
                <a:gd name="T83" fmla="*/ 421 h 947"/>
                <a:gd name="T84" fmla="*/ 762 w 952"/>
                <a:gd name="T85" fmla="*/ 475 h 947"/>
                <a:gd name="T86" fmla="*/ 719 w 952"/>
                <a:gd name="T87" fmla="*/ 529 h 947"/>
                <a:gd name="T88" fmla="*/ 671 w 952"/>
                <a:gd name="T89" fmla="*/ 582 h 947"/>
                <a:gd name="T90" fmla="*/ 613 w 952"/>
                <a:gd name="T91" fmla="*/ 637 h 947"/>
                <a:gd name="T92" fmla="*/ 555 w 952"/>
                <a:gd name="T93" fmla="*/ 685 h 947"/>
                <a:gd name="T94" fmla="*/ 500 w 952"/>
                <a:gd name="T95" fmla="*/ 726 h 947"/>
                <a:gd name="T96" fmla="*/ 447 w 952"/>
                <a:gd name="T97" fmla="*/ 761 h 947"/>
                <a:gd name="T98" fmla="*/ 396 w 952"/>
                <a:gd name="T99" fmla="*/ 790 h 947"/>
                <a:gd name="T100" fmla="*/ 350 w 952"/>
                <a:gd name="T101" fmla="*/ 813 h 947"/>
                <a:gd name="T102" fmla="*/ 307 w 952"/>
                <a:gd name="T103" fmla="*/ 831 h 947"/>
                <a:gd name="T104" fmla="*/ 270 w 952"/>
                <a:gd name="T105" fmla="*/ 845 h 947"/>
                <a:gd name="T106" fmla="*/ 238 w 952"/>
                <a:gd name="T107" fmla="*/ 855 h 947"/>
                <a:gd name="T108" fmla="*/ 212 w 952"/>
                <a:gd name="T109" fmla="*/ 862 h 947"/>
                <a:gd name="T110" fmla="*/ 192 w 952"/>
                <a:gd name="T111" fmla="*/ 866 h 947"/>
                <a:gd name="T112" fmla="*/ 181 w 952"/>
                <a:gd name="T113" fmla="*/ 868 h 947"/>
                <a:gd name="T114" fmla="*/ 176 w 952"/>
                <a:gd name="T115" fmla="*/ 868 h 947"/>
                <a:gd name="T116" fmla="*/ 167 w 952"/>
                <a:gd name="T117" fmla="*/ 947 h 947"/>
                <a:gd name="T118" fmla="*/ 0 w 952"/>
                <a:gd name="T119" fmla="*/ 756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52" h="947">
                  <a:moveTo>
                    <a:pt x="0" y="756"/>
                  </a:moveTo>
                  <a:lnTo>
                    <a:pt x="191" y="591"/>
                  </a:lnTo>
                  <a:lnTo>
                    <a:pt x="190" y="672"/>
                  </a:lnTo>
                  <a:lnTo>
                    <a:pt x="194" y="672"/>
                  </a:lnTo>
                  <a:lnTo>
                    <a:pt x="205" y="672"/>
                  </a:lnTo>
                  <a:lnTo>
                    <a:pt x="225" y="671"/>
                  </a:lnTo>
                  <a:lnTo>
                    <a:pt x="250" y="667"/>
                  </a:lnTo>
                  <a:lnTo>
                    <a:pt x="281" y="662"/>
                  </a:lnTo>
                  <a:lnTo>
                    <a:pt x="316" y="653"/>
                  </a:lnTo>
                  <a:lnTo>
                    <a:pt x="356" y="641"/>
                  </a:lnTo>
                  <a:lnTo>
                    <a:pt x="399" y="626"/>
                  </a:lnTo>
                  <a:lnTo>
                    <a:pt x="444" y="605"/>
                  </a:lnTo>
                  <a:lnTo>
                    <a:pt x="492" y="578"/>
                  </a:lnTo>
                  <a:lnTo>
                    <a:pt x="540" y="547"/>
                  </a:lnTo>
                  <a:lnTo>
                    <a:pt x="587" y="508"/>
                  </a:lnTo>
                  <a:lnTo>
                    <a:pt x="635" y="463"/>
                  </a:lnTo>
                  <a:lnTo>
                    <a:pt x="689" y="405"/>
                  </a:lnTo>
                  <a:lnTo>
                    <a:pt x="737" y="350"/>
                  </a:lnTo>
                  <a:lnTo>
                    <a:pt x="780" y="298"/>
                  </a:lnTo>
                  <a:lnTo>
                    <a:pt x="816" y="249"/>
                  </a:lnTo>
                  <a:lnTo>
                    <a:pt x="847" y="204"/>
                  </a:lnTo>
                  <a:lnTo>
                    <a:pt x="873" y="164"/>
                  </a:lnTo>
                  <a:lnTo>
                    <a:pt x="895" y="126"/>
                  </a:lnTo>
                  <a:lnTo>
                    <a:pt x="913" y="94"/>
                  </a:lnTo>
                  <a:lnTo>
                    <a:pt x="926" y="66"/>
                  </a:lnTo>
                  <a:lnTo>
                    <a:pt x="936" y="42"/>
                  </a:lnTo>
                  <a:lnTo>
                    <a:pt x="944" y="24"/>
                  </a:lnTo>
                  <a:lnTo>
                    <a:pt x="949" y="12"/>
                  </a:lnTo>
                  <a:lnTo>
                    <a:pt x="952" y="2"/>
                  </a:lnTo>
                  <a:lnTo>
                    <a:pt x="952" y="0"/>
                  </a:lnTo>
                  <a:lnTo>
                    <a:pt x="952" y="4"/>
                  </a:lnTo>
                  <a:lnTo>
                    <a:pt x="950" y="17"/>
                  </a:lnTo>
                  <a:lnTo>
                    <a:pt x="948" y="36"/>
                  </a:lnTo>
                  <a:lnTo>
                    <a:pt x="942" y="62"/>
                  </a:lnTo>
                  <a:lnTo>
                    <a:pt x="936" y="93"/>
                  </a:lnTo>
                  <a:lnTo>
                    <a:pt x="927" y="130"/>
                  </a:lnTo>
                  <a:lnTo>
                    <a:pt x="914" y="172"/>
                  </a:lnTo>
                  <a:lnTo>
                    <a:pt x="899" y="217"/>
                  </a:lnTo>
                  <a:lnTo>
                    <a:pt x="881" y="264"/>
                  </a:lnTo>
                  <a:lnTo>
                    <a:pt x="857" y="315"/>
                  </a:lnTo>
                  <a:lnTo>
                    <a:pt x="830" y="368"/>
                  </a:lnTo>
                  <a:lnTo>
                    <a:pt x="798" y="421"/>
                  </a:lnTo>
                  <a:lnTo>
                    <a:pt x="762" y="475"/>
                  </a:lnTo>
                  <a:lnTo>
                    <a:pt x="719" y="529"/>
                  </a:lnTo>
                  <a:lnTo>
                    <a:pt x="671" y="582"/>
                  </a:lnTo>
                  <a:lnTo>
                    <a:pt x="613" y="637"/>
                  </a:lnTo>
                  <a:lnTo>
                    <a:pt x="555" y="685"/>
                  </a:lnTo>
                  <a:lnTo>
                    <a:pt x="500" y="726"/>
                  </a:lnTo>
                  <a:lnTo>
                    <a:pt x="447" y="761"/>
                  </a:lnTo>
                  <a:lnTo>
                    <a:pt x="396" y="790"/>
                  </a:lnTo>
                  <a:lnTo>
                    <a:pt x="350" y="813"/>
                  </a:lnTo>
                  <a:lnTo>
                    <a:pt x="307" y="831"/>
                  </a:lnTo>
                  <a:lnTo>
                    <a:pt x="270" y="845"/>
                  </a:lnTo>
                  <a:lnTo>
                    <a:pt x="238" y="855"/>
                  </a:lnTo>
                  <a:lnTo>
                    <a:pt x="212" y="862"/>
                  </a:lnTo>
                  <a:lnTo>
                    <a:pt x="192" y="866"/>
                  </a:lnTo>
                  <a:lnTo>
                    <a:pt x="181" y="868"/>
                  </a:lnTo>
                  <a:lnTo>
                    <a:pt x="176" y="868"/>
                  </a:lnTo>
                  <a:lnTo>
                    <a:pt x="167" y="947"/>
                  </a:lnTo>
                  <a:lnTo>
                    <a:pt x="0" y="75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dist="107763" dir="2700000" algn="ctr" rotWithShape="0">
                <a:srgbClr val="00000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275833" y="3861431"/>
            <a:ext cx="20129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 i="1" dirty="0" smtClean="0">
                <a:solidFill>
                  <a:srgbClr val="337536"/>
                </a:solidFill>
                <a:latin typeface="Arial Black" pitchFamily="34" charset="0"/>
              </a:rPr>
              <a:t>SËMUNDJE KRONIKE </a:t>
            </a:r>
            <a:r>
              <a:rPr lang="en-US" sz="2000" i="1" dirty="0" smtClean="0">
                <a:solidFill>
                  <a:srgbClr val="337536"/>
                </a:solidFill>
                <a:latin typeface="Arial Black" pitchFamily="34" charset="0"/>
              </a:rPr>
              <a:t> 733</a:t>
            </a:r>
            <a:endParaRPr lang="en-US" sz="2000" i="1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9" name="AutoShape 14"/>
          <p:cNvSpPr>
            <a:spLocks noChangeArrowheads="1"/>
          </p:cNvSpPr>
          <p:nvPr/>
        </p:nvSpPr>
        <p:spPr bwMode="auto">
          <a:xfrm>
            <a:off x="1104420" y="3600450"/>
            <a:ext cx="2362200" cy="1168294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rgbClr val="92D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337536"/>
              </a:solidFill>
            </a:endParaRPr>
          </a:p>
        </p:txBody>
      </p:sp>
      <p:grpSp>
        <p:nvGrpSpPr>
          <p:cNvPr id="10" name="Group 20"/>
          <p:cNvGrpSpPr>
            <a:grpSpLocks/>
          </p:cNvGrpSpPr>
          <p:nvPr/>
        </p:nvGrpSpPr>
        <p:grpSpPr bwMode="auto">
          <a:xfrm>
            <a:off x="799707" y="1739737"/>
            <a:ext cx="1380699" cy="500701"/>
            <a:chOff x="2400" y="1149"/>
            <a:chExt cx="1488" cy="675"/>
          </a:xfrm>
        </p:grpSpPr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2450" y="1149"/>
              <a:ext cx="1269" cy="6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 b="1" dirty="0" err="1" smtClean="0">
                  <a:solidFill>
                    <a:schemeClr val="accent1">
                      <a:lumMod val="50000"/>
                    </a:schemeClr>
                  </a:solidFill>
                  <a:latin typeface="Arial Black" pitchFamily="34" charset="0"/>
                </a:rPr>
                <a:t>Varicela</a:t>
              </a:r>
              <a:r>
                <a:rPr lang="en-US" sz="1200" b="1" dirty="0" smtClean="0">
                  <a:solidFill>
                    <a:schemeClr val="accent1">
                      <a:lumMod val="50000"/>
                    </a:schemeClr>
                  </a:solidFill>
                  <a:latin typeface="Arial Black" pitchFamily="34" charset="0"/>
                </a:rPr>
                <a:t> </a:t>
              </a:r>
              <a:r>
                <a:rPr lang="en-US" sz="1200" b="1" dirty="0" smtClean="0">
                  <a:solidFill>
                    <a:srgbClr val="00B050"/>
                  </a:solidFill>
                  <a:latin typeface="Arial Black" pitchFamily="34" charset="0"/>
                </a:rPr>
                <a:t>1724</a:t>
              </a:r>
              <a:endParaRPr lang="en-US" sz="1200" b="1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12" name="AutoShape 16"/>
            <p:cNvSpPr>
              <a:spLocks noChangeArrowheads="1"/>
            </p:cNvSpPr>
            <p:nvPr/>
          </p:nvSpPr>
          <p:spPr bwMode="auto">
            <a:xfrm>
              <a:off x="2400" y="1152"/>
              <a:ext cx="1488" cy="672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5012845" y="4911268"/>
            <a:ext cx="20129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 b="1" i="1" dirty="0" smtClean="0">
                <a:solidFill>
                  <a:srgbClr val="FF0000"/>
                </a:solidFill>
                <a:latin typeface="Verdana" pitchFamily="34" charset="0"/>
              </a:rPr>
              <a:t>SËMUNDJE MALINJE  </a:t>
            </a:r>
            <a:r>
              <a:rPr lang="en-US" sz="2000" b="1" i="1" dirty="0" smtClean="0">
                <a:solidFill>
                  <a:srgbClr val="FF0000"/>
                </a:solidFill>
                <a:latin typeface="Verdana" pitchFamily="34" charset="0"/>
              </a:rPr>
              <a:t>219</a:t>
            </a:r>
            <a:endParaRPr lang="en-US" sz="2000" b="1" i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14" name="AutoShape 18"/>
          <p:cNvSpPr>
            <a:spLocks noChangeArrowheads="1"/>
          </p:cNvSpPr>
          <p:nvPr/>
        </p:nvSpPr>
        <p:spPr bwMode="auto">
          <a:xfrm>
            <a:off x="4838220" y="4667250"/>
            <a:ext cx="2362200" cy="1134368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" name="Group 20"/>
          <p:cNvGrpSpPr>
            <a:grpSpLocks/>
          </p:cNvGrpSpPr>
          <p:nvPr/>
        </p:nvGrpSpPr>
        <p:grpSpPr bwMode="auto">
          <a:xfrm>
            <a:off x="3374232" y="801687"/>
            <a:ext cx="2362200" cy="1066801"/>
            <a:chOff x="2400" y="1152"/>
            <a:chExt cx="1488" cy="672"/>
          </a:xfrm>
        </p:grpSpPr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2523" y="1253"/>
              <a:ext cx="1269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accent1">
                      <a:lumMod val="50000"/>
                    </a:schemeClr>
                  </a:solidFill>
                  <a:latin typeface="Arial Black" pitchFamily="34" charset="0"/>
                </a:rPr>
                <a:t>SËMUNDJE </a:t>
              </a:r>
              <a:r>
                <a:rPr lang="en-US" sz="1600" b="1" dirty="0" smtClean="0">
                  <a:solidFill>
                    <a:schemeClr val="accent1">
                      <a:lumMod val="50000"/>
                    </a:schemeClr>
                  </a:solidFill>
                  <a:latin typeface="Arial Black" pitchFamily="34" charset="0"/>
                </a:rPr>
                <a:t>NGJITËSE </a:t>
              </a:r>
              <a:r>
                <a:rPr lang="en-US" sz="1600" b="1" dirty="0" smtClean="0">
                  <a:solidFill>
                    <a:srgbClr val="00B050"/>
                  </a:solidFill>
                  <a:latin typeface="Arial Black" pitchFamily="34" charset="0"/>
                </a:rPr>
                <a:t>28488</a:t>
              </a:r>
              <a:endParaRPr lang="en-US" sz="1600" b="1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17" name="AutoShape 16"/>
            <p:cNvSpPr>
              <a:spLocks noChangeArrowheads="1"/>
            </p:cNvSpPr>
            <p:nvPr/>
          </p:nvSpPr>
          <p:spPr bwMode="auto">
            <a:xfrm>
              <a:off x="2400" y="1152"/>
              <a:ext cx="1488" cy="672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20"/>
          <p:cNvGrpSpPr>
            <a:grpSpLocks/>
          </p:cNvGrpSpPr>
          <p:nvPr/>
        </p:nvGrpSpPr>
        <p:grpSpPr bwMode="auto">
          <a:xfrm>
            <a:off x="0" y="735012"/>
            <a:ext cx="1380699" cy="498476"/>
            <a:chOff x="2400" y="1152"/>
            <a:chExt cx="1488" cy="672"/>
          </a:xfrm>
        </p:grpSpPr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2523" y="1253"/>
              <a:ext cx="1269" cy="3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accent1">
                      <a:lumMod val="50000"/>
                    </a:schemeClr>
                  </a:solidFill>
                  <a:latin typeface="Arial Black" pitchFamily="34" charset="0"/>
                </a:rPr>
                <a:t>IPTR  </a:t>
              </a:r>
              <a:r>
                <a:rPr lang="en-US" sz="1200" b="1" dirty="0" smtClean="0">
                  <a:solidFill>
                    <a:srgbClr val="00B050"/>
                  </a:solidFill>
                  <a:latin typeface="Arial Black" pitchFamily="34" charset="0"/>
                </a:rPr>
                <a:t>2077</a:t>
              </a:r>
              <a:endParaRPr lang="en-US" sz="1200" b="1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2400" y="1152"/>
              <a:ext cx="1488" cy="672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414070" y="1240900"/>
            <a:ext cx="1380699" cy="498476"/>
            <a:chOff x="2400" y="1152"/>
            <a:chExt cx="1488" cy="672"/>
          </a:xfrm>
        </p:grpSpPr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2523" y="1253"/>
              <a:ext cx="126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US" sz="1600" b="1" dirty="0">
                <a:solidFill>
                  <a:srgbClr val="FFCC66"/>
                </a:solidFill>
                <a:latin typeface="Arial Black" pitchFamily="34" charset="0"/>
              </a:endParaRPr>
            </a:p>
          </p:txBody>
        </p:sp>
        <p:sp>
          <p:nvSpPr>
            <p:cNvPr id="23" name="AutoShape 16"/>
            <p:cNvSpPr>
              <a:spLocks noChangeArrowheads="1"/>
            </p:cNvSpPr>
            <p:nvPr/>
          </p:nvSpPr>
          <p:spPr bwMode="auto">
            <a:xfrm>
              <a:off x="2400" y="1152"/>
              <a:ext cx="1488" cy="672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" name="Group 20"/>
          <p:cNvGrpSpPr>
            <a:grpSpLocks/>
          </p:cNvGrpSpPr>
          <p:nvPr/>
        </p:nvGrpSpPr>
        <p:grpSpPr bwMode="auto">
          <a:xfrm>
            <a:off x="1378937" y="2236267"/>
            <a:ext cx="1380699" cy="498476"/>
            <a:chOff x="2400" y="1152"/>
            <a:chExt cx="1488" cy="672"/>
          </a:xfrm>
        </p:grpSpPr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2523" y="1253"/>
              <a:ext cx="1269" cy="3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accent1">
                      <a:lumMod val="50000"/>
                    </a:schemeClr>
                  </a:solidFill>
                  <a:latin typeface="Arial Black" pitchFamily="34" charset="0"/>
                </a:rPr>
                <a:t>TBC </a:t>
              </a:r>
              <a:r>
                <a:rPr lang="en-US" sz="1200" b="1" dirty="0" smtClean="0">
                  <a:solidFill>
                    <a:srgbClr val="00B050"/>
                  </a:solidFill>
                  <a:latin typeface="Arial Black" pitchFamily="34" charset="0"/>
                </a:rPr>
                <a:t>4</a:t>
              </a:r>
              <a:endParaRPr lang="en-US" sz="1600" b="1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26" name="AutoShape 16"/>
            <p:cNvSpPr>
              <a:spLocks noChangeArrowheads="1"/>
            </p:cNvSpPr>
            <p:nvPr/>
          </p:nvSpPr>
          <p:spPr bwMode="auto">
            <a:xfrm>
              <a:off x="2400" y="1152"/>
              <a:ext cx="1488" cy="672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20"/>
          <p:cNvGrpSpPr>
            <a:grpSpLocks/>
          </p:cNvGrpSpPr>
          <p:nvPr/>
        </p:nvGrpSpPr>
        <p:grpSpPr bwMode="auto">
          <a:xfrm>
            <a:off x="7200793" y="1238250"/>
            <a:ext cx="1510604" cy="545208"/>
            <a:chOff x="2260" y="1152"/>
            <a:chExt cx="1628" cy="735"/>
          </a:xfrm>
        </p:grpSpPr>
        <p:sp>
          <p:nvSpPr>
            <p:cNvPr id="28" name="Text Box 15"/>
            <p:cNvSpPr txBox="1">
              <a:spLocks noChangeArrowheads="1"/>
            </p:cNvSpPr>
            <p:nvPr/>
          </p:nvSpPr>
          <p:spPr bwMode="auto">
            <a:xfrm>
              <a:off x="2262" y="1306"/>
              <a:ext cx="1550" cy="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 err="1" smtClean="0">
                  <a:solidFill>
                    <a:schemeClr val="accent1">
                      <a:lumMod val="50000"/>
                    </a:schemeClr>
                  </a:solidFill>
                  <a:latin typeface="Arial Black" pitchFamily="34" charset="0"/>
                </a:rPr>
                <a:t>Sy</a:t>
              </a:r>
              <a:r>
                <a:rPr lang="en-US" sz="1100" b="1" dirty="0" smtClean="0">
                  <a:solidFill>
                    <a:schemeClr val="accent1">
                      <a:lumMod val="50000"/>
                    </a:schemeClr>
                  </a:solidFill>
                  <a:latin typeface="Arial Black" pitchFamily="34" charset="0"/>
                </a:rPr>
                <a:t>. </a:t>
              </a:r>
              <a:r>
                <a:rPr lang="en-US" sz="1100" b="1" dirty="0" err="1" smtClean="0">
                  <a:solidFill>
                    <a:schemeClr val="accent1">
                      <a:lumMod val="50000"/>
                    </a:schemeClr>
                  </a:solidFill>
                  <a:latin typeface="Arial Black" pitchFamily="34" charset="0"/>
                </a:rPr>
                <a:t>Meningjeale</a:t>
              </a:r>
              <a:r>
                <a:rPr lang="en-US" sz="1100" b="1" dirty="0" smtClean="0">
                  <a:solidFill>
                    <a:schemeClr val="accent1">
                      <a:lumMod val="50000"/>
                    </a:schemeClr>
                  </a:solidFill>
                  <a:latin typeface="Arial Black" pitchFamily="34" charset="0"/>
                </a:rPr>
                <a:t> </a:t>
              </a:r>
              <a:r>
                <a:rPr lang="en-US" sz="1100" b="1" dirty="0" smtClean="0">
                  <a:solidFill>
                    <a:srgbClr val="00B050"/>
                  </a:solidFill>
                  <a:latin typeface="Arial Black" pitchFamily="34" charset="0"/>
                </a:rPr>
                <a:t>0</a:t>
              </a:r>
              <a:r>
                <a:rPr lang="en-US" sz="1100" b="1" dirty="0" smtClean="0">
                  <a:solidFill>
                    <a:schemeClr val="accent1">
                      <a:lumMod val="50000"/>
                    </a:schemeClr>
                  </a:solidFill>
                  <a:latin typeface="Arial Black" pitchFamily="34" charset="0"/>
                </a:rPr>
                <a:t> </a:t>
              </a:r>
              <a:endParaRPr lang="en-US" sz="1600" b="1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29" name="AutoShape 16"/>
            <p:cNvSpPr>
              <a:spLocks noChangeArrowheads="1"/>
            </p:cNvSpPr>
            <p:nvPr/>
          </p:nvSpPr>
          <p:spPr bwMode="auto">
            <a:xfrm>
              <a:off x="2260" y="1152"/>
              <a:ext cx="1628" cy="672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" name="AutoShape 16"/>
          <p:cNvSpPr>
            <a:spLocks noChangeArrowheads="1"/>
          </p:cNvSpPr>
          <p:nvPr/>
        </p:nvSpPr>
        <p:spPr bwMode="auto">
          <a:xfrm>
            <a:off x="6001176" y="2730499"/>
            <a:ext cx="1380699" cy="498476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tx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dirty="0" err="1" smtClean="0">
                <a:solidFill>
                  <a:schemeClr val="accent1">
                    <a:lumMod val="50000"/>
                  </a:schemeClr>
                </a:solidFill>
              </a:rPr>
              <a:t>Rubeola</a:t>
            </a: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rgbClr val="00B050"/>
                </a:solidFill>
              </a:rPr>
              <a:t>4</a:t>
            </a:r>
            <a:endParaRPr lang="en-US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6" name="Group 20"/>
          <p:cNvGrpSpPr>
            <a:grpSpLocks/>
          </p:cNvGrpSpPr>
          <p:nvPr/>
        </p:nvGrpSpPr>
        <p:grpSpPr bwMode="auto">
          <a:xfrm>
            <a:off x="4617324" y="2735012"/>
            <a:ext cx="1380699" cy="531114"/>
            <a:chOff x="2400" y="1152"/>
            <a:chExt cx="1488" cy="716"/>
          </a:xfrm>
        </p:grpSpPr>
        <p:sp>
          <p:nvSpPr>
            <p:cNvPr id="37" name="Text Box 15"/>
            <p:cNvSpPr txBox="1">
              <a:spLocks noChangeArrowheads="1"/>
            </p:cNvSpPr>
            <p:nvPr/>
          </p:nvSpPr>
          <p:spPr bwMode="auto">
            <a:xfrm>
              <a:off x="2515" y="1163"/>
              <a:ext cx="1269" cy="7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400" b="1" dirty="0" err="1" smtClean="0">
                  <a:solidFill>
                    <a:schemeClr val="accent1">
                      <a:lumMod val="50000"/>
                    </a:schemeClr>
                  </a:solidFill>
                  <a:latin typeface="Arial Black" pitchFamily="34" charset="0"/>
                </a:rPr>
                <a:t>Parotiti</a:t>
              </a:r>
              <a:r>
                <a:rPr lang="en-US" sz="1400" b="1" dirty="0" smtClean="0">
                  <a:solidFill>
                    <a:schemeClr val="accent1">
                      <a:lumMod val="50000"/>
                    </a:schemeClr>
                  </a:solidFill>
                  <a:latin typeface="Arial Black" pitchFamily="34" charset="0"/>
                </a:rPr>
                <a:t> </a:t>
              </a:r>
              <a:r>
                <a:rPr lang="en-US" sz="1400" b="1" dirty="0" smtClean="0">
                  <a:solidFill>
                    <a:srgbClr val="00B050"/>
                  </a:solidFill>
                  <a:latin typeface="Arial Black" pitchFamily="34" charset="0"/>
                </a:rPr>
                <a:t>166</a:t>
              </a:r>
              <a:endParaRPr lang="en-US" sz="1600" b="1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38" name="AutoShape 16"/>
            <p:cNvSpPr>
              <a:spLocks noChangeArrowheads="1"/>
            </p:cNvSpPr>
            <p:nvPr/>
          </p:nvSpPr>
          <p:spPr bwMode="auto">
            <a:xfrm>
              <a:off x="2400" y="1152"/>
              <a:ext cx="1488" cy="672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9" name="Group 20"/>
          <p:cNvGrpSpPr>
            <a:grpSpLocks/>
          </p:cNvGrpSpPr>
          <p:nvPr/>
        </p:nvGrpSpPr>
        <p:grpSpPr bwMode="auto">
          <a:xfrm>
            <a:off x="3238384" y="2744267"/>
            <a:ext cx="1380699" cy="563752"/>
            <a:chOff x="2400" y="1152"/>
            <a:chExt cx="1488" cy="760"/>
          </a:xfrm>
        </p:grpSpPr>
        <p:sp>
          <p:nvSpPr>
            <p:cNvPr id="40" name="Text Box 15"/>
            <p:cNvSpPr txBox="1">
              <a:spLocks noChangeArrowheads="1"/>
            </p:cNvSpPr>
            <p:nvPr/>
          </p:nvSpPr>
          <p:spPr bwMode="auto">
            <a:xfrm>
              <a:off x="2523" y="1165"/>
              <a:ext cx="1269" cy="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400" b="1" dirty="0" err="1" smtClean="0">
                  <a:solidFill>
                    <a:schemeClr val="accent1">
                      <a:lumMod val="50000"/>
                    </a:schemeClr>
                  </a:solidFill>
                  <a:latin typeface="Arial Black" pitchFamily="34" charset="0"/>
                </a:rPr>
                <a:t>Sy.verdh</a:t>
              </a:r>
              <a:r>
                <a:rPr lang="en-US" sz="1400" b="1" dirty="0" smtClean="0">
                  <a:solidFill>
                    <a:schemeClr val="accent1">
                      <a:lumMod val="50000"/>
                    </a:schemeClr>
                  </a:solidFill>
                  <a:latin typeface="Arial Black" pitchFamily="34" charset="0"/>
                </a:rPr>
                <a:t>. Ac</a:t>
              </a:r>
              <a:r>
                <a:rPr lang="en-US" sz="1600" b="1" dirty="0" smtClean="0">
                  <a:solidFill>
                    <a:schemeClr val="accent1">
                      <a:lumMod val="50000"/>
                    </a:schemeClr>
                  </a:solidFill>
                  <a:latin typeface="Arial Black" pitchFamily="34" charset="0"/>
                </a:rPr>
                <a:t> </a:t>
              </a:r>
              <a:r>
                <a:rPr lang="en-US" sz="1200" b="1" dirty="0" smtClean="0">
                  <a:solidFill>
                    <a:srgbClr val="00B050"/>
                  </a:solidFill>
                  <a:latin typeface="Arial Black" pitchFamily="34" charset="0"/>
                </a:rPr>
                <a:t>5</a:t>
              </a:r>
              <a:endParaRPr lang="en-US" sz="1200" b="1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41" name="AutoShape 16"/>
            <p:cNvSpPr>
              <a:spLocks noChangeArrowheads="1"/>
            </p:cNvSpPr>
            <p:nvPr/>
          </p:nvSpPr>
          <p:spPr bwMode="auto">
            <a:xfrm>
              <a:off x="2400" y="1152"/>
              <a:ext cx="1488" cy="672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42" name="Group 20"/>
          <p:cNvGrpSpPr>
            <a:grpSpLocks/>
          </p:cNvGrpSpPr>
          <p:nvPr/>
        </p:nvGrpSpPr>
        <p:grpSpPr bwMode="auto">
          <a:xfrm>
            <a:off x="7745957" y="739774"/>
            <a:ext cx="1380699" cy="498476"/>
            <a:chOff x="2400" y="1152"/>
            <a:chExt cx="1488" cy="672"/>
          </a:xfrm>
        </p:grpSpPr>
        <p:sp>
          <p:nvSpPr>
            <p:cNvPr id="43" name="Text Box 15"/>
            <p:cNvSpPr txBox="1">
              <a:spLocks noChangeArrowheads="1"/>
            </p:cNvSpPr>
            <p:nvPr/>
          </p:nvSpPr>
          <p:spPr bwMode="auto">
            <a:xfrm>
              <a:off x="2523" y="1253"/>
              <a:ext cx="1269" cy="4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400" b="1" dirty="0" err="1" smtClean="0">
                  <a:solidFill>
                    <a:schemeClr val="accent1">
                      <a:lumMod val="50000"/>
                    </a:schemeClr>
                  </a:solidFill>
                  <a:latin typeface="Arial Black" pitchFamily="34" charset="0"/>
                </a:rPr>
                <a:t>Morbil</a:t>
              </a:r>
              <a:r>
                <a:rPr lang="en-US" sz="1400" b="1" dirty="0" smtClean="0">
                  <a:solidFill>
                    <a:schemeClr val="accent1">
                      <a:lumMod val="50000"/>
                    </a:schemeClr>
                  </a:solidFill>
                  <a:latin typeface="Arial Black" pitchFamily="34" charset="0"/>
                </a:rPr>
                <a:t> </a:t>
              </a:r>
              <a:r>
                <a:rPr lang="en-US" sz="1400" b="1" dirty="0" smtClean="0">
                  <a:solidFill>
                    <a:srgbClr val="00B050"/>
                  </a:solidFill>
                  <a:latin typeface="Arial Black" pitchFamily="34" charset="0"/>
                </a:rPr>
                <a:t>0</a:t>
              </a:r>
              <a:endParaRPr lang="en-US" sz="1400" b="1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44" name="AutoShape 16"/>
            <p:cNvSpPr>
              <a:spLocks noChangeArrowheads="1"/>
            </p:cNvSpPr>
            <p:nvPr/>
          </p:nvSpPr>
          <p:spPr bwMode="auto">
            <a:xfrm>
              <a:off x="2400" y="1152"/>
              <a:ext cx="1488" cy="672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" name="AutoShape 16"/>
          <p:cNvSpPr>
            <a:spLocks noChangeArrowheads="1"/>
          </p:cNvSpPr>
          <p:nvPr/>
        </p:nvSpPr>
        <p:spPr bwMode="auto">
          <a:xfrm>
            <a:off x="1857375" y="2737727"/>
            <a:ext cx="1380699" cy="498476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tx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9" name="AutoShape 16"/>
          <p:cNvSpPr>
            <a:spLocks noChangeArrowheads="1"/>
          </p:cNvSpPr>
          <p:nvPr/>
        </p:nvSpPr>
        <p:spPr bwMode="auto">
          <a:xfrm>
            <a:off x="6438900" y="2235199"/>
            <a:ext cx="1380699" cy="498476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tx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dirty="0" err="1" smtClean="0">
                <a:solidFill>
                  <a:schemeClr val="accent1">
                    <a:lumMod val="50000"/>
                  </a:schemeClr>
                </a:solidFill>
              </a:rPr>
              <a:t>Pertusis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0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0" name="AutoShape 16"/>
          <p:cNvSpPr>
            <a:spLocks noChangeArrowheads="1"/>
          </p:cNvSpPr>
          <p:nvPr/>
        </p:nvSpPr>
        <p:spPr bwMode="auto">
          <a:xfrm>
            <a:off x="6905625" y="1730374"/>
            <a:ext cx="1380699" cy="498476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tx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dirty="0" err="1" smtClean="0">
                <a:solidFill>
                  <a:schemeClr val="accent1">
                    <a:lumMod val="50000"/>
                  </a:schemeClr>
                </a:solidFill>
              </a:rPr>
              <a:t>Bruceloza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400" b="1" i="1" dirty="0" smtClean="0">
                <a:solidFill>
                  <a:srgbClr val="00B050"/>
                </a:solidFill>
              </a:rPr>
              <a:t>0</a:t>
            </a:r>
            <a:endParaRPr lang="en-US" sz="1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8507" y="1293812"/>
            <a:ext cx="1217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err="1">
                <a:solidFill>
                  <a:schemeClr val="accent1">
                    <a:lumMod val="50000"/>
                  </a:schemeClr>
                </a:solidFill>
              </a:rPr>
              <a:t>Diarret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b="1" dirty="0" err="1" smtClean="0">
                <a:solidFill>
                  <a:schemeClr val="accent1">
                    <a:lumMod val="50000"/>
                  </a:schemeClr>
                </a:solidFill>
              </a:rPr>
              <a:t>akute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200" b="1" dirty="0" smtClean="0">
                <a:solidFill>
                  <a:srgbClr val="00B050"/>
                </a:solidFill>
              </a:rPr>
              <a:t>13697</a:t>
            </a:r>
            <a:endParaRPr lang="en-US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2001284" y="2861838"/>
            <a:ext cx="117749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SST </a:t>
            </a:r>
            <a:r>
              <a:rPr lang="en-US" sz="1200" b="1" dirty="0" smtClean="0">
                <a:solidFill>
                  <a:srgbClr val="00B050"/>
                </a:solidFill>
                <a:latin typeface="Arial Black" pitchFamily="34" charset="0"/>
              </a:rPr>
              <a:t>22</a:t>
            </a:r>
            <a:endParaRPr lang="en-US" sz="1200" b="1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7" name="Oval Callout 46"/>
          <p:cNvSpPr/>
          <p:nvPr/>
        </p:nvSpPr>
        <p:spPr>
          <a:xfrm flipV="1">
            <a:off x="8686800" y="1219200"/>
            <a:ext cx="609600" cy="76200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48" name="Oval Callout 47"/>
          <p:cNvSpPr/>
          <p:nvPr/>
        </p:nvSpPr>
        <p:spPr>
          <a:xfrm flipV="1">
            <a:off x="5105400" y="3200400"/>
            <a:ext cx="609600" cy="76200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51" name="Oval Callout 50"/>
          <p:cNvSpPr/>
          <p:nvPr/>
        </p:nvSpPr>
        <p:spPr>
          <a:xfrm flipV="1">
            <a:off x="2667000" y="3276600"/>
            <a:ext cx="609600" cy="76200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52" name="Oval Callout 51"/>
          <p:cNvSpPr/>
          <p:nvPr/>
        </p:nvSpPr>
        <p:spPr>
          <a:xfrm flipV="1">
            <a:off x="3810000" y="3276600"/>
            <a:ext cx="609600" cy="76200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53" name="Oval 52"/>
          <p:cNvSpPr/>
          <p:nvPr/>
        </p:nvSpPr>
        <p:spPr>
          <a:xfrm>
            <a:off x="4191000" y="3733800"/>
            <a:ext cx="1371600" cy="609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rgbClr val="183D5E"/>
                </a:solidFill>
                <a:latin typeface="Cambria" pitchFamily="18" charset="0"/>
              </a:rPr>
              <a:t>29440</a:t>
            </a:r>
            <a:endParaRPr lang="en-US" sz="2000" b="1" i="1" dirty="0">
              <a:solidFill>
                <a:srgbClr val="183D5E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9577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400" b="1" i="1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Paraqitja</a:t>
            </a:r>
            <a:r>
              <a:rPr lang="en-US" sz="2400" b="1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e </a:t>
            </a:r>
            <a:r>
              <a:rPr lang="en-US" sz="2400" b="1" i="1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sËmundjeve</a:t>
            </a:r>
            <a:r>
              <a:rPr lang="en-US" sz="2400" b="1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mas0vIKe - </a:t>
            </a:r>
            <a:r>
              <a:rPr lang="en-US" sz="2400" b="1" i="1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kronike</a:t>
            </a:r>
            <a:r>
              <a:rPr lang="en-US" sz="2400" b="1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                                                QKMF, PRISHTINË –2014                         733</a:t>
            </a:r>
            <a:endParaRPr lang="en-US" sz="2400" b="1" i="1" dirty="0">
              <a:ln w="50800"/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52400" y="12192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87870705"/>
              </p:ext>
            </p:extLst>
          </p:nvPr>
        </p:nvGraphicFramePr>
        <p:xfrm>
          <a:off x="152400" y="1295400"/>
          <a:ext cx="8915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93698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58659642"/>
              </p:ext>
            </p:extLst>
          </p:nvPr>
        </p:nvGraphicFramePr>
        <p:xfrm>
          <a:off x="0" y="914400"/>
          <a:ext cx="91440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305800" cy="571500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sq-AL" sz="2000" b="1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PARAQITJA E SËMUNDJEVE MALINJE QKMF, PRISHTINË –201</a:t>
            </a:r>
            <a:r>
              <a:rPr lang="en-US" sz="2000" b="1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4</a:t>
            </a:r>
            <a:r>
              <a:rPr lang="sq-AL" sz="2000" b="1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                           </a:t>
            </a:r>
            <a:r>
              <a:rPr lang="en-US" sz="2000" b="1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219</a:t>
            </a:r>
            <a:endParaRPr lang="en-US" sz="2000" b="1" dirty="0">
              <a:ln w="50800"/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458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2000" i="1" dirty="0" err="1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Raport</a:t>
            </a:r>
            <a:r>
              <a:rPr lang="en-US" sz="2000" i="1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 I </a:t>
            </a:r>
            <a:r>
              <a:rPr lang="en-US" sz="2000" i="1" dirty="0" err="1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Mortalitetit</a:t>
            </a:r>
            <a:r>
              <a:rPr lang="en-US" sz="2000" i="1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 -QKMF, PRISHTINË –2014           </a:t>
            </a:r>
            <a:r>
              <a:rPr lang="en-US" sz="2000" i="1" dirty="0" smtClean="0">
                <a:ln w="50800"/>
                <a:solidFill>
                  <a:srgbClr val="337536"/>
                </a:solidFill>
                <a:latin typeface="Stencil" pitchFamily="82" charset="0"/>
              </a:rPr>
              <a:t>79/</a:t>
            </a:r>
            <a:r>
              <a:rPr lang="en-US" sz="2000" i="1" dirty="0" smtClean="0">
                <a:ln w="50800"/>
                <a:solidFill>
                  <a:schemeClr val="accent1">
                    <a:lumMod val="50000"/>
                  </a:schemeClr>
                </a:solidFill>
                <a:latin typeface="Stencil" pitchFamily="82" charset="0"/>
              </a:rPr>
              <a:t>103</a:t>
            </a:r>
            <a:endParaRPr lang="en-US" sz="2000" dirty="0">
              <a:ln w="50800"/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52400" y="762000"/>
          <a:ext cx="88392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2409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AutoShape 5"/>
          <p:cNvSpPr>
            <a:spLocks noChangeArrowheads="1"/>
          </p:cNvSpPr>
          <p:nvPr/>
        </p:nvSpPr>
        <p:spPr bwMode="gray">
          <a:xfrm rot="5400000">
            <a:off x="-2142645" y="1075845"/>
            <a:ext cx="6277604" cy="4430713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75000"/>
                </a:schemeClr>
              </a:gs>
              <a:gs pos="100000">
                <a:schemeClr val="accent6">
                  <a:lumMod val="20000"/>
                  <a:lumOff val="80000"/>
                  <a:alpha val="4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0" name="AutoShape 13"/>
          <p:cNvSpPr>
            <a:spLocks noChangeArrowheads="1"/>
          </p:cNvSpPr>
          <p:nvPr/>
        </p:nvSpPr>
        <p:spPr bwMode="ltGray">
          <a:xfrm rot="5400000">
            <a:off x="-1631608" y="1499056"/>
            <a:ext cx="5238457" cy="3767138"/>
          </a:xfrm>
          <a:custGeom>
            <a:avLst/>
            <a:gdLst>
              <a:gd name="G0" fmla="+- 744 0 0"/>
              <a:gd name="G1" fmla="+- 11756105 0 0"/>
              <a:gd name="G2" fmla="+- 0 0 11756105"/>
              <a:gd name="T0" fmla="*/ 0 256 1"/>
              <a:gd name="T1" fmla="*/ 180 256 1"/>
              <a:gd name="G3" fmla="+- 11756105 T0 T1"/>
              <a:gd name="T2" fmla="*/ 0 256 1"/>
              <a:gd name="T3" fmla="*/ 90 256 1"/>
              <a:gd name="G4" fmla="+- 11756105 T2 T3"/>
              <a:gd name="G5" fmla="*/ G4 2 1"/>
              <a:gd name="T4" fmla="*/ 90 256 1"/>
              <a:gd name="T5" fmla="*/ 0 256 1"/>
              <a:gd name="G6" fmla="+- 11756105 T4 T5"/>
              <a:gd name="G7" fmla="*/ G6 2 1"/>
              <a:gd name="G8" fmla="abs 11756105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744"/>
              <a:gd name="G18" fmla="*/ 744 1 2"/>
              <a:gd name="G19" fmla="+- G18 5400 0"/>
              <a:gd name="G20" fmla="cos G19 11756105"/>
              <a:gd name="G21" fmla="sin G19 11756105"/>
              <a:gd name="G22" fmla="+- G20 10800 0"/>
              <a:gd name="G23" fmla="+- G21 10800 0"/>
              <a:gd name="G24" fmla="+- 10800 0 G20"/>
              <a:gd name="G25" fmla="+- 744 10800 0"/>
              <a:gd name="G26" fmla="?: G9 G17 G25"/>
              <a:gd name="G27" fmla="?: G9 0 21600"/>
              <a:gd name="G28" fmla="cos 10800 11756105"/>
              <a:gd name="G29" fmla="sin 10800 11756105"/>
              <a:gd name="G30" fmla="sin 744 11756105"/>
              <a:gd name="G31" fmla="+- G28 10800 0"/>
              <a:gd name="G32" fmla="+- G29 10800 0"/>
              <a:gd name="G33" fmla="+- G30 10800 0"/>
              <a:gd name="G34" fmla="?: G4 0 G31"/>
              <a:gd name="G35" fmla="?: 11756105 G34 0"/>
              <a:gd name="G36" fmla="?: G6 G35 G31"/>
              <a:gd name="G37" fmla="+- 21600 0 G36"/>
              <a:gd name="G38" fmla="?: G4 0 G33"/>
              <a:gd name="G39" fmla="?: 11756105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028 w 21600"/>
              <a:gd name="T15" fmla="*/ 10862 h 21600"/>
              <a:gd name="T16" fmla="*/ 10800 w 21600"/>
              <a:gd name="T17" fmla="*/ 10056 h 21600"/>
              <a:gd name="T18" fmla="*/ 16572 w 21600"/>
              <a:gd name="T19" fmla="*/ 10862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056" y="10807"/>
                </a:moveTo>
                <a:cubicBezTo>
                  <a:pt x="10056" y="10805"/>
                  <a:pt x="10056" y="10802"/>
                  <a:pt x="10056" y="10800"/>
                </a:cubicBezTo>
                <a:cubicBezTo>
                  <a:pt x="10056" y="10389"/>
                  <a:pt x="10389" y="10056"/>
                  <a:pt x="10800" y="10056"/>
                </a:cubicBezTo>
                <a:cubicBezTo>
                  <a:pt x="11210" y="10056"/>
                  <a:pt x="11544" y="10389"/>
                  <a:pt x="11544" y="10800"/>
                </a:cubicBezTo>
                <a:cubicBezTo>
                  <a:pt x="11544" y="10802"/>
                  <a:pt x="11543" y="10805"/>
                  <a:pt x="11543" y="10807"/>
                </a:cubicBezTo>
                <a:lnTo>
                  <a:pt x="21599" y="10916"/>
                </a:lnTo>
                <a:cubicBezTo>
                  <a:pt x="21599" y="10877"/>
                  <a:pt x="21600" y="10838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0838"/>
                  <a:pt x="0" y="10877"/>
                  <a:pt x="0" y="10916"/>
                </a:cubicBezTo>
                <a:close/>
              </a:path>
            </a:pathLst>
          </a:custGeom>
          <a:gradFill flip="none" rotWithShape="1">
            <a:gsLst>
              <a:gs pos="100000">
                <a:schemeClr val="accent6">
                  <a:lumMod val="50000"/>
                  <a:alpha val="0"/>
                </a:schemeClr>
              </a:gs>
              <a:gs pos="0">
                <a:srgbClr val="3E58AC">
                  <a:alpha val="59000"/>
                </a:srgbClr>
              </a:gs>
            </a:gsLst>
            <a:lin ang="10800000" scaled="0"/>
            <a:tileRect/>
          </a:gradFill>
          <a:ln>
            <a:noFill/>
          </a:ln>
          <a:effectLst/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</a:t>
            </a:r>
            <a:r>
              <a:rPr lang="en-US" sz="3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Diagnostika</a:t>
            </a:r>
            <a:r>
              <a:rPr lang="en-US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*14</a:t>
            </a:r>
            <a:endParaRPr lang="en-US" sz="32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      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142" name="Group 141"/>
          <p:cNvGrpSpPr/>
          <p:nvPr/>
        </p:nvGrpSpPr>
        <p:grpSpPr>
          <a:xfrm>
            <a:off x="2362200" y="609600"/>
            <a:ext cx="5202238" cy="468247"/>
            <a:chOff x="642334" y="903332"/>
            <a:chExt cx="5202238" cy="468247"/>
          </a:xfrm>
        </p:grpSpPr>
        <p:sp>
          <p:nvSpPr>
            <p:cNvPr id="14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145" name="Group 57"/>
            <p:cNvGrpSpPr>
              <a:grpSpLocks/>
            </p:cNvGrpSpPr>
            <p:nvPr/>
          </p:nvGrpSpPr>
          <p:grpSpPr bwMode="auto">
            <a:xfrm>
              <a:off x="642334" y="903332"/>
              <a:ext cx="5202238" cy="468247"/>
              <a:chOff x="1694" y="1437"/>
              <a:chExt cx="3277" cy="334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14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5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15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4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5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6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151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273" cy="263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QMF- 1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Laborator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14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4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2667000" y="1066800"/>
            <a:ext cx="5202238" cy="721998"/>
            <a:chOff x="642334" y="903333"/>
            <a:chExt cx="5202238" cy="721998"/>
          </a:xfrm>
        </p:grpSpPr>
        <p:sp>
          <p:nvSpPr>
            <p:cNvPr id="158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9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160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16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6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16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166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273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2 </a:t>
                </a:r>
                <a:r>
                  <a:rPr lang="en-US" b="1" i="1" dirty="0" err="1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Laborator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61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6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2895600" y="1524000"/>
            <a:ext cx="5202238" cy="721998"/>
            <a:chOff x="642334" y="903333"/>
            <a:chExt cx="5202238" cy="721998"/>
          </a:xfrm>
        </p:grpSpPr>
        <p:sp>
          <p:nvSpPr>
            <p:cNvPr id="17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175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17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8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18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0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1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2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181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273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QMF- 3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Laborator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7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7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3048000" y="1981200"/>
            <a:ext cx="5202238" cy="721998"/>
            <a:chOff x="642334" y="903333"/>
            <a:chExt cx="5202238" cy="721998"/>
          </a:xfrm>
        </p:grpSpPr>
        <p:sp>
          <p:nvSpPr>
            <p:cNvPr id="204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5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06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10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11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13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4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5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6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7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12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650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4 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Laborator+RTG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07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08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9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18" name="Group 217"/>
          <p:cNvGrpSpPr/>
          <p:nvPr/>
        </p:nvGrpSpPr>
        <p:grpSpPr>
          <a:xfrm>
            <a:off x="3124200" y="2438400"/>
            <a:ext cx="5202238" cy="721998"/>
            <a:chOff x="642334" y="903333"/>
            <a:chExt cx="5202238" cy="721998"/>
          </a:xfrm>
        </p:grpSpPr>
        <p:sp>
          <p:nvSpPr>
            <p:cNvPr id="22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25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2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3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3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4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5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6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31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2192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5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Laborator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+ RTG+ 2 EHO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2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2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3200400" y="2895600"/>
            <a:ext cx="5202238" cy="721998"/>
            <a:chOff x="642334" y="903333"/>
            <a:chExt cx="5202238" cy="721998"/>
          </a:xfrm>
        </p:grpSpPr>
        <p:sp>
          <p:nvSpPr>
            <p:cNvPr id="238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9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40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4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4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4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5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5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46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273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6 </a:t>
                </a:r>
                <a:r>
                  <a:rPr lang="en-US" b="1" i="1" dirty="0" err="1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Laborator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41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4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52" name="Group 251"/>
          <p:cNvGrpSpPr/>
          <p:nvPr/>
        </p:nvGrpSpPr>
        <p:grpSpPr>
          <a:xfrm>
            <a:off x="3124200" y="3810000"/>
            <a:ext cx="5202238" cy="721998"/>
            <a:chOff x="642334" y="903333"/>
            <a:chExt cx="5202238" cy="721998"/>
          </a:xfrm>
        </p:grpSpPr>
        <p:sp>
          <p:nvSpPr>
            <p:cNvPr id="25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55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5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6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6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4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5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6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61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273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QMF-8 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Laborator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5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5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67" name="Group 266"/>
          <p:cNvGrpSpPr/>
          <p:nvPr/>
        </p:nvGrpSpPr>
        <p:grpSpPr>
          <a:xfrm>
            <a:off x="2895600" y="4724400"/>
            <a:ext cx="5202238" cy="721998"/>
            <a:chOff x="642334" y="903333"/>
            <a:chExt cx="5202238" cy="721998"/>
          </a:xfrm>
        </p:grpSpPr>
        <p:sp>
          <p:nvSpPr>
            <p:cNvPr id="268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9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70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7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7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7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7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7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8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8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76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716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Hajvali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  <a:r>
                  <a:rPr lang="en-US" b="1" i="1" dirty="0" err="1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Laborator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71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7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82" name="Group 281"/>
          <p:cNvGrpSpPr/>
          <p:nvPr/>
        </p:nvGrpSpPr>
        <p:grpSpPr>
          <a:xfrm>
            <a:off x="2667000" y="5181600"/>
            <a:ext cx="5202238" cy="721998"/>
            <a:chOff x="642334" y="903333"/>
            <a:chExt cx="5202238" cy="721998"/>
          </a:xfrm>
        </p:grpSpPr>
        <p:sp>
          <p:nvSpPr>
            <p:cNvPr id="28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85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8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9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9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9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94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95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96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91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462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Besi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  <a:r>
                  <a:rPr lang="en-US" b="1" i="1" dirty="0" err="1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Laborator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8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8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97" name="Group 296"/>
          <p:cNvGrpSpPr/>
          <p:nvPr/>
        </p:nvGrpSpPr>
        <p:grpSpPr>
          <a:xfrm>
            <a:off x="1828800" y="6136002"/>
            <a:ext cx="5202238" cy="721998"/>
            <a:chOff x="642334" y="903333"/>
            <a:chExt cx="5202238" cy="721998"/>
          </a:xfrm>
        </p:grpSpPr>
        <p:sp>
          <p:nvSpPr>
            <p:cNvPr id="298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99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300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30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0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30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0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0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1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1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306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619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Mat 1 </a:t>
                </a:r>
                <a:r>
                  <a:rPr lang="en-US" b="1" i="1" dirty="0" err="1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Laborator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301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0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0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327" name="Group 326"/>
          <p:cNvGrpSpPr/>
          <p:nvPr/>
        </p:nvGrpSpPr>
        <p:grpSpPr>
          <a:xfrm>
            <a:off x="1690688" y="152400"/>
            <a:ext cx="5360990" cy="468247"/>
            <a:chOff x="483586" y="903332"/>
            <a:chExt cx="5360990" cy="468247"/>
          </a:xfrm>
        </p:grpSpPr>
        <p:sp>
          <p:nvSpPr>
            <p:cNvPr id="328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29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330" name="Group 57"/>
            <p:cNvGrpSpPr>
              <a:grpSpLocks/>
            </p:cNvGrpSpPr>
            <p:nvPr/>
          </p:nvGrpSpPr>
          <p:grpSpPr bwMode="auto">
            <a:xfrm>
              <a:off x="483586" y="903332"/>
              <a:ext cx="5360990" cy="468247"/>
              <a:chOff x="1594" y="1437"/>
              <a:chExt cx="3377" cy="334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33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3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33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3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3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336" name="Text Box 48"/>
              <p:cNvSpPr txBox="1">
                <a:spLocks noChangeArrowheads="1"/>
              </p:cNvSpPr>
              <p:nvPr/>
            </p:nvSpPr>
            <p:spPr bwMode="auto">
              <a:xfrm>
                <a:off x="1594" y="1491"/>
                <a:ext cx="2384" cy="263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r"/>
                <a:r>
                  <a:rPr lang="en-US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   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QKMF-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Laboratori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 + RTG+EHO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331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   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3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33" name="Oval 26"/>
            <p:cNvSpPr>
              <a:spLocks noChangeArrowheads="1"/>
            </p:cNvSpPr>
            <p:nvPr/>
          </p:nvSpPr>
          <p:spPr bwMode="gray">
            <a:xfrm>
              <a:off x="752820" y="1083028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3200400" y="3352800"/>
            <a:ext cx="5202238" cy="721998"/>
            <a:chOff x="642334" y="903333"/>
            <a:chExt cx="5202238" cy="721998"/>
          </a:xfrm>
        </p:grpSpPr>
        <p:sp>
          <p:nvSpPr>
            <p:cNvPr id="185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187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191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92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194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5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6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7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8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193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273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7 </a:t>
                </a:r>
                <a:r>
                  <a:rPr lang="en-US" b="1" i="1" dirty="0" err="1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Laborator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88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89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0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19" name="Group 218"/>
          <p:cNvGrpSpPr/>
          <p:nvPr/>
        </p:nvGrpSpPr>
        <p:grpSpPr>
          <a:xfrm>
            <a:off x="3048000" y="4267200"/>
            <a:ext cx="5202238" cy="721998"/>
            <a:chOff x="642334" y="903333"/>
            <a:chExt cx="5202238" cy="721998"/>
          </a:xfrm>
        </p:grpSpPr>
        <p:sp>
          <p:nvSpPr>
            <p:cNvPr id="220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1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22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315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16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318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19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0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1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2" name="Oval 26"/>
                <p:cNvSpPr>
                  <a:spLocks noChangeArrowheads="1"/>
                </p:cNvSpPr>
                <p:nvPr/>
              </p:nvSpPr>
              <p:spPr bwMode="gray">
                <a:xfrm>
                  <a:off x="1743" y="1655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317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273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9 </a:t>
                </a:r>
                <a:r>
                  <a:rPr lang="en-US" b="1" i="1" dirty="0" err="1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Laborator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312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13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14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323" name="Group 322"/>
          <p:cNvGrpSpPr/>
          <p:nvPr/>
        </p:nvGrpSpPr>
        <p:grpSpPr>
          <a:xfrm>
            <a:off x="2362200" y="5638800"/>
            <a:ext cx="5202238" cy="721998"/>
            <a:chOff x="642334" y="903333"/>
            <a:chExt cx="5202238" cy="721998"/>
          </a:xfrm>
        </p:grpSpPr>
        <p:sp>
          <p:nvSpPr>
            <p:cNvPr id="324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25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326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345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46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348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9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0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1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2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347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498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Mat </a:t>
                </a:r>
                <a:r>
                  <a:rPr lang="en-US" b="1" i="1" dirty="0" err="1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Laborator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342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43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44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808385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6200"/>
            <a:ext cx="7886700" cy="685801"/>
          </a:xfrm>
        </p:spPr>
        <p:txBody>
          <a:bodyPr>
            <a:normAutofit/>
          </a:bodyPr>
          <a:lstStyle/>
          <a:p>
            <a:r>
              <a:rPr lang="en-US" sz="2400" b="1" i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MORBIDITETI SIPAS KNS 10 QKMF ,PRISHTINE 2014</a:t>
            </a:r>
            <a:endParaRPr lang="en-US" sz="2400" b="1" i="1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98126614"/>
              </p:ext>
            </p:extLst>
          </p:nvPr>
        </p:nvGraphicFramePr>
        <p:xfrm>
          <a:off x="0" y="1099456"/>
          <a:ext cx="9144000" cy="5758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9289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xmlns="" val="1502007785"/>
              </p:ext>
            </p:extLst>
          </p:nvPr>
        </p:nvGraphicFramePr>
        <p:xfrm>
          <a:off x="152400" y="914400"/>
          <a:ext cx="89916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266700"/>
            <a:ext cx="8991600" cy="457200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1800" b="1" i="1" spc="0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pËrqindja</a:t>
            </a: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e </a:t>
            </a:r>
            <a:r>
              <a:rPr lang="en-US" sz="1800" b="1" i="1" spc="0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fËmijËve</a:t>
            </a: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 ( 0-2&amp;2-5 v.)</a:t>
            </a:r>
            <a:r>
              <a:rPr lang="en-US" sz="1800" b="1" i="1" spc="0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të</a:t>
            </a: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</a:t>
            </a:r>
            <a:r>
              <a:rPr lang="en-US" sz="1800" b="1" i="1" spc="0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matur</a:t>
            </a: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</a:t>
            </a:r>
            <a:r>
              <a:rPr lang="en-US" sz="1800" b="1" i="1" spc="0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sipas</a:t>
            </a: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</a:t>
            </a:r>
            <a:r>
              <a:rPr lang="en-US" sz="1800" b="1" i="1" spc="0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standardeve</a:t>
            </a: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 </a:t>
            </a:r>
            <a:r>
              <a:rPr lang="en-US" sz="1800" b="1" i="1" spc="0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tË</a:t>
            </a: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</a:t>
            </a:r>
            <a:r>
              <a:rPr lang="en-US" sz="1800" b="1" i="1" spc="0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obsh</a:t>
            </a: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/>
            </a:r>
            <a:b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</a:b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  </a:t>
            </a:r>
            <a:r>
              <a:rPr lang="en-US" sz="1800" b="1" i="1" spc="0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qkmf</a:t>
            </a: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– </a:t>
            </a:r>
            <a:r>
              <a:rPr lang="en-US" sz="1800" b="1" i="1" spc="0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prishtinË</a:t>
            </a: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 2014</a:t>
            </a:r>
            <a:endParaRPr lang="en-US" sz="1800" b="1" i="1" spc="0" dirty="0">
              <a:ln w="50800"/>
              <a:solidFill>
                <a:schemeClr val="tx2">
                  <a:lumMod val="75000"/>
                </a:schemeClr>
              </a:solidFill>
              <a:latin typeface="Stencil" pitchFamily="82" charset="0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3667665744"/>
              </p:ext>
            </p:extLst>
          </p:nvPr>
        </p:nvGraphicFramePr>
        <p:xfrm>
          <a:off x="152400" y="990600"/>
          <a:ext cx="88392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24959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701674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000" b="1" i="1" dirty="0" err="1" smtClean="0">
                <a:ln w="50800"/>
                <a:solidFill>
                  <a:srgbClr val="183D5E"/>
                </a:solidFill>
                <a:latin typeface="Stencil" pitchFamily="82" charset="0"/>
              </a:rPr>
              <a:t>Vlerat</a:t>
            </a:r>
            <a:r>
              <a:rPr lang="en-US" sz="2000" b="1" i="1" dirty="0" smtClean="0">
                <a:ln w="50800"/>
                <a:solidFill>
                  <a:srgbClr val="183D5E"/>
                </a:solidFill>
                <a:latin typeface="Stencil" pitchFamily="82" charset="0"/>
              </a:rPr>
              <a:t> e </a:t>
            </a:r>
            <a:r>
              <a:rPr lang="en-US" sz="2000" b="1" i="1" dirty="0" err="1" smtClean="0">
                <a:ln w="50800"/>
                <a:solidFill>
                  <a:srgbClr val="183D5E"/>
                </a:solidFill>
                <a:latin typeface="Stencil" pitchFamily="82" charset="0"/>
              </a:rPr>
              <a:t>arritura</a:t>
            </a:r>
            <a:r>
              <a:rPr lang="en-US" sz="2000" b="1" i="1" dirty="0" smtClean="0">
                <a:ln w="50800"/>
                <a:solidFill>
                  <a:srgbClr val="183D5E"/>
                </a:solidFill>
                <a:latin typeface="Stencil" pitchFamily="82" charset="0"/>
              </a:rPr>
              <a:t> pas  </a:t>
            </a:r>
            <a:r>
              <a:rPr lang="en-US" sz="2000" b="1" i="1" dirty="0" err="1" smtClean="0">
                <a:ln w="50800"/>
                <a:solidFill>
                  <a:srgbClr val="183D5E"/>
                </a:solidFill>
                <a:latin typeface="Stencil" pitchFamily="82" charset="0"/>
              </a:rPr>
              <a:t>fËmijËve</a:t>
            </a:r>
            <a:r>
              <a:rPr lang="en-US" sz="2000" b="1" i="1" dirty="0" smtClean="0">
                <a:ln w="50800"/>
                <a:solidFill>
                  <a:srgbClr val="183D5E"/>
                </a:solidFill>
                <a:latin typeface="Stencil" pitchFamily="82" charset="0"/>
              </a:rPr>
              <a:t>  ( 0-2&amp;2-5 v.)</a:t>
            </a:r>
            <a:r>
              <a:rPr lang="en-US" sz="2000" b="1" i="1" dirty="0" err="1" smtClean="0">
                <a:ln w="50800"/>
                <a:solidFill>
                  <a:srgbClr val="183D5E"/>
                </a:solidFill>
                <a:latin typeface="Stencil" pitchFamily="82" charset="0"/>
              </a:rPr>
              <a:t>të</a:t>
            </a:r>
            <a:r>
              <a:rPr lang="en-US" sz="2000" b="1" i="1" dirty="0" smtClean="0">
                <a:ln w="50800"/>
                <a:solidFill>
                  <a:srgbClr val="183D5E"/>
                </a:solidFill>
                <a:latin typeface="Stencil" pitchFamily="82" charset="0"/>
              </a:rPr>
              <a:t> </a:t>
            </a:r>
            <a:r>
              <a:rPr lang="en-US" sz="2000" b="1" i="1" dirty="0" err="1" smtClean="0">
                <a:ln w="50800"/>
                <a:solidFill>
                  <a:srgbClr val="183D5E"/>
                </a:solidFill>
                <a:latin typeface="Stencil" pitchFamily="82" charset="0"/>
              </a:rPr>
              <a:t>matur</a:t>
            </a:r>
            <a:r>
              <a:rPr lang="en-US" sz="2000" b="1" i="1" dirty="0" smtClean="0">
                <a:ln w="50800"/>
                <a:solidFill>
                  <a:srgbClr val="183D5E"/>
                </a:solidFill>
                <a:latin typeface="Stencil" pitchFamily="82" charset="0"/>
              </a:rPr>
              <a:t> </a:t>
            </a:r>
            <a:r>
              <a:rPr lang="en-US" sz="2000" b="1" i="1" dirty="0" err="1" smtClean="0">
                <a:ln w="50800"/>
                <a:solidFill>
                  <a:srgbClr val="183D5E"/>
                </a:solidFill>
                <a:latin typeface="Stencil" pitchFamily="82" charset="0"/>
              </a:rPr>
              <a:t>sipas</a:t>
            </a:r>
            <a:r>
              <a:rPr lang="en-US" sz="2000" b="1" i="1" dirty="0" smtClean="0">
                <a:ln w="50800"/>
                <a:solidFill>
                  <a:srgbClr val="183D5E"/>
                </a:solidFill>
                <a:latin typeface="Stencil" pitchFamily="82" charset="0"/>
              </a:rPr>
              <a:t> </a:t>
            </a:r>
            <a:r>
              <a:rPr lang="en-US" sz="2000" b="1" i="1" dirty="0" err="1" smtClean="0">
                <a:ln w="50800"/>
                <a:solidFill>
                  <a:srgbClr val="183D5E"/>
                </a:solidFill>
                <a:latin typeface="Stencil" pitchFamily="82" charset="0"/>
              </a:rPr>
              <a:t>standardeve</a:t>
            </a:r>
            <a:r>
              <a:rPr lang="en-US" sz="2000" b="1" i="1" dirty="0" smtClean="0">
                <a:ln w="50800"/>
                <a:solidFill>
                  <a:srgbClr val="183D5E"/>
                </a:solidFill>
                <a:latin typeface="Stencil" pitchFamily="82" charset="0"/>
              </a:rPr>
              <a:t>  </a:t>
            </a:r>
            <a:r>
              <a:rPr lang="en-US" sz="2000" b="1" i="1" dirty="0" err="1" smtClean="0">
                <a:ln w="50800"/>
                <a:solidFill>
                  <a:srgbClr val="183D5E"/>
                </a:solidFill>
                <a:latin typeface="Stencil" pitchFamily="82" charset="0"/>
              </a:rPr>
              <a:t>tË</a:t>
            </a:r>
            <a:r>
              <a:rPr lang="en-US" sz="2000" b="1" i="1" dirty="0" smtClean="0">
                <a:ln w="50800"/>
                <a:solidFill>
                  <a:srgbClr val="183D5E"/>
                </a:solidFill>
                <a:latin typeface="Stencil" pitchFamily="82" charset="0"/>
              </a:rPr>
              <a:t> </a:t>
            </a:r>
            <a:r>
              <a:rPr lang="en-US" sz="2000" b="1" i="1" dirty="0" err="1" smtClean="0">
                <a:ln w="50800"/>
                <a:solidFill>
                  <a:srgbClr val="183D5E"/>
                </a:solidFill>
                <a:latin typeface="Stencil" pitchFamily="82" charset="0"/>
              </a:rPr>
              <a:t>obsh</a:t>
            </a:r>
            <a:r>
              <a:rPr lang="en-US" sz="2000" b="1" i="1" dirty="0" smtClean="0">
                <a:ln w="50800"/>
                <a:solidFill>
                  <a:srgbClr val="183D5E"/>
                </a:solidFill>
                <a:latin typeface="Stencil" pitchFamily="82" charset="0"/>
              </a:rPr>
              <a:t>   </a:t>
            </a:r>
            <a:r>
              <a:rPr lang="en-US" sz="2000" b="1" i="1" dirty="0" err="1" smtClean="0">
                <a:ln w="50800"/>
                <a:solidFill>
                  <a:srgbClr val="183D5E"/>
                </a:solidFill>
                <a:latin typeface="Stencil" pitchFamily="82" charset="0"/>
              </a:rPr>
              <a:t>qkmf</a:t>
            </a:r>
            <a:r>
              <a:rPr lang="en-US" sz="2000" b="1" i="1" dirty="0" smtClean="0">
                <a:ln w="50800"/>
                <a:solidFill>
                  <a:srgbClr val="183D5E"/>
                </a:solidFill>
                <a:latin typeface="Stencil" pitchFamily="82" charset="0"/>
              </a:rPr>
              <a:t> – </a:t>
            </a:r>
            <a:r>
              <a:rPr lang="en-US" sz="2000" b="1" i="1" dirty="0" err="1" smtClean="0">
                <a:ln w="50800"/>
                <a:solidFill>
                  <a:srgbClr val="183D5E"/>
                </a:solidFill>
                <a:latin typeface="Stencil" pitchFamily="82" charset="0"/>
              </a:rPr>
              <a:t>prishtinË</a:t>
            </a:r>
            <a:r>
              <a:rPr lang="en-US" sz="2000" b="1" i="1" dirty="0" smtClean="0">
                <a:ln w="50800"/>
                <a:solidFill>
                  <a:srgbClr val="183D5E"/>
                </a:solidFill>
                <a:latin typeface="Stencil" pitchFamily="82" charset="0"/>
              </a:rPr>
              <a:t>  2014</a:t>
            </a:r>
            <a:endParaRPr lang="en-US" sz="2000" b="1" dirty="0">
              <a:ln w="50800"/>
              <a:solidFill>
                <a:srgbClr val="183D5E"/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xmlns="" val="4073749697"/>
              </p:ext>
            </p:extLst>
          </p:nvPr>
        </p:nvGraphicFramePr>
        <p:xfrm>
          <a:off x="0" y="1219200"/>
          <a:ext cx="8686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66700"/>
            <a:ext cx="8686800" cy="457200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1800" b="1" i="1" spc="0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pËrqindja</a:t>
            </a: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e </a:t>
            </a:r>
            <a:r>
              <a:rPr lang="en-US" sz="1800" b="1" i="1" spc="0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fËmijËve</a:t>
            </a: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 ( 0-2&amp;2-5 v.)</a:t>
            </a:r>
            <a:r>
              <a:rPr lang="en-US" sz="1800" b="1" i="1" spc="0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të</a:t>
            </a: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</a:t>
            </a:r>
            <a:r>
              <a:rPr lang="en-US" sz="1800" b="1" i="1" spc="0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matur</a:t>
            </a: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</a:t>
            </a:r>
            <a:r>
              <a:rPr lang="en-US" sz="1800" b="1" i="1" spc="0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sipas</a:t>
            </a: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</a:t>
            </a:r>
            <a:r>
              <a:rPr lang="en-US" sz="1800" b="1" i="1" spc="0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standardeve</a:t>
            </a: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 </a:t>
            </a:r>
            <a:r>
              <a:rPr lang="en-US" sz="1800" b="1" i="1" spc="0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tË</a:t>
            </a: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</a:t>
            </a:r>
            <a:r>
              <a:rPr lang="en-US" sz="1800" b="1" i="1" spc="0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obsh</a:t>
            </a: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/>
            </a:r>
            <a:b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</a:b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  </a:t>
            </a:r>
            <a:r>
              <a:rPr lang="en-US" sz="1800" b="1" i="1" spc="0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qkmf</a:t>
            </a: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– </a:t>
            </a:r>
            <a:r>
              <a:rPr lang="en-US" sz="1800" b="1" i="1" spc="0" dirty="0" err="1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prishtinË</a:t>
            </a:r>
            <a:r>
              <a:rPr lang="en-US" sz="1800" b="1" i="1" spc="0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  2014</a:t>
            </a:r>
            <a:endParaRPr lang="en-US" sz="1800" b="1" i="1" spc="0" dirty="0">
              <a:ln w="50800"/>
              <a:solidFill>
                <a:schemeClr val="tx2">
                  <a:lumMod val="75000"/>
                </a:schemeClr>
              </a:solidFill>
              <a:latin typeface="Stencil" pitchFamily="82" charset="0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2127411825"/>
              </p:ext>
            </p:extLst>
          </p:nvPr>
        </p:nvGraphicFramePr>
        <p:xfrm>
          <a:off x="152400" y="990600"/>
          <a:ext cx="89916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6621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533400"/>
          </a:xfrm>
        </p:spPr>
        <p:txBody>
          <a:bodyPr>
            <a:normAutofit/>
          </a:bodyPr>
          <a:lstStyle/>
          <a:p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NUMRI I P</a:t>
            </a:r>
            <a:r>
              <a:rPr lang="en-US" sz="2400" b="1" i="1" dirty="0">
                <a:ln w="50800"/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Ë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RDORUESVE T</a:t>
            </a:r>
            <a:r>
              <a:rPr lang="en-US" sz="2400" b="1" i="1" dirty="0">
                <a:ln w="50800"/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Ë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 SUBSTANCAVE NARKOTIKE</a:t>
            </a:r>
            <a:endParaRPr lang="en-US" sz="2400" b="1" i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73358536"/>
              </p:ext>
            </p:extLst>
          </p:nvPr>
        </p:nvGraphicFramePr>
        <p:xfrm>
          <a:off x="76200" y="685800"/>
          <a:ext cx="89154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451811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1200" y="666545"/>
            <a:ext cx="5039428" cy="14670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Rectangle 3"/>
          <p:cNvSpPr/>
          <p:nvPr/>
        </p:nvSpPr>
        <p:spPr>
          <a:xfrm>
            <a:off x="1524000" y="2743200"/>
            <a:ext cx="5791200" cy="203132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endParaRPr lang="en-US" sz="36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</a:endParaRPr>
          </a:p>
          <a:p>
            <a:pPr algn="ctr"/>
            <a:r>
              <a:rPr lang="en-US" sz="36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FALEMINDERIT PËR VËMENDJE</a:t>
            </a:r>
            <a:endParaRPr lang="sq-AL" sz="3600" b="1" i="1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368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AutoShape 5"/>
          <p:cNvSpPr>
            <a:spLocks noChangeArrowheads="1"/>
          </p:cNvSpPr>
          <p:nvPr/>
        </p:nvSpPr>
        <p:spPr bwMode="gray">
          <a:xfrm rot="5400000">
            <a:off x="-2142645" y="1152045"/>
            <a:ext cx="6277604" cy="4430713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75000"/>
                </a:schemeClr>
              </a:gs>
              <a:gs pos="100000">
                <a:schemeClr val="accent6">
                  <a:lumMod val="20000"/>
                  <a:lumOff val="80000"/>
                  <a:alpha val="4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0" name="AutoShape 13"/>
          <p:cNvSpPr>
            <a:spLocks noChangeArrowheads="1"/>
          </p:cNvSpPr>
          <p:nvPr/>
        </p:nvSpPr>
        <p:spPr bwMode="ltGray">
          <a:xfrm rot="5400000">
            <a:off x="-1631608" y="1499056"/>
            <a:ext cx="5238457" cy="3767138"/>
          </a:xfrm>
          <a:custGeom>
            <a:avLst/>
            <a:gdLst>
              <a:gd name="G0" fmla="+- 744 0 0"/>
              <a:gd name="G1" fmla="+- 11756105 0 0"/>
              <a:gd name="G2" fmla="+- 0 0 11756105"/>
              <a:gd name="T0" fmla="*/ 0 256 1"/>
              <a:gd name="T1" fmla="*/ 180 256 1"/>
              <a:gd name="G3" fmla="+- 11756105 T0 T1"/>
              <a:gd name="T2" fmla="*/ 0 256 1"/>
              <a:gd name="T3" fmla="*/ 90 256 1"/>
              <a:gd name="G4" fmla="+- 11756105 T2 T3"/>
              <a:gd name="G5" fmla="*/ G4 2 1"/>
              <a:gd name="T4" fmla="*/ 90 256 1"/>
              <a:gd name="T5" fmla="*/ 0 256 1"/>
              <a:gd name="G6" fmla="+- 11756105 T4 T5"/>
              <a:gd name="G7" fmla="*/ G6 2 1"/>
              <a:gd name="G8" fmla="abs 11756105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744"/>
              <a:gd name="G18" fmla="*/ 744 1 2"/>
              <a:gd name="G19" fmla="+- G18 5400 0"/>
              <a:gd name="G20" fmla="cos G19 11756105"/>
              <a:gd name="G21" fmla="sin G19 11756105"/>
              <a:gd name="G22" fmla="+- G20 10800 0"/>
              <a:gd name="G23" fmla="+- G21 10800 0"/>
              <a:gd name="G24" fmla="+- 10800 0 G20"/>
              <a:gd name="G25" fmla="+- 744 10800 0"/>
              <a:gd name="G26" fmla="?: G9 G17 G25"/>
              <a:gd name="G27" fmla="?: G9 0 21600"/>
              <a:gd name="G28" fmla="cos 10800 11756105"/>
              <a:gd name="G29" fmla="sin 10800 11756105"/>
              <a:gd name="G30" fmla="sin 744 11756105"/>
              <a:gd name="G31" fmla="+- G28 10800 0"/>
              <a:gd name="G32" fmla="+- G29 10800 0"/>
              <a:gd name="G33" fmla="+- G30 10800 0"/>
              <a:gd name="G34" fmla="?: G4 0 G31"/>
              <a:gd name="G35" fmla="?: 11756105 G34 0"/>
              <a:gd name="G36" fmla="?: G6 G35 G31"/>
              <a:gd name="G37" fmla="+- 21600 0 G36"/>
              <a:gd name="G38" fmla="?: G4 0 G33"/>
              <a:gd name="G39" fmla="?: 11756105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028 w 21600"/>
              <a:gd name="T15" fmla="*/ 10862 h 21600"/>
              <a:gd name="T16" fmla="*/ 10800 w 21600"/>
              <a:gd name="T17" fmla="*/ 10056 h 21600"/>
              <a:gd name="T18" fmla="*/ 16572 w 21600"/>
              <a:gd name="T19" fmla="*/ 10862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056" y="10807"/>
                </a:moveTo>
                <a:cubicBezTo>
                  <a:pt x="10056" y="10805"/>
                  <a:pt x="10056" y="10802"/>
                  <a:pt x="10056" y="10800"/>
                </a:cubicBezTo>
                <a:cubicBezTo>
                  <a:pt x="10056" y="10389"/>
                  <a:pt x="10389" y="10056"/>
                  <a:pt x="10800" y="10056"/>
                </a:cubicBezTo>
                <a:cubicBezTo>
                  <a:pt x="11210" y="10056"/>
                  <a:pt x="11544" y="10389"/>
                  <a:pt x="11544" y="10800"/>
                </a:cubicBezTo>
                <a:cubicBezTo>
                  <a:pt x="11544" y="10802"/>
                  <a:pt x="11543" y="10805"/>
                  <a:pt x="11543" y="10807"/>
                </a:cubicBezTo>
                <a:lnTo>
                  <a:pt x="21599" y="10916"/>
                </a:lnTo>
                <a:cubicBezTo>
                  <a:pt x="21599" y="10877"/>
                  <a:pt x="21600" y="10838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0838"/>
                  <a:pt x="0" y="10877"/>
                  <a:pt x="0" y="10916"/>
                </a:cubicBezTo>
                <a:close/>
              </a:path>
            </a:pathLst>
          </a:custGeom>
          <a:gradFill flip="none" rotWithShape="1">
            <a:gsLst>
              <a:gs pos="100000">
                <a:schemeClr val="accent6">
                  <a:lumMod val="50000"/>
                  <a:alpha val="0"/>
                </a:schemeClr>
              </a:gs>
              <a:gs pos="0">
                <a:srgbClr val="3E58AC">
                  <a:alpha val="59000"/>
                </a:srgbClr>
              </a:gs>
            </a:gsLst>
            <a:lin ang="10800000" scaled="0"/>
            <a:tileRect/>
          </a:gradFill>
          <a:ln>
            <a:noFill/>
          </a:ln>
          <a:effectLst/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</a:t>
            </a:r>
            <a:r>
              <a:rPr lang="en-US" sz="3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Poliklinika</a:t>
            </a:r>
            <a:endParaRPr lang="en-US" sz="3200" b="1" i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</a:t>
            </a:r>
            <a:r>
              <a:rPr lang="en-US" sz="32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Stomatologjike</a:t>
            </a:r>
            <a:r>
              <a:rPr lang="en-US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*13</a:t>
            </a:r>
          </a:p>
          <a:p>
            <a:endParaRPr lang="en-US" sz="32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i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      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142" name="Group 141"/>
          <p:cNvGrpSpPr/>
          <p:nvPr/>
        </p:nvGrpSpPr>
        <p:grpSpPr>
          <a:xfrm>
            <a:off x="2263989" y="467851"/>
            <a:ext cx="4946184" cy="468247"/>
            <a:chOff x="642334" y="903332"/>
            <a:chExt cx="5202238" cy="468247"/>
          </a:xfrm>
        </p:grpSpPr>
        <p:sp>
          <p:nvSpPr>
            <p:cNvPr id="14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145" name="Group 57"/>
            <p:cNvGrpSpPr>
              <a:grpSpLocks/>
            </p:cNvGrpSpPr>
            <p:nvPr/>
          </p:nvGrpSpPr>
          <p:grpSpPr bwMode="auto">
            <a:xfrm>
              <a:off x="642334" y="903332"/>
              <a:ext cx="5202238" cy="468247"/>
              <a:chOff x="1694" y="1437"/>
              <a:chExt cx="3277" cy="334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14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5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15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4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5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6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151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414" cy="263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QMF-1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Shërb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Stom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14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4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2829342" y="1404024"/>
            <a:ext cx="5202238" cy="999582"/>
            <a:chOff x="642334" y="903334"/>
            <a:chExt cx="5202238" cy="999582"/>
          </a:xfrm>
        </p:grpSpPr>
        <p:sp>
          <p:nvSpPr>
            <p:cNvPr id="158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9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160" name="Group 57"/>
            <p:cNvGrpSpPr>
              <a:grpSpLocks/>
            </p:cNvGrpSpPr>
            <p:nvPr/>
          </p:nvGrpSpPr>
          <p:grpSpPr bwMode="auto">
            <a:xfrm>
              <a:off x="642334" y="903334"/>
              <a:ext cx="5202238" cy="999582"/>
              <a:chOff x="1694" y="1437"/>
              <a:chExt cx="3277" cy="713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16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6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16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166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409" cy="659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QMF- 4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Shërb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Stom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  <a:p>
                <a:r>
                  <a:rPr lang="en-US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 </a:t>
                </a:r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61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6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3014382" y="1860716"/>
            <a:ext cx="4955272" cy="721998"/>
            <a:chOff x="642334" y="903333"/>
            <a:chExt cx="5202238" cy="721998"/>
          </a:xfrm>
        </p:grpSpPr>
        <p:sp>
          <p:nvSpPr>
            <p:cNvPr id="17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175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17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8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18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0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1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2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181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445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QMF-5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Shërb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Stom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  <a:p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17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7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3082226" y="2308072"/>
            <a:ext cx="4942926" cy="721998"/>
            <a:chOff x="642334" y="903333"/>
            <a:chExt cx="5202238" cy="721998"/>
          </a:xfrm>
        </p:grpSpPr>
        <p:sp>
          <p:nvSpPr>
            <p:cNvPr id="204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5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06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10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11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13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4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5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6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7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12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449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QMF-6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Shërb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Stom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07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08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9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18" name="Group 217"/>
          <p:cNvGrpSpPr/>
          <p:nvPr/>
        </p:nvGrpSpPr>
        <p:grpSpPr>
          <a:xfrm>
            <a:off x="1600200" y="6389753"/>
            <a:ext cx="5202238" cy="468247"/>
            <a:chOff x="642334" y="903332"/>
            <a:chExt cx="5202238" cy="468247"/>
          </a:xfrm>
        </p:grpSpPr>
        <p:sp>
          <p:nvSpPr>
            <p:cNvPr id="22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25" name="Group 57"/>
            <p:cNvGrpSpPr>
              <a:grpSpLocks/>
            </p:cNvGrpSpPr>
            <p:nvPr/>
          </p:nvGrpSpPr>
          <p:grpSpPr bwMode="auto">
            <a:xfrm>
              <a:off x="642334" y="903332"/>
              <a:ext cx="5202238" cy="468247"/>
              <a:chOff x="1694" y="1437"/>
              <a:chExt cx="3277" cy="334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2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3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3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4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5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6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31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762" cy="263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QMF-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Hajvali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Shërb.Stom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22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2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3143667" y="3254440"/>
            <a:ext cx="5202238" cy="721998"/>
            <a:chOff x="642334" y="903333"/>
            <a:chExt cx="5202238" cy="721998"/>
          </a:xfrm>
        </p:grpSpPr>
        <p:sp>
          <p:nvSpPr>
            <p:cNvPr id="238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9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40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4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4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4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5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5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46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499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 – 8 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Shërb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Stom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  <a:p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241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4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52" name="Group 251"/>
          <p:cNvGrpSpPr/>
          <p:nvPr/>
        </p:nvGrpSpPr>
        <p:grpSpPr>
          <a:xfrm>
            <a:off x="3124200" y="4267200"/>
            <a:ext cx="5202238" cy="721998"/>
            <a:chOff x="642334" y="903333"/>
            <a:chExt cx="5202238" cy="721998"/>
          </a:xfrm>
        </p:grpSpPr>
        <p:sp>
          <p:nvSpPr>
            <p:cNvPr id="25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55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5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6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6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4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5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6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61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700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QMF – 10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Shërb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Stom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.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5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5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67" name="Group 266"/>
          <p:cNvGrpSpPr/>
          <p:nvPr/>
        </p:nvGrpSpPr>
        <p:grpSpPr>
          <a:xfrm>
            <a:off x="2895600" y="4800600"/>
            <a:ext cx="5202238" cy="468247"/>
            <a:chOff x="642334" y="903332"/>
            <a:chExt cx="5202238" cy="468247"/>
          </a:xfrm>
        </p:grpSpPr>
        <p:sp>
          <p:nvSpPr>
            <p:cNvPr id="268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9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70" name="Group 57"/>
            <p:cNvGrpSpPr>
              <a:grpSpLocks/>
            </p:cNvGrpSpPr>
            <p:nvPr/>
          </p:nvGrpSpPr>
          <p:grpSpPr bwMode="auto">
            <a:xfrm>
              <a:off x="642334" y="903332"/>
              <a:ext cx="5202238" cy="468247"/>
              <a:chOff x="1694" y="1437"/>
              <a:chExt cx="3277" cy="334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7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7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7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7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7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8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8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76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16" cy="263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b="1" dirty="0">
                  <a:solidFill>
                    <a:srgbClr val="FFC000"/>
                  </a:solidFill>
                </a:endParaRPr>
              </a:p>
            </p:txBody>
          </p:sp>
        </p:grpSp>
        <p:sp>
          <p:nvSpPr>
            <p:cNvPr id="271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7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82" name="Group 281"/>
          <p:cNvGrpSpPr/>
          <p:nvPr/>
        </p:nvGrpSpPr>
        <p:grpSpPr>
          <a:xfrm>
            <a:off x="2582163" y="936303"/>
            <a:ext cx="5202238" cy="721998"/>
            <a:chOff x="642334" y="903333"/>
            <a:chExt cx="5202238" cy="721998"/>
          </a:xfrm>
        </p:grpSpPr>
        <p:sp>
          <p:nvSpPr>
            <p:cNvPr id="28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85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289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90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292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93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94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95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96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91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499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 – 2 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Shërb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Stom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8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87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8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297" name="Group 296"/>
          <p:cNvGrpSpPr/>
          <p:nvPr/>
        </p:nvGrpSpPr>
        <p:grpSpPr>
          <a:xfrm>
            <a:off x="3133235" y="2776319"/>
            <a:ext cx="5202238" cy="721998"/>
            <a:chOff x="642334" y="903333"/>
            <a:chExt cx="5202238" cy="721998"/>
          </a:xfrm>
        </p:grpSpPr>
        <p:sp>
          <p:nvSpPr>
            <p:cNvPr id="298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99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300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30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0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30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0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0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1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1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306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534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 – 7 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Shërb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Stom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  <a:p>
                <a:endParaRPr lang="en-US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301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0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0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327" name="Group 326"/>
          <p:cNvGrpSpPr/>
          <p:nvPr/>
        </p:nvGrpSpPr>
        <p:grpSpPr>
          <a:xfrm>
            <a:off x="1524000" y="0"/>
            <a:ext cx="5430840" cy="468247"/>
            <a:chOff x="413736" y="903332"/>
            <a:chExt cx="5430840" cy="468247"/>
          </a:xfrm>
        </p:grpSpPr>
        <p:sp>
          <p:nvSpPr>
            <p:cNvPr id="328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29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330" name="Group 57"/>
            <p:cNvGrpSpPr>
              <a:grpSpLocks/>
            </p:cNvGrpSpPr>
            <p:nvPr/>
          </p:nvGrpSpPr>
          <p:grpSpPr bwMode="auto">
            <a:xfrm>
              <a:off x="413736" y="903332"/>
              <a:ext cx="5430840" cy="468247"/>
              <a:chOff x="1550" y="1437"/>
              <a:chExt cx="3421" cy="334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33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3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33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3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3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336" name="Text Box 48"/>
              <p:cNvSpPr txBox="1">
                <a:spLocks noChangeArrowheads="1"/>
              </p:cNvSpPr>
              <p:nvPr/>
            </p:nvSpPr>
            <p:spPr bwMode="auto">
              <a:xfrm>
                <a:off x="1550" y="1491"/>
                <a:ext cx="3408" cy="263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r"/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Poliklinika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Stomatologjike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( 44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punët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shëndetësor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331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3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3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3581400" y="4876800"/>
            <a:ext cx="2555187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QMF MAT- </a:t>
            </a:r>
            <a:r>
              <a:rPr lang="en-US" b="1" i="1" dirty="0" err="1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Shërb</a:t>
            </a:r>
            <a:r>
              <a:rPr lang="en-US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. </a:t>
            </a:r>
            <a:r>
              <a:rPr lang="en-US" b="1" i="1" dirty="0" err="1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Stom</a:t>
            </a:r>
            <a:r>
              <a:rPr lang="en-US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.</a:t>
            </a:r>
            <a:endParaRPr lang="en-US" b="1" i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grpSp>
        <p:nvGrpSpPr>
          <p:cNvPr id="184" name="Group 183"/>
          <p:cNvGrpSpPr/>
          <p:nvPr/>
        </p:nvGrpSpPr>
        <p:grpSpPr>
          <a:xfrm>
            <a:off x="2209800" y="5867400"/>
            <a:ext cx="5202238" cy="721998"/>
            <a:chOff x="642334" y="903333"/>
            <a:chExt cx="5202238" cy="721998"/>
          </a:xfrm>
        </p:grpSpPr>
        <p:sp>
          <p:nvSpPr>
            <p:cNvPr id="185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187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191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92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194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5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6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7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8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193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688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 –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Besi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 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Shërb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Stom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  <a:p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188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89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0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322" name="Group 321"/>
          <p:cNvGrpSpPr/>
          <p:nvPr/>
        </p:nvGrpSpPr>
        <p:grpSpPr>
          <a:xfrm>
            <a:off x="2667000" y="5334000"/>
            <a:ext cx="5202238" cy="468247"/>
            <a:chOff x="642334" y="903332"/>
            <a:chExt cx="5202238" cy="468247"/>
          </a:xfrm>
        </p:grpSpPr>
        <p:sp>
          <p:nvSpPr>
            <p:cNvPr id="323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24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325" name="Group 57"/>
            <p:cNvGrpSpPr>
              <a:grpSpLocks/>
            </p:cNvGrpSpPr>
            <p:nvPr/>
          </p:nvGrpSpPr>
          <p:grpSpPr bwMode="auto">
            <a:xfrm>
              <a:off x="642334" y="903332"/>
              <a:ext cx="5202238" cy="468247"/>
              <a:chOff x="1694" y="1437"/>
              <a:chExt cx="3277" cy="334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344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45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347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8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9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0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1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346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16" cy="263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b="1" dirty="0">
                  <a:solidFill>
                    <a:srgbClr val="FFC000"/>
                  </a:solidFill>
                </a:endParaRPr>
              </a:p>
            </p:txBody>
          </p:sp>
        </p:grpSp>
        <p:sp>
          <p:nvSpPr>
            <p:cNvPr id="326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42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43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352" name="Rectangle 351"/>
          <p:cNvSpPr/>
          <p:nvPr/>
        </p:nvSpPr>
        <p:spPr>
          <a:xfrm>
            <a:off x="3200400" y="5410200"/>
            <a:ext cx="2737929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QMF MAT 1- </a:t>
            </a:r>
            <a:r>
              <a:rPr lang="en-US" b="1" i="1" dirty="0" err="1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Shërb</a:t>
            </a:r>
            <a:r>
              <a:rPr lang="en-US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. </a:t>
            </a:r>
            <a:r>
              <a:rPr lang="en-US" b="1" i="1" dirty="0" err="1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Stom</a:t>
            </a:r>
            <a:r>
              <a:rPr lang="en-US" b="1" i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.</a:t>
            </a:r>
            <a:endParaRPr lang="en-US" b="1" i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grpSp>
        <p:nvGrpSpPr>
          <p:cNvPr id="219" name="Group 218"/>
          <p:cNvGrpSpPr/>
          <p:nvPr/>
        </p:nvGrpSpPr>
        <p:grpSpPr>
          <a:xfrm>
            <a:off x="3177917" y="3733287"/>
            <a:ext cx="5202238" cy="721998"/>
            <a:chOff x="642334" y="903333"/>
            <a:chExt cx="5202238" cy="721998"/>
          </a:xfrm>
        </p:grpSpPr>
        <p:sp>
          <p:nvSpPr>
            <p:cNvPr id="220" name="Oval 26"/>
            <p:cNvSpPr>
              <a:spLocks noChangeArrowheads="1"/>
            </p:cNvSpPr>
            <p:nvPr/>
          </p:nvSpPr>
          <p:spPr bwMode="gray">
            <a:xfrm>
              <a:off x="730728" y="1042821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1" name="Oval 26"/>
            <p:cNvSpPr>
              <a:spLocks noChangeArrowheads="1"/>
            </p:cNvSpPr>
            <p:nvPr/>
          </p:nvSpPr>
          <p:spPr bwMode="gray">
            <a:xfrm>
              <a:off x="767111" y="1052169"/>
              <a:ext cx="252074" cy="25351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222" name="Group 57"/>
            <p:cNvGrpSpPr>
              <a:grpSpLocks/>
            </p:cNvGrpSpPr>
            <p:nvPr/>
          </p:nvGrpSpPr>
          <p:grpSpPr bwMode="auto">
            <a:xfrm>
              <a:off x="642334" y="903333"/>
              <a:ext cx="5202238" cy="721998"/>
              <a:chOff x="1694" y="1437"/>
              <a:chExt cx="3277" cy="515"/>
            </a:xfrm>
            <a:gradFill>
              <a:gsLst>
                <a:gs pos="100000">
                  <a:schemeClr val="accent4">
                    <a:lumMod val="10000"/>
                    <a:alpha val="0"/>
                  </a:schemeClr>
                </a:gs>
                <a:gs pos="0">
                  <a:srgbClr val="3E58AC"/>
                </a:gs>
              </a:gsLst>
              <a:lin ang="0" scaled="1"/>
            </a:gradFill>
          </p:grpSpPr>
          <p:sp>
            <p:nvSpPr>
              <p:cNvPr id="315" name="AutoShape 21"/>
              <p:cNvSpPr>
                <a:spLocks noChangeArrowheads="1"/>
              </p:cNvSpPr>
              <p:nvPr/>
            </p:nvSpPr>
            <p:spPr bwMode="gray">
              <a:xfrm>
                <a:off x="1931" y="1437"/>
                <a:ext cx="3040" cy="334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16" name="Group 22"/>
              <p:cNvGrpSpPr>
                <a:grpSpLocks/>
              </p:cNvGrpSpPr>
              <p:nvPr/>
            </p:nvGrpSpPr>
            <p:grpSpPr bwMode="auto">
              <a:xfrm>
                <a:off x="1694" y="1449"/>
                <a:ext cx="315" cy="316"/>
                <a:chOff x="1583" y="1494"/>
                <a:chExt cx="526" cy="526"/>
              </a:xfrm>
              <a:grpFill/>
            </p:grpSpPr>
            <p:sp>
              <p:nvSpPr>
                <p:cNvPr id="318" name="Oval 23"/>
                <p:cNvSpPr>
                  <a:spLocks noChangeArrowheads="1"/>
                </p:cNvSpPr>
                <p:nvPr/>
              </p:nvSpPr>
              <p:spPr bwMode="gray">
                <a:xfrm>
                  <a:off x="1583" y="1494"/>
                  <a:ext cx="526" cy="52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19" name="Oval 24"/>
                <p:cNvSpPr>
                  <a:spLocks noChangeArrowheads="1"/>
                </p:cNvSpPr>
                <p:nvPr/>
              </p:nvSpPr>
              <p:spPr bwMode="gray">
                <a:xfrm>
                  <a:off x="1630" y="1540"/>
                  <a:ext cx="426" cy="4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0" name="Oval 25"/>
                <p:cNvSpPr>
                  <a:spLocks noChangeArrowheads="1"/>
                </p:cNvSpPr>
                <p:nvPr/>
              </p:nvSpPr>
              <p:spPr bwMode="gray">
                <a:xfrm>
                  <a:off x="1640" y="1550"/>
                  <a:ext cx="406" cy="40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1" name="Oval 27"/>
                <p:cNvSpPr>
                  <a:spLocks noChangeArrowheads="1"/>
                </p:cNvSpPr>
                <p:nvPr/>
              </p:nvSpPr>
              <p:spPr bwMode="gray">
                <a:xfrm>
                  <a:off x="1660" y="1569"/>
                  <a:ext cx="366" cy="3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3" name="Oval 26"/>
                <p:cNvSpPr>
                  <a:spLocks noChangeArrowheads="1"/>
                </p:cNvSpPr>
                <p:nvPr/>
              </p:nvSpPr>
              <p:spPr bwMode="gray">
                <a:xfrm>
                  <a:off x="1659" y="1581"/>
                  <a:ext cx="265" cy="266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317" name="Text Box 48"/>
              <p:cNvSpPr txBox="1">
                <a:spLocks noChangeArrowheads="1"/>
              </p:cNvSpPr>
              <p:nvPr/>
            </p:nvSpPr>
            <p:spPr bwMode="auto">
              <a:xfrm>
                <a:off x="2064" y="1491"/>
                <a:ext cx="1499" cy="461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QMF – 9 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Shërb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 </a:t>
                </a:r>
                <a:r>
                  <a:rPr lang="en-US" b="1" i="1" dirty="0" err="1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Stom</a:t>
                </a:r>
                <a:r>
                  <a:rPr lang="en-US" b="1" i="1" dirty="0" smtClean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Cambria" panose="02040503050406030204" pitchFamily="18" charset="0"/>
                  </a:rPr>
                  <a:t>.</a:t>
                </a:r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  <a:p>
                <a:endParaRPr lang="en-US" b="1" i="1" dirty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312" name="Oval 27"/>
            <p:cNvSpPr>
              <a:spLocks noChangeArrowheads="1"/>
            </p:cNvSpPr>
            <p:nvPr/>
          </p:nvSpPr>
          <p:spPr bwMode="gray">
            <a:xfrm>
              <a:off x="714586" y="975395"/>
              <a:ext cx="348148" cy="348827"/>
            </a:xfrm>
            <a:prstGeom prst="ellipse">
              <a:avLst/>
            </a:prstGeom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13" name="Oval 26"/>
            <p:cNvSpPr>
              <a:spLocks noChangeArrowheads="1"/>
            </p:cNvSpPr>
            <p:nvPr/>
          </p:nvSpPr>
          <p:spPr bwMode="gray">
            <a:xfrm>
              <a:off x="762623" y="1081425"/>
              <a:ext cx="252074" cy="126759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14" name="Oval 26"/>
            <p:cNvSpPr>
              <a:spLocks noChangeArrowheads="1"/>
            </p:cNvSpPr>
            <p:nvPr/>
          </p:nvSpPr>
          <p:spPr bwMode="gray">
            <a:xfrm>
              <a:off x="758190" y="1075981"/>
              <a:ext cx="197149" cy="187198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  <a:alpha val="37000"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718044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77200" cy="342900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2800" b="1" i="1" spc="0" dirty="0" err="1" smtClean="0">
                <a:ln w="50800"/>
                <a:latin typeface="Stencil" pitchFamily="82" charset="0"/>
              </a:rPr>
              <a:t>Resurset</a:t>
            </a:r>
            <a:r>
              <a:rPr lang="en-US" sz="2800" b="1" i="1" spc="0" dirty="0" smtClean="0">
                <a:ln w="50800"/>
                <a:latin typeface="Stencil" pitchFamily="82" charset="0"/>
              </a:rPr>
              <a:t> HUMANE  QKMF, PRISHTINË - 2014</a:t>
            </a:r>
            <a:endParaRPr lang="en-US" sz="2800" b="1" i="1" spc="0" dirty="0">
              <a:ln w="50800"/>
              <a:latin typeface="Stencil" pitchFamily="82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invGray">
          <a:xfrm rot="3465783">
            <a:off x="4747036" y="4751305"/>
            <a:ext cx="1397858" cy="288925"/>
          </a:xfrm>
          <a:prstGeom prst="rightArrow">
            <a:avLst>
              <a:gd name="adj1" fmla="val 35167"/>
              <a:gd name="adj2" fmla="val 111028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invGray">
          <a:xfrm rot="7535209">
            <a:off x="2671410" y="4808260"/>
            <a:ext cx="1605098" cy="288925"/>
          </a:xfrm>
          <a:prstGeom prst="rightArrow">
            <a:avLst>
              <a:gd name="adj1" fmla="val 35167"/>
              <a:gd name="adj2" fmla="val 1110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40" name="Text Box 38"/>
          <p:cNvSpPr txBox="1">
            <a:spLocks noChangeArrowheads="1"/>
          </p:cNvSpPr>
          <p:nvPr/>
        </p:nvSpPr>
        <p:spPr bwMode="auto">
          <a:xfrm>
            <a:off x="1238822" y="6038158"/>
            <a:ext cx="21210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rgbClr val="FF0000"/>
                </a:solidFill>
                <a:latin typeface="Baskerville Old Face" pitchFamily="18" charset="0"/>
              </a:rPr>
              <a:t>INFERMJER/E</a:t>
            </a:r>
            <a:r>
              <a:rPr lang="en-US" sz="1600" b="1" dirty="0" smtClean="0">
                <a:solidFill>
                  <a:srgbClr val="FF0000"/>
                </a:solidFill>
                <a:latin typeface="Baskerville Old Face" pitchFamily="18" charset="0"/>
              </a:rPr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Baskerville Old Face" pitchFamily="18" charset="0"/>
              </a:rPr>
              <a:t>356</a:t>
            </a:r>
          </a:p>
        </p:txBody>
      </p:sp>
      <p:sp>
        <p:nvSpPr>
          <p:cNvPr id="41" name="Text Box 39"/>
          <p:cNvSpPr txBox="1">
            <a:spLocks noChangeArrowheads="1"/>
          </p:cNvSpPr>
          <p:nvPr/>
        </p:nvSpPr>
        <p:spPr bwMode="auto">
          <a:xfrm>
            <a:off x="-152400" y="685800"/>
            <a:ext cx="373380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en-US" sz="16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 Old Face" pitchFamily="18" charset="0"/>
              </a:rPr>
              <a:t>MJEK NË MJEK. FAMILJARE  142    </a:t>
            </a:r>
          </a:p>
          <a:p>
            <a:pPr algn="r"/>
            <a:r>
              <a:rPr lang="en-US" sz="16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 Old Face" pitchFamily="18" charset="0"/>
              </a:rPr>
              <a:t>MJEK. FAMILJAR                          </a:t>
            </a:r>
            <a:r>
              <a:rPr lang="en-US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 Old Face" pitchFamily="18" charset="0"/>
              </a:rPr>
              <a:t>88</a:t>
            </a:r>
          </a:p>
          <a:p>
            <a:pPr algn="r"/>
            <a:r>
              <a:rPr lang="en-US" sz="16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 Old Face" pitchFamily="18" charset="0"/>
              </a:rPr>
              <a:t> SPEC. MJEK .TË PËGJI.&amp;MF      </a:t>
            </a:r>
            <a:r>
              <a:rPr lang="en-US" sz="20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 Old Face" pitchFamily="18" charset="0"/>
              </a:rPr>
              <a:t>5</a:t>
            </a:r>
          </a:p>
          <a:p>
            <a:pPr algn="r"/>
            <a:r>
              <a:rPr lang="en-US" sz="16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 Old Face" pitchFamily="18" charset="0"/>
              </a:rPr>
              <a:t>MJKËSIA E PUNËS                         </a:t>
            </a:r>
            <a:r>
              <a:rPr lang="en-US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 Old Face" pitchFamily="18" charset="0"/>
              </a:rPr>
              <a:t>6</a:t>
            </a:r>
          </a:p>
          <a:p>
            <a:pPr algn="r"/>
            <a:endParaRPr lang="en-US" sz="1600" b="1" i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askerville Old Face" pitchFamily="18" charset="0"/>
            </a:endParaRPr>
          </a:p>
          <a:p>
            <a:pPr algn="r"/>
            <a:r>
              <a:rPr lang="en-US" sz="16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 Old Face" pitchFamily="18" charset="0"/>
              </a:rPr>
              <a:t>MJEK                                          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 Old Face" pitchFamily="18" charset="0"/>
              </a:rPr>
              <a:t>41</a:t>
            </a:r>
          </a:p>
          <a:p>
            <a:pPr algn="r"/>
            <a:endParaRPr lang="en-US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2" name="Text Box 40"/>
          <p:cNvSpPr txBox="1">
            <a:spLocks noChangeArrowheads="1"/>
          </p:cNvSpPr>
          <p:nvPr/>
        </p:nvSpPr>
        <p:spPr bwMode="auto">
          <a:xfrm>
            <a:off x="6510345" y="3529013"/>
            <a:ext cx="2100255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smtClean="0">
                <a:latin typeface="Baskerville Old Face" pitchFamily="18" charset="0"/>
              </a:rPr>
              <a:t>LABORANT/E-     46</a:t>
            </a:r>
          </a:p>
          <a:p>
            <a:pPr eaLnBrk="0" hangingPunct="0"/>
            <a:endParaRPr lang="en-US" sz="1600" b="1" i="1" dirty="0" smtClean="0">
              <a:latin typeface="Baskerville Old Face" pitchFamily="18" charset="0"/>
            </a:endParaRPr>
          </a:p>
          <a:p>
            <a:pPr eaLnBrk="0" hangingPunct="0"/>
            <a:r>
              <a:rPr lang="en-US" sz="1600" b="1" i="1" dirty="0" smtClean="0">
                <a:latin typeface="Baskerville Old Face" pitchFamily="18" charset="0"/>
              </a:rPr>
              <a:t>TEK.RTG.-              9</a:t>
            </a:r>
          </a:p>
          <a:p>
            <a:pPr eaLnBrk="0" hangingPunct="0"/>
            <a:r>
              <a:rPr lang="en-US" sz="1600" b="1" i="1" dirty="0" smtClean="0">
                <a:latin typeface="Baskerville Old Face" pitchFamily="18" charset="0"/>
              </a:rPr>
              <a:t>TEK.I LART. RTG   1</a:t>
            </a:r>
          </a:p>
          <a:p>
            <a:pPr eaLnBrk="0" hangingPunct="0"/>
            <a:endParaRPr lang="en-US" sz="1600" b="1" i="1" dirty="0" smtClean="0">
              <a:latin typeface="Baskerville Old Face" pitchFamily="18" charset="0"/>
            </a:endParaRPr>
          </a:p>
          <a:p>
            <a:pPr eaLnBrk="0" hangingPunct="0"/>
            <a:r>
              <a:rPr lang="en-US" sz="1600" b="1" i="1" dirty="0" smtClean="0">
                <a:latin typeface="Baskerville Old Face" pitchFamily="18" charset="0"/>
              </a:rPr>
              <a:t>TEK SANI.               2</a:t>
            </a:r>
          </a:p>
          <a:p>
            <a:pPr eaLnBrk="0" hangingPunct="0"/>
            <a:endParaRPr lang="en-US" sz="1600" b="1" i="1" dirty="0" smtClean="0">
              <a:latin typeface="Baskerville Old Face" pitchFamily="18" charset="0"/>
            </a:endParaRPr>
          </a:p>
          <a:p>
            <a:pPr eaLnBrk="0" hangingPunct="0"/>
            <a:r>
              <a:rPr lang="en-US" sz="1600" b="1" i="1" dirty="0" smtClean="0">
                <a:latin typeface="Baskerville Old Face" pitchFamily="18" charset="0"/>
              </a:rPr>
              <a:t>TEK. FARM .           3 </a:t>
            </a:r>
          </a:p>
          <a:p>
            <a:pPr eaLnBrk="0" hangingPunct="0"/>
            <a:r>
              <a:rPr lang="en-US" sz="1600" b="1" i="1" dirty="0" smtClean="0">
                <a:latin typeface="Baskerville Old Face" pitchFamily="18" charset="0"/>
              </a:rPr>
              <a:t>SOCIOLOGE           1</a:t>
            </a:r>
            <a:endParaRPr lang="en-US" sz="1600" b="1" i="1" dirty="0">
              <a:latin typeface="Baskerville Old Face" pitchFamily="18" charset="0"/>
            </a:endParaRPr>
          </a:p>
          <a:p>
            <a:pPr eaLnBrk="0" hangingPunct="0"/>
            <a:endParaRPr lang="en-US" sz="1600" b="1" i="1" dirty="0" smtClean="0">
              <a:latin typeface="Baskerville Old Face" pitchFamily="18" charset="0"/>
            </a:endParaRPr>
          </a:p>
          <a:p>
            <a:pPr eaLnBrk="0" hangingPunct="0"/>
            <a:r>
              <a:rPr lang="en-US" sz="1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endParaRPr lang="en-US" sz="20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Text Box 41"/>
          <p:cNvSpPr txBox="1">
            <a:spLocks noChangeArrowheads="1"/>
          </p:cNvSpPr>
          <p:nvPr/>
        </p:nvSpPr>
        <p:spPr bwMode="auto">
          <a:xfrm>
            <a:off x="4437480" y="5840284"/>
            <a:ext cx="374249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rgbClr val="FF0000"/>
                </a:solidFill>
                <a:latin typeface="Baskerville Old Face" pitchFamily="18" charset="0"/>
              </a:rPr>
              <a:t>ADMINISTRATË &amp; SHËRBIM TEKNIK</a:t>
            </a:r>
          </a:p>
          <a:p>
            <a:r>
              <a:rPr lang="en-US" sz="2400" b="1" i="1" dirty="0" smtClean="0">
                <a:solidFill>
                  <a:srgbClr val="FF0000"/>
                </a:solidFill>
                <a:latin typeface="Baskerville Old Face" pitchFamily="18" charset="0"/>
              </a:rPr>
              <a:t>30 &amp; 47</a:t>
            </a:r>
          </a:p>
        </p:txBody>
      </p:sp>
      <p:sp>
        <p:nvSpPr>
          <p:cNvPr id="44" name="Text Box 42"/>
          <p:cNvSpPr txBox="1">
            <a:spLocks noChangeArrowheads="1"/>
          </p:cNvSpPr>
          <p:nvPr/>
        </p:nvSpPr>
        <p:spPr bwMode="auto">
          <a:xfrm>
            <a:off x="154159" y="2846388"/>
            <a:ext cx="2124534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tabLst>
                <a:tab pos="1485900" algn="l"/>
              </a:tabLst>
            </a:pPr>
            <a:r>
              <a:rPr lang="en-US" sz="1600" b="1" i="1" dirty="0" smtClean="0">
                <a:solidFill>
                  <a:srgbClr val="FF0000"/>
                </a:solidFill>
                <a:latin typeface="Baskerville Old Face" pitchFamily="18" charset="0"/>
              </a:rPr>
              <a:t>SPECIALISTA</a:t>
            </a:r>
            <a:r>
              <a:rPr lang="en-US" sz="1600" b="1" dirty="0" smtClean="0">
                <a:solidFill>
                  <a:srgbClr val="FF0000"/>
                </a:solidFill>
                <a:latin typeface="Baskerville Old Face" pitchFamily="18" charset="0"/>
              </a:rPr>
              <a:t>	</a:t>
            </a:r>
            <a:r>
              <a:rPr lang="en-US" sz="2800" b="1" dirty="0" smtClean="0">
                <a:solidFill>
                  <a:srgbClr val="FF0000"/>
                </a:solidFill>
                <a:latin typeface="Baskerville Old Face" pitchFamily="18" charset="0"/>
              </a:rPr>
              <a:t>52                 </a:t>
            </a:r>
          </a:p>
          <a:p>
            <a:pPr>
              <a:tabLst>
                <a:tab pos="1485900" algn="l"/>
              </a:tabLst>
            </a:pPr>
            <a:r>
              <a:rPr lang="en-US" sz="1600" b="1" i="1" dirty="0" smtClean="0">
                <a:latin typeface="Baskerville Old Face" pitchFamily="18" charset="0"/>
              </a:rPr>
              <a:t>PEDIATËR</a:t>
            </a:r>
            <a:r>
              <a:rPr lang="en-US" sz="1600" b="1" dirty="0" smtClean="0">
                <a:latin typeface="Baskerville Old Face" pitchFamily="18" charset="0"/>
              </a:rPr>
              <a:t>	</a:t>
            </a:r>
            <a:r>
              <a:rPr lang="en-US" sz="2400" b="1" dirty="0" smtClean="0">
                <a:latin typeface="Baskerville Old Face" pitchFamily="18" charset="0"/>
              </a:rPr>
              <a:t>21</a:t>
            </a:r>
          </a:p>
          <a:p>
            <a:pPr>
              <a:tabLst>
                <a:tab pos="1485900" algn="l"/>
              </a:tabLst>
            </a:pPr>
            <a:r>
              <a:rPr lang="en-US" sz="1600" b="1" i="1" dirty="0" smtClean="0">
                <a:latin typeface="Baskerville Old Face" pitchFamily="18" charset="0"/>
              </a:rPr>
              <a:t>GJINEKOLOG</a:t>
            </a:r>
            <a:r>
              <a:rPr lang="en-US" sz="1600" b="1" dirty="0" smtClean="0">
                <a:latin typeface="Baskerville Old Face" pitchFamily="18" charset="0"/>
              </a:rPr>
              <a:t>	    </a:t>
            </a:r>
            <a:r>
              <a:rPr lang="en-US" sz="2400" b="1" dirty="0" smtClean="0">
                <a:latin typeface="Baskerville Old Face" pitchFamily="18" charset="0"/>
              </a:rPr>
              <a:t>8</a:t>
            </a:r>
          </a:p>
          <a:p>
            <a:pPr>
              <a:tabLst>
                <a:tab pos="1485900" algn="l"/>
              </a:tabLst>
            </a:pPr>
            <a:r>
              <a:rPr lang="en-US" sz="1600" b="1" i="1" dirty="0" smtClean="0">
                <a:latin typeface="Baskerville Old Face" pitchFamily="18" charset="0"/>
              </a:rPr>
              <a:t>INTERNIST</a:t>
            </a:r>
            <a:r>
              <a:rPr lang="en-US" sz="1600" b="1" dirty="0" smtClean="0">
                <a:latin typeface="Baskerville Old Face" pitchFamily="18" charset="0"/>
              </a:rPr>
              <a:t>	   </a:t>
            </a:r>
            <a:r>
              <a:rPr lang="en-US" sz="2400" b="1" dirty="0" smtClean="0">
                <a:latin typeface="Baskerville Old Face" pitchFamily="18" charset="0"/>
              </a:rPr>
              <a:t>3</a:t>
            </a:r>
          </a:p>
          <a:p>
            <a:pPr>
              <a:tabLst>
                <a:tab pos="1485900" algn="l"/>
              </a:tabLst>
            </a:pPr>
            <a:r>
              <a:rPr lang="en-US" sz="1600" b="1" i="1" dirty="0" smtClean="0">
                <a:latin typeface="Baskerville Old Face" pitchFamily="18" charset="0"/>
              </a:rPr>
              <a:t>DERMATOLOG</a:t>
            </a:r>
            <a:r>
              <a:rPr lang="en-US" sz="1600" b="1" dirty="0" smtClean="0">
                <a:latin typeface="Baskerville Old Face" pitchFamily="18" charset="0"/>
              </a:rPr>
              <a:t>	    </a:t>
            </a:r>
            <a:r>
              <a:rPr lang="en-US" sz="2400" b="1" dirty="0" smtClean="0">
                <a:latin typeface="Baskerville Old Face" pitchFamily="18" charset="0"/>
              </a:rPr>
              <a:t>7</a:t>
            </a:r>
          </a:p>
          <a:p>
            <a:pPr>
              <a:tabLst>
                <a:tab pos="1485900" algn="l"/>
              </a:tabLst>
            </a:pPr>
            <a:r>
              <a:rPr lang="en-US" sz="1600" b="1" i="1" dirty="0" smtClean="0">
                <a:latin typeface="Baskerville Old Face" pitchFamily="18" charset="0"/>
              </a:rPr>
              <a:t>PULMOLOG</a:t>
            </a:r>
            <a:r>
              <a:rPr lang="en-US" sz="1600" b="1" dirty="0" smtClean="0">
                <a:latin typeface="Baskerville Old Face" pitchFamily="18" charset="0"/>
              </a:rPr>
              <a:t>	   </a:t>
            </a:r>
            <a:r>
              <a:rPr lang="en-US" sz="2400" b="1" dirty="0" smtClean="0">
                <a:latin typeface="Baskerville Old Face" pitchFamily="18" charset="0"/>
              </a:rPr>
              <a:t>2</a:t>
            </a:r>
            <a:endParaRPr lang="en-US" sz="2400" b="1" dirty="0">
              <a:latin typeface="Baskerville Old Face" pitchFamily="18" charset="0"/>
            </a:endParaRPr>
          </a:p>
          <a:p>
            <a:pPr>
              <a:tabLst>
                <a:tab pos="1485900" algn="l"/>
              </a:tabLst>
            </a:pPr>
            <a:r>
              <a:rPr lang="en-US" sz="1600" b="1" i="1" dirty="0" smtClean="0">
                <a:latin typeface="Baskerville Old Face" pitchFamily="18" charset="0"/>
              </a:rPr>
              <a:t>SPEC.TJERË	</a:t>
            </a:r>
            <a:r>
              <a:rPr lang="en-US" sz="2400" b="1" dirty="0" smtClean="0">
                <a:latin typeface="Baskerville Old Face" pitchFamily="18" charset="0"/>
              </a:rPr>
              <a:t>11</a:t>
            </a:r>
            <a:endParaRPr lang="en-US" sz="2400" b="1" dirty="0">
              <a:latin typeface="Baskerville Old Face" pitchFamily="18" charset="0"/>
            </a:endParaRPr>
          </a:p>
        </p:txBody>
      </p:sp>
      <p:sp>
        <p:nvSpPr>
          <p:cNvPr id="45" name="Text Box 43"/>
          <p:cNvSpPr txBox="1">
            <a:spLocks noChangeArrowheads="1"/>
          </p:cNvSpPr>
          <p:nvPr/>
        </p:nvSpPr>
        <p:spPr bwMode="auto">
          <a:xfrm>
            <a:off x="5931824" y="685800"/>
            <a:ext cx="3212176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600" b="1" i="1" dirty="0" smtClean="0">
                <a:solidFill>
                  <a:srgbClr val="FF0000"/>
                </a:solidFill>
                <a:latin typeface="Baskerville Old Face" pitchFamily="18" charset="0"/>
              </a:rPr>
              <a:t>STOMATOLOG       19</a:t>
            </a:r>
          </a:p>
          <a:p>
            <a:r>
              <a:rPr lang="en-US" sz="1600" b="1" i="1" dirty="0" smtClean="0">
                <a:solidFill>
                  <a:srgbClr val="FF0000"/>
                </a:solidFill>
                <a:latin typeface="Baskerville Old Face" pitchFamily="18" charset="0"/>
              </a:rPr>
              <a:t>SPEC. TË STOMATOLOGJISË 25 </a:t>
            </a:r>
          </a:p>
          <a:p>
            <a:endParaRPr lang="en-US" sz="1600" b="1" i="1" dirty="0">
              <a:solidFill>
                <a:srgbClr val="FF0000"/>
              </a:solidFill>
              <a:latin typeface="Baskerville Old Face" pitchFamily="18" charset="0"/>
            </a:endParaRPr>
          </a:p>
          <a:p>
            <a:r>
              <a:rPr lang="en-US" sz="1600" b="1" i="1" dirty="0" smtClean="0">
                <a:latin typeface="Baskerville Old Face" pitchFamily="18" charset="0"/>
              </a:rPr>
              <a:t>KIRURG ORAL                     2</a:t>
            </a:r>
          </a:p>
          <a:p>
            <a:r>
              <a:rPr lang="en-US" sz="1600" b="1" i="1" dirty="0" smtClean="0">
                <a:latin typeface="Baskerville Old Face" pitchFamily="18" charset="0"/>
              </a:rPr>
              <a:t>STOM. I  FËMIJËVE             1</a:t>
            </a:r>
          </a:p>
          <a:p>
            <a:r>
              <a:rPr lang="en-US" sz="1600" b="1" i="1" dirty="0" smtClean="0">
                <a:latin typeface="Baskerville Old Face" pitchFamily="18" charset="0"/>
              </a:rPr>
              <a:t>STOMAT. PROTETIKE        6</a:t>
            </a:r>
          </a:p>
          <a:p>
            <a:r>
              <a:rPr lang="en-US" sz="1600" b="1" i="1" dirty="0" smtClean="0">
                <a:latin typeface="Baskerville Old Face" pitchFamily="18" charset="0"/>
              </a:rPr>
              <a:t>ORTOPEDI E NOFULLËS   2</a:t>
            </a:r>
          </a:p>
          <a:p>
            <a:r>
              <a:rPr lang="en-US" sz="1600" b="1" i="1" dirty="0" smtClean="0">
                <a:latin typeface="Baskerville Old Face" pitchFamily="18" charset="0"/>
              </a:rPr>
              <a:t>PARADONTOLOG               4</a:t>
            </a:r>
          </a:p>
          <a:p>
            <a:r>
              <a:rPr lang="en-US" sz="1600" b="1" i="1" dirty="0" smtClean="0">
                <a:latin typeface="Baskerville Old Face" pitchFamily="18" charset="0"/>
              </a:rPr>
              <a:t>Spec. PEDO.                            10</a:t>
            </a:r>
          </a:p>
          <a:p>
            <a:r>
              <a:rPr lang="en-US" sz="1600" b="1" i="1" dirty="0" smtClean="0">
                <a:latin typeface="Baskerville Old Face" pitchFamily="18" charset="0"/>
              </a:rPr>
              <a:t>  </a:t>
            </a:r>
          </a:p>
          <a:p>
            <a:r>
              <a:rPr lang="en-US" sz="1600" b="1" i="1" dirty="0" smtClean="0">
                <a:solidFill>
                  <a:srgbClr val="FF0000"/>
                </a:solidFill>
                <a:latin typeface="Baskerville Old Face" pitchFamily="18" charset="0"/>
              </a:rPr>
              <a:t>       TEK. STOMAT.       62            </a:t>
            </a:r>
            <a:endParaRPr lang="en-US" sz="2000" b="1" dirty="0" smtClean="0">
              <a:solidFill>
                <a:srgbClr val="FF0000"/>
              </a:solidFill>
              <a:latin typeface="Baskerville Old Face" pitchFamily="18" charset="0"/>
            </a:endParaRPr>
          </a:p>
          <a:p>
            <a:endParaRPr lang="en-US" sz="1600" b="1" i="1" dirty="0" smtClean="0">
              <a:solidFill>
                <a:srgbClr val="FF0000"/>
              </a:solidFill>
              <a:latin typeface="Baskerville Old Face" pitchFamily="18" charset="0"/>
            </a:endParaRPr>
          </a:p>
          <a:p>
            <a:r>
              <a:rPr lang="en-US" sz="1600" b="1" i="1" dirty="0" smtClean="0">
                <a:solidFill>
                  <a:srgbClr val="FF0000"/>
                </a:solidFill>
                <a:latin typeface="Baskerville Old Face" pitchFamily="18" charset="0"/>
              </a:rPr>
              <a:t>                                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554191" y="4900136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="1" dirty="0">
              <a:solidFill>
                <a:srgbClr val="FF0000"/>
              </a:solidFill>
              <a:latin typeface="Bodoni MT Black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Bodoni MT Black" pitchFamily="18" charset="0"/>
              </a:rPr>
              <a:t>      </a:t>
            </a:r>
            <a:endParaRPr lang="en-US" sz="2400" b="1" dirty="0">
              <a:solidFill>
                <a:srgbClr val="FF0000"/>
              </a:solidFill>
              <a:latin typeface="Bodoni MT Black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478082" y="2121972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  <a:latin typeface="Baskerville Old Face" pitchFamily="18" charset="0"/>
              </a:rPr>
              <a:t> </a:t>
            </a:r>
            <a:endParaRPr lang="en-US" dirty="0"/>
          </a:p>
        </p:txBody>
      </p:sp>
      <p:sp>
        <p:nvSpPr>
          <p:cNvPr id="18" name="Isosceles Triangle 17"/>
          <p:cNvSpPr/>
          <p:nvPr/>
        </p:nvSpPr>
        <p:spPr>
          <a:xfrm>
            <a:off x="3407229" y="2440126"/>
            <a:ext cx="2262188" cy="16240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751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Britannic Bold" pitchFamily="34" charset="0"/>
              </a:rPr>
              <a:t>PUNËTOR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7735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152400"/>
            <a:ext cx="9067800" cy="67710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sq-AL" sz="2000" b="1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Raport vjetor I </a:t>
            </a:r>
            <a:r>
              <a:rPr lang="sq-AL" sz="1800" b="1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shërbimeve SHËNDETËSORE  qkmf, Prishtinë </a:t>
            </a:r>
            <a:r>
              <a:rPr lang="en-US" sz="1800" b="1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  <a:t>-2014 </a:t>
            </a:r>
            <a:br>
              <a:rPr lang="en-US" sz="1800" b="1" i="1" dirty="0" smtClean="0">
                <a:ln w="50800"/>
                <a:solidFill>
                  <a:schemeClr val="tx2">
                    <a:lumMod val="75000"/>
                  </a:schemeClr>
                </a:solidFill>
                <a:latin typeface="Stencil" pitchFamily="82" charset="0"/>
              </a:rPr>
            </a:br>
            <a:endParaRPr lang="sq-AL" sz="1800" b="1" dirty="0">
              <a:ln w="50800"/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90476778"/>
              </p:ext>
            </p:extLst>
          </p:nvPr>
        </p:nvGraphicFramePr>
        <p:xfrm>
          <a:off x="0" y="533407"/>
          <a:ext cx="9144000" cy="637038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04800"/>
                <a:gridCol w="1684674"/>
                <a:gridCol w="1485474"/>
                <a:gridCol w="1637052"/>
                <a:gridCol w="1546105"/>
                <a:gridCol w="1273264"/>
                <a:gridCol w="1212631"/>
              </a:tblGrid>
              <a:tr h="24630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QKMF</a:t>
                      </a:r>
                      <a:endParaRPr lang="en-US" sz="1600" b="1" i="1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Viz. mjek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Shërbimet tjera shëndetësore shëndetësore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Shërbimet laboratorike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Shërbimet radiologjike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Totali</a:t>
                      </a:r>
                    </a:p>
                  </a:txBody>
                  <a:tcPr marL="9525" marR="9525" marT="9525" marB="0" anchor="ctr"/>
                </a:tc>
              </a:tr>
              <a:tr h="4833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Nr.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Sherbimet</a:t>
                      </a:r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shëndetësore</a:t>
                      </a:r>
                      <a:endParaRPr lang="en-US" sz="1600" b="1" i="1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63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 dirty="0">
                          <a:effectLst/>
                        </a:rPr>
                        <a:t>1</a:t>
                      </a:r>
                      <a:endParaRPr lang="en-US" sz="10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QKMF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223416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166903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242997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16701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650017</a:t>
                      </a:r>
                    </a:p>
                  </a:txBody>
                  <a:tcPr marL="9525" marR="9525" marT="9525" marB="0" anchor="ctr"/>
                </a:tc>
              </a:tr>
              <a:tr h="2463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>
                          <a:effectLst/>
                        </a:rPr>
                        <a:t>2</a:t>
                      </a:r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QMF 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42492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17734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49805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110031</a:t>
                      </a:r>
                    </a:p>
                  </a:txBody>
                  <a:tcPr marL="9525" marR="9525" marT="9525" marB="0" anchor="ctr"/>
                </a:tc>
              </a:tr>
              <a:tr h="2463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 dirty="0">
                          <a:effectLst/>
                        </a:rPr>
                        <a:t>3</a:t>
                      </a:r>
                      <a:endParaRPr lang="en-US" sz="10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QMF 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38353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29812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29144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97309</a:t>
                      </a:r>
                    </a:p>
                  </a:txBody>
                  <a:tcPr marL="9525" marR="9525" marT="9525" marB="0" anchor="ctr"/>
                </a:tc>
              </a:tr>
              <a:tr h="2463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>
                          <a:effectLst/>
                        </a:rPr>
                        <a:t>4</a:t>
                      </a:r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QMF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28892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18928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48732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96552</a:t>
                      </a:r>
                    </a:p>
                  </a:txBody>
                  <a:tcPr marL="9525" marR="9525" marT="9525" marB="0" anchor="ctr"/>
                </a:tc>
              </a:tr>
              <a:tr h="2463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>
                          <a:effectLst/>
                        </a:rPr>
                        <a:t>5</a:t>
                      </a:r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QMF 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68932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34713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44210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149085</a:t>
                      </a:r>
                    </a:p>
                  </a:txBody>
                  <a:tcPr marL="9525" marR="9525" marT="9525" marB="0" anchor="ctr"/>
                </a:tc>
              </a:tr>
              <a:tr h="2463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>
                          <a:effectLst/>
                        </a:rPr>
                        <a:t>6</a:t>
                      </a:r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QMF 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129905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38240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77007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6317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251469</a:t>
                      </a:r>
                    </a:p>
                  </a:txBody>
                  <a:tcPr marL="9525" marR="9525" marT="9525" marB="0" anchor="ctr"/>
                </a:tc>
              </a:tr>
              <a:tr h="2463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>
                          <a:effectLst/>
                        </a:rPr>
                        <a:t>7</a:t>
                      </a:r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QMF 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73238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34744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42634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150616</a:t>
                      </a:r>
                    </a:p>
                  </a:txBody>
                  <a:tcPr marL="9525" marR="9525" marT="9525" marB="0" anchor="ctr"/>
                </a:tc>
              </a:tr>
              <a:tr h="2463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>
                          <a:effectLst/>
                        </a:rPr>
                        <a:t>8</a:t>
                      </a:r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QMF -7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18496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8883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21665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49044</a:t>
                      </a:r>
                    </a:p>
                  </a:txBody>
                  <a:tcPr marL="9525" marR="9525" marT="9525" marB="0" anchor="ctr"/>
                </a:tc>
              </a:tr>
              <a:tr h="2463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>
                          <a:effectLst/>
                        </a:rPr>
                        <a:t>9</a:t>
                      </a:r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QMF -8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12097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6199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10481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28777</a:t>
                      </a:r>
                    </a:p>
                  </a:txBody>
                  <a:tcPr marL="9525" marR="9525" marT="9525" marB="0" anchor="ctr"/>
                </a:tc>
              </a:tr>
              <a:tr h="3055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>
                          <a:effectLst/>
                        </a:rPr>
                        <a:t>10</a:t>
                      </a:r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QMF -9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16245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7171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16538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39954</a:t>
                      </a:r>
                    </a:p>
                  </a:txBody>
                  <a:tcPr marL="9525" marR="9525" marT="9525" marB="0" anchor="ctr"/>
                </a:tc>
              </a:tr>
              <a:tr h="3055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>
                          <a:effectLst/>
                        </a:rPr>
                        <a:t>11</a:t>
                      </a:r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QMF 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21758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11394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33152</a:t>
                      </a:r>
                    </a:p>
                  </a:txBody>
                  <a:tcPr marL="9525" marR="9525" marT="9525" marB="0" anchor="ctr"/>
                </a:tc>
              </a:tr>
              <a:tr h="3055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>
                          <a:effectLst/>
                        </a:rPr>
                        <a:t>12</a:t>
                      </a:r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QMF </a:t>
                      </a:r>
                      <a:r>
                        <a:rPr lang="en-US" sz="1600" b="1" i="1" u="none" strike="noStrik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Hajvali</a:t>
                      </a:r>
                      <a:endParaRPr lang="en-US" sz="1600" b="1" i="1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24589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12681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19731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57001</a:t>
                      </a:r>
                    </a:p>
                  </a:txBody>
                  <a:tcPr marL="9525" marR="9525" marT="9525" marB="0" anchor="ctr"/>
                </a:tc>
              </a:tr>
              <a:tr h="3055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>
                          <a:effectLst/>
                        </a:rPr>
                        <a:t>13</a:t>
                      </a:r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QMF Besi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15947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8412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19097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43456</a:t>
                      </a:r>
                    </a:p>
                  </a:txBody>
                  <a:tcPr marL="9525" marR="9525" marT="9525" marB="0" anchor="ctr"/>
                </a:tc>
              </a:tr>
              <a:tr h="3055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>
                          <a:effectLst/>
                        </a:rPr>
                        <a:t>14</a:t>
                      </a:r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QMF Mat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14474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6159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9496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30129</a:t>
                      </a:r>
                    </a:p>
                  </a:txBody>
                  <a:tcPr marL="9525" marR="9525" marT="9525" marB="0" anchor="ctr"/>
                </a:tc>
              </a:tr>
              <a:tr h="3055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>
                          <a:effectLst/>
                        </a:rPr>
                        <a:t>15</a:t>
                      </a:r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QMF </a:t>
                      </a:r>
                      <a:r>
                        <a:rPr lang="en-US" sz="1600" b="1" i="1" u="none" strike="noStrik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Mati</a:t>
                      </a:r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 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12038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5121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9707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26866</a:t>
                      </a:r>
                    </a:p>
                  </a:txBody>
                  <a:tcPr marL="9525" marR="9525" marT="9525" marB="0" anchor="ctr"/>
                </a:tc>
              </a:tr>
              <a:tr h="3055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>
                          <a:effectLst/>
                        </a:rPr>
                        <a:t>16</a:t>
                      </a:r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u="none" strike="noStrik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Fshatërat</a:t>
                      </a:r>
                      <a:endParaRPr lang="en-US" sz="1600" b="1" i="1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22207</a:t>
                      </a:r>
                      <a:endParaRPr lang="en-US" sz="1600" b="1" i="1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16093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37958</a:t>
                      </a:r>
                    </a:p>
                  </a:txBody>
                  <a:tcPr marL="9525" marR="9525" marT="9525" marB="0" anchor="ctr"/>
                </a:tc>
              </a:tr>
              <a:tr h="3055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>
                          <a:effectLst/>
                        </a:rPr>
                        <a:t>17</a:t>
                      </a:r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Stomatologji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69028</a:t>
                      </a:r>
                      <a:endParaRPr lang="en-US" sz="1600" b="1" i="1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53369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7464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124554</a:t>
                      </a:r>
                    </a:p>
                  </a:txBody>
                  <a:tcPr marL="9525" marR="9525" marT="9525" marB="0" anchor="ctr"/>
                </a:tc>
              </a:tr>
              <a:tr h="3055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>
                          <a:effectLst/>
                        </a:rPr>
                        <a:t>18</a:t>
                      </a:r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Laboratoriumi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74558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74558</a:t>
                      </a:r>
                    </a:p>
                  </a:txBody>
                  <a:tcPr marL="9525" marR="9525" marT="9525" marB="0" anchor="ctr"/>
                </a:tc>
              </a:tr>
              <a:tr h="3055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>
                          <a:effectLst/>
                        </a:rPr>
                        <a:t>19</a:t>
                      </a:r>
                      <a:endParaRPr lang="en-US" sz="1000" b="1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u="none" strike="noStrik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Radiologji</a:t>
                      </a:r>
                      <a:endParaRPr lang="en-US" sz="1600" b="1" i="1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27996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27996</a:t>
                      </a:r>
                    </a:p>
                  </a:txBody>
                  <a:tcPr marL="9525" marR="9525" marT="9525" marB="0" anchor="ctr"/>
                </a:tc>
              </a:tr>
              <a:tr h="24630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itchFamily="18" charset="0"/>
                        </a:rPr>
                        <a:t>Totali</a:t>
                      </a:r>
                      <a:endParaRPr lang="en-US" sz="1600" b="1" i="1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</a:rPr>
                        <a:t>934661</a:t>
                      </a:r>
                      <a:endParaRPr lang="en-US" sz="1800" b="1" i="1" u="none" strike="noStrike" dirty="0">
                        <a:solidFill>
                          <a:srgbClr val="FF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</a:rPr>
                        <a:t>476556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</a:rPr>
                        <a:t>641244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</a:rPr>
                        <a:t>31712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</a:rPr>
                        <a:t>2078524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9496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886700" cy="625474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i="1" dirty="0" smtClean="0">
                <a:ln/>
                <a:latin typeface="Stencil" pitchFamily="82" charset="0"/>
              </a:rPr>
              <a:t>RAPORT  </a:t>
            </a:r>
            <a:r>
              <a:rPr lang="en-US" sz="2000" b="1" i="1" dirty="0" err="1" smtClean="0">
                <a:ln/>
                <a:latin typeface="Stencil" pitchFamily="82" charset="0"/>
              </a:rPr>
              <a:t>Vjetor</a:t>
            </a:r>
            <a:r>
              <a:rPr lang="en-US" sz="2000" b="1" i="1" dirty="0" smtClean="0">
                <a:ln/>
                <a:latin typeface="Stencil" pitchFamily="82" charset="0"/>
              </a:rPr>
              <a:t> I VIZ</a:t>
            </a:r>
            <a:r>
              <a:rPr lang="en-US" sz="2000" b="1" i="1" dirty="0">
                <a:ln/>
                <a:latin typeface="Stencil" pitchFamily="82" charset="0"/>
              </a:rPr>
              <a:t>. </a:t>
            </a:r>
            <a:r>
              <a:rPr lang="en-US" sz="2000" b="1" i="1" dirty="0" smtClean="0">
                <a:ln/>
                <a:latin typeface="Stencil" pitchFamily="82" charset="0"/>
              </a:rPr>
              <a:t>MJKËSORE  QKMF, PRISHTINË –2014</a:t>
            </a:r>
            <a:endParaRPr lang="sq-AL" sz="2000" b="1" dirty="0">
              <a:ln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228600" y="838200"/>
          <a:ext cx="84582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15480</TotalTime>
  <Words>1588</Words>
  <Application>Microsoft Office PowerPoint</Application>
  <PresentationFormat>On-screen Show (4:3)</PresentationFormat>
  <Paragraphs>669</Paragraphs>
  <Slides>55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Resurset HUMANE  QKMF, PRISHTINË - 2014</vt:lpstr>
      <vt:lpstr>Raport vjetor I shërbimeve SHËNDETËSORE  qkmf, Prishtinë -2014  </vt:lpstr>
      <vt:lpstr>RAPORT  Vjetor I VIZ. MJKËSORE  QKMF, PRISHTINË –2014</vt:lpstr>
      <vt:lpstr>VIZ. MJKËSORE  dhe diagnostike sipas QMF</vt:lpstr>
      <vt:lpstr>VIZ. MJKËSORE  amf fshatËrave, PRISHTINË –2014</vt:lpstr>
      <vt:lpstr>RAPORT Vjetor I VIZ. MJKËSORE PRISHTINË –2014</vt:lpstr>
      <vt:lpstr>RAPORT I VIZ. MJKËSORE  sipas njesive QKMF, PRISHTINË –2014</vt:lpstr>
      <vt:lpstr>VIZ. MJEKËSORE E NDRIMIT TË NATËS</vt:lpstr>
      <vt:lpstr> VIZ. MJEK.  tË   mjk.fam &amp; sh. konsultativ, PRISHTINË - 2014</vt:lpstr>
      <vt:lpstr>MESATARJA   DITORE E  VIZITAVE MJKËSORE – nË mjekËsin familjare , shËrbimin konsultativ , laborator dhe rtg </vt:lpstr>
      <vt:lpstr>Mesatarja ditore e viz. mjekËsore    QKMF, PRISHTINË –2014</vt:lpstr>
      <vt:lpstr>VIZ. MJEKËSORE DHE MESATARJA DITORE E NDËRIMIT TË NATËS</vt:lpstr>
      <vt:lpstr>MESATARJA DITORE  E VIZ. MJEKËSORE SIPAS QMF </vt:lpstr>
      <vt:lpstr>RAPORT I  shËrbimeve–intervenimeve shËndetesore - 2014</vt:lpstr>
      <vt:lpstr>PARTICIPIMI I QKMF -2014</vt:lpstr>
      <vt:lpstr>PARTICIPIMI NË QKMF SIPAS NJËSIVE - 2014 </vt:lpstr>
      <vt:lpstr>HAPJA E KARTELAVE SHËNDETËSORE</vt:lpstr>
      <vt:lpstr>VIZITA MJKËSORE  SIPAS  GJINISË QKMF, PRISHTINË –2014</vt:lpstr>
      <vt:lpstr>VIZITAT MJKËSORE  SIPAS  GRUPMOSHAVE QKMF, PRISHTINË –2014</vt:lpstr>
      <vt:lpstr>Slide 26</vt:lpstr>
      <vt:lpstr>VIZITAT MJKËSORE – konsultative  QKMF, PRISHTINË</vt:lpstr>
      <vt:lpstr>MESATARJA   DITORE E  VIZITAVE MJKËSORE – konsultative    &amp; M.FAMILJARE, QKMF, PRISHTINË –2014 </vt:lpstr>
      <vt:lpstr>Viz. GJINEKOLOGJIKE  Qkmf-prishtinË ,2014</vt:lpstr>
      <vt:lpstr>Viz. pedIatriKE  SIPAS NJëSIVE                            Qkmf-prishtinË ,2014</vt:lpstr>
      <vt:lpstr>Viz. internistiIT  SIPAS NJËSIVE  -prishtinË ,2014</vt:lpstr>
      <vt:lpstr>Viz. dermatologut   SIPAS NJËSIVE                                      Qkmf-prishtinË ,2014</vt:lpstr>
      <vt:lpstr>Slide 33</vt:lpstr>
      <vt:lpstr>RAPORT  I  vizitave STOMATOLOGJIKE     PRISHTINË –2014 </vt:lpstr>
      <vt:lpstr>RAPORT  I  shËrbimeve STOMATOLOGJIKE     PRISHTINË –2014 </vt:lpstr>
      <vt:lpstr>RAPORTET E SEKTORIT DIAGNOSTIK</vt:lpstr>
      <vt:lpstr>Nr. I pacienteve  pËr  ekzaminimeve diagnostike  -LABORATORIKE– 2014</vt:lpstr>
      <vt:lpstr>Slide 38</vt:lpstr>
      <vt:lpstr>VLERAT PATOLOGJIKE TE ANALIZAVE LABORATORIKE</vt:lpstr>
      <vt:lpstr>Nr. I  pacientëve për   SHËRBIME  ME  EHO , RO  DHE LABORATOR   Qkmf- PRISHTINË –2014</vt:lpstr>
      <vt:lpstr>Nr. I pacienteve pËr ekzaminime diagnostike- RTG  SIPAS NJËSIVE  Qkmf- PRISHTINË –2014</vt:lpstr>
      <vt:lpstr>RAPORT SHËRBIMEVE diagnostike  radiologjike– 2014</vt:lpstr>
      <vt:lpstr>  Raport I shËndetit publiK  QKMF, PRISHTINË –2014</vt:lpstr>
      <vt:lpstr>TË  VAKSINUARIT ME VAKSINËN  E  GRIPIT SEZONAL 2014</vt:lpstr>
      <vt:lpstr>RAPORT I imunizimit  pËr  2014 me vaksin. TË OBLIGUAR  SIPAS  SKEMËS  - primovaksina   </vt:lpstr>
      <vt:lpstr>Paraqitja e sËmundjeve ngjitËse, masovike. Dhe  sËm.Majinje      qkmf – prishtinË 2014</vt:lpstr>
      <vt:lpstr>Paraqitja e sËmundjeve mas0vIKe - kronike                                                 QKMF, PRISHTINË –2014                         733</vt:lpstr>
      <vt:lpstr>PARAQITJA E SËMUNDJEVE MALINJE QKMF, PRISHTINË –2014                           219</vt:lpstr>
      <vt:lpstr>Raport I Mortalitetit -QKMF, PRISHTINË –2014           79/103</vt:lpstr>
      <vt:lpstr>MORBIDITETI SIPAS KNS 10 QKMF ,PRISHTINE 2014</vt:lpstr>
      <vt:lpstr>pËrqindja e fËmijËve  ( 0-2&amp;2-5 v.)të matur sipas standardeve  tË obsh    qkmf – prishtinË  2014</vt:lpstr>
      <vt:lpstr>Vlerat e arritura pas  fËmijËve  ( 0-2&amp;2-5 v.)të matur sipas standardeve  tË obsh   qkmf – prishtinË  2014</vt:lpstr>
      <vt:lpstr>pËrqindja e fËmijËve  ( 0-2&amp;2-5 v.)të matur sipas standardeve  tË obsh    qkmf – prishtinË  2014</vt:lpstr>
      <vt:lpstr>NUMRI I PËRDORUESVE TË SUBSTANCAVE NARKOTIKE</vt:lpstr>
      <vt:lpstr>Slide 55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Riding the Financial Tide</dc:title>
  <dc:creator>Batoni</dc:creator>
  <cp:lastModifiedBy>QKMF</cp:lastModifiedBy>
  <cp:revision>895</cp:revision>
  <dcterms:created xsi:type="dcterms:W3CDTF">2010-10-26T00:32:34Z</dcterms:created>
  <dcterms:modified xsi:type="dcterms:W3CDTF">2015-02-10T11:44:04Z</dcterms:modified>
</cp:coreProperties>
</file>