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5"/>
  </p:notesMasterIdLst>
  <p:sldIdLst>
    <p:sldId id="326" r:id="rId2"/>
    <p:sldId id="366" r:id="rId3"/>
    <p:sldId id="367" r:id="rId4"/>
    <p:sldId id="372" r:id="rId5"/>
    <p:sldId id="370" r:id="rId6"/>
    <p:sldId id="389" r:id="rId7"/>
    <p:sldId id="390" r:id="rId8"/>
    <p:sldId id="371" r:id="rId9"/>
    <p:sldId id="374" r:id="rId10"/>
    <p:sldId id="373" r:id="rId11"/>
    <p:sldId id="337" r:id="rId12"/>
    <p:sldId id="387" r:id="rId13"/>
    <p:sldId id="375" r:id="rId14"/>
    <p:sldId id="377" r:id="rId15"/>
    <p:sldId id="379" r:id="rId16"/>
    <p:sldId id="349" r:id="rId17"/>
    <p:sldId id="378" r:id="rId18"/>
    <p:sldId id="386" r:id="rId19"/>
    <p:sldId id="380" r:id="rId20"/>
    <p:sldId id="381" r:id="rId21"/>
    <p:sldId id="382" r:id="rId22"/>
    <p:sldId id="384" r:id="rId23"/>
    <p:sldId id="383" r:id="rId24"/>
    <p:sldId id="385" r:id="rId25"/>
    <p:sldId id="346" r:id="rId26"/>
    <p:sldId id="303" r:id="rId27"/>
    <p:sldId id="306" r:id="rId28"/>
    <p:sldId id="350" r:id="rId29"/>
    <p:sldId id="283" r:id="rId30"/>
    <p:sldId id="352" r:id="rId31"/>
    <p:sldId id="353" r:id="rId32"/>
    <p:sldId id="388" r:id="rId33"/>
    <p:sldId id="365" r:id="rId34"/>
    <p:sldId id="364" r:id="rId35"/>
    <p:sldId id="300" r:id="rId36"/>
    <p:sldId id="301" r:id="rId37"/>
    <p:sldId id="354" r:id="rId38"/>
    <p:sldId id="357" r:id="rId39"/>
    <p:sldId id="356" r:id="rId40"/>
    <p:sldId id="359" r:id="rId41"/>
    <p:sldId id="329" r:id="rId42"/>
    <p:sldId id="361" r:id="rId43"/>
    <p:sldId id="328" r:id="rId4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FF9966"/>
    <a:srgbClr val="0000FF"/>
    <a:srgbClr val="99FF99"/>
    <a:srgbClr val="CDCDBD"/>
    <a:srgbClr val="257F2E"/>
    <a:srgbClr val="237B2B"/>
    <a:srgbClr val="FF9900"/>
    <a:srgbClr val="0E340F"/>
    <a:srgbClr val="1A601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6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N&#235;nt&#235;mujori\Raporti%20i%20pergjithshem%202014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N&#235;nt&#235;mujori\Raporti%20i%20pergjithshem%202014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N&#235;nt&#235;mujori\Raport%20i%20p&#235;rgjithsh&#235;m%20i%20viz.%20mjek&#235;sore%20N&#235;ntmujori%202014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N&#235;nt&#235;mujori\Raport%20i%20p&#235;rgjithsh&#235;m%20i%20viz.%20mjek&#235;sore%20N&#235;ntmujori%202014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N&#235;nt&#235;mujori\Raport%20i%20p&#235;rgjithsh&#235;m%20i%20viz.%20mjek&#235;sore%20N&#235;ntmujori%202014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tremujor%20sipas%20grupmoshave%20-%20Stomatologji%202014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N&#235;nt&#235;mujori\Raporti%20i%20pergjithshem%202014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N&#235;nt&#235;mujori\Raporti%20i%20pergjithshem%202014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IKSHPK%20n&#235;ntmujori%202014\N&#235;ntmujori%20i%20vizitave%20mjeksore%20sipas%20grupmoshave%20QKMF%20,%20Prishtin&#235;%202014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IKSHPK%20n&#235;ntmujori%202014\N&#235;ntmujori%20i%20vizitave%20mjeksore%20sipas%20grupmoshave%20QKMF%20,%20Prishtin&#235;%202014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Raport%20i%20radiologjis&#235;.2014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N&#235;nt&#235;mujori\Raporti%20i%20pergjithshem%202014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N&#235;nt&#235;mujori\Raporti%20i%20pergjithshem%202014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Raport-Viz.%20Laboratoriumi-2014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Raport-Viz.%20Laboratoriumi-2014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%20E%20L%20V%20I%20J%20A%20RAPORT%20VIZ.MJEK%202014\RAPORTI%20I%20VIZ.MJEKSORE%20PER%202014\QMF%20Mati%201%202014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r.Valboni%202013\Raport%20(Janar-%20Mars)%20sh&#235;rbimeve%20sh&#235;ndet&#235;sore%202013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%20Teuta%20Hoxha\Desktop\Raporti%20QKMF%20Prishtine-Vizitat%20sipas%20GrupMoshes%20dhe%20Gjinise%20(2)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%20E%20L%20V%20I%20J%20A%20RAPORT%20VIZ.MJEK%202014\RAPORTI%20I%20VIZ.MJEKSORE%20PER%202014\QKMF%202014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QMF%206%202014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QMF%206%202014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QMF%206%202014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N&#235;nt&#235;mujori\Raporti%20i%20pergjithshem%202014.xls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QMF%206%202014.xls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IKSHPK%20n&#235;ntmujori%202014\N&#235;ntmujori%20i%20vizitave%20mjeksore%20sipas%20grupmoshave%20QKMF%20,%20Prishtin&#235;%202014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Teuta%20raportet%202012\raport%20i%20p&#235;rgjithsh&#235;m%20Dr.Valboni,%202012.xls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IKSHPK%20n&#235;ntmujori%202014\Raport%20n&#235;ntmujor%20i%20s&#9668;mundjeve%20ngjit&#235;se%202014\raporti%20vjetor%20i%20s.ngj.2014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r.Valboni%202013\NR.%20I%20VIZ%20SIPAS%20MJEKEVE%20%202013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IKSHPK%20n&#235;ntmujori%202014\N&#235;n%20mujori%20i%20mortalitetit%20QKMF%20Prishtin&#235;%202014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BSH\TOTALI%20I%20RAPORTEVE%202014%20(1).xls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BComputers\Desktop\raport%20i%20trmujorit%20te%20pare%202014\TOTALI%20I%20RAPORTEVE%20te%20matjes%20se%20femijeve%202014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Fshatrat%20%202014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Fshatrat%20%202014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N&#235;nt&#235;mujori\Raporti%20i%20pergjithshem%202014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N&#235;nt&#235;mujori\Raporti%20i%20pergjithshem%202014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I%20I%20VIZ.MJEKSORE%20PER%202014\N&#235;nt&#235;mujori\Raporti%20i%20pergjithshem%202014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I%20VIZ.MJEKSORE%20PER%202014\N&#235;nt&#235;mujori\Raporti%20i%20pergjithshem%202014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3.3333333333333381E-2"/>
                  <c:y val="-4.166666666666669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1498499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3.3333333333333381E-2"/>
                  <c:y val="-4.6296296296296441E-3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 smtClean="0">
                        <a:solidFill>
                          <a:schemeClr val="tx1"/>
                        </a:solidFill>
                        <a:latin typeface="+mj-lt"/>
                      </a:rPr>
                      <a:t>1599526              </a:t>
                    </a:r>
                    <a:r>
                      <a:rPr lang="en-US" sz="2400" b="1" dirty="0">
                        <a:solidFill>
                          <a:schemeClr val="tx1"/>
                        </a:solidFill>
                        <a:latin typeface="+mj-lt"/>
                      </a:rPr>
                      <a:t>( 7%)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chemeClr val="tx1"/>
                    </a:solidFill>
                    <a:latin typeface="+mj-lt"/>
                  </a:defRPr>
                </a:pPr>
                <a:endParaRPr lang="en-US"/>
              </a:p>
            </c:txPr>
            <c:showVal val="1"/>
          </c:dLbls>
          <c:cat>
            <c:strRef>
              <c:f>Sheet1!$A$39:$A$40</c:f>
              <c:strCache>
                <c:ptCount val="2"/>
                <c:pt idx="0">
                  <c:v>Nentemujori 2013</c:v>
                </c:pt>
                <c:pt idx="1">
                  <c:v>Nentemujori 2014</c:v>
                </c:pt>
              </c:strCache>
            </c:strRef>
          </c:cat>
          <c:val>
            <c:numRef>
              <c:f>Sheet1!$B$39:$B$40</c:f>
              <c:numCache>
                <c:formatCode>General</c:formatCode>
                <c:ptCount val="2"/>
                <c:pt idx="0">
                  <c:v>651934</c:v>
                </c:pt>
                <c:pt idx="1">
                  <c:v>699856</c:v>
                </c:pt>
              </c:numCache>
            </c:numRef>
          </c:val>
        </c:ser>
        <c:dLbls>
          <c:showVal val="1"/>
        </c:dLbls>
        <c:shape val="cylinder"/>
        <c:axId val="60395904"/>
        <c:axId val="60397440"/>
        <c:axId val="0"/>
      </c:bar3DChart>
      <c:catAx>
        <c:axId val="603959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60397440"/>
        <c:crosses val="autoZero"/>
        <c:auto val="1"/>
        <c:lblAlgn val="ctr"/>
        <c:lblOffset val="100"/>
      </c:catAx>
      <c:valAx>
        <c:axId val="60397440"/>
        <c:scaling>
          <c:orientation val="minMax"/>
        </c:scaling>
        <c:delete val="1"/>
        <c:axPos val="l"/>
        <c:numFmt formatCode="General" sourceLinked="1"/>
        <c:tickLblPos val="none"/>
        <c:crossAx val="60395904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'Totali i të gjitha shërbimeve'!$L$36</c:f>
              <c:strCache>
                <c:ptCount val="1"/>
                <c:pt idx="0">
                  <c:v>Participimi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4.4444444444444488E-2"/>
                  <c:y val="-9.567901234567911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26.5%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4722222222222224E-2"/>
                  <c:y val="-6.172839506172839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38.8%</a:t>
                    </a:r>
                    <a:endParaRPr lang="en-US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800" b="1"/>
                </a:pPr>
                <a:endParaRPr lang="en-US"/>
              </a:p>
            </c:txPr>
            <c:showVal val="1"/>
          </c:dLbls>
          <c:cat>
            <c:numRef>
              <c:f>'Totali i të gjitha shërbimeve'!$M$35:$N$35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'Totali i të gjitha shërbimeve'!$M$36:$N$36</c:f>
              <c:numCache>
                <c:formatCode>General</c:formatCode>
                <c:ptCount val="2"/>
                <c:pt idx="0">
                  <c:v>16.5</c:v>
                </c:pt>
                <c:pt idx="1">
                  <c:v>18</c:v>
                </c:pt>
              </c:numCache>
            </c:numRef>
          </c:val>
        </c:ser>
        <c:dLbls>
          <c:showVal val="1"/>
        </c:dLbls>
        <c:shape val="cylinder"/>
        <c:axId val="68193280"/>
        <c:axId val="68199168"/>
        <c:axId val="0"/>
      </c:bar3DChart>
      <c:catAx>
        <c:axId val="6819328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3200" b="1"/>
            </a:pPr>
            <a:endParaRPr lang="en-US"/>
          </a:p>
        </c:txPr>
        <c:crossAx val="68199168"/>
        <c:crosses val="autoZero"/>
        <c:auto val="1"/>
        <c:lblAlgn val="ctr"/>
        <c:lblOffset val="100"/>
      </c:catAx>
      <c:valAx>
        <c:axId val="68199168"/>
        <c:scaling>
          <c:orientation val="minMax"/>
        </c:scaling>
        <c:delete val="1"/>
        <c:axPos val="l"/>
        <c:numFmt formatCode="General" sourceLinked="1"/>
        <c:tickLblPos val="none"/>
        <c:crossAx val="68193280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Sheet1!$F$33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257F2E"/>
            </a:solidFill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</c:dLbl>
            <c:dLbl>
              <c:idx val="4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</c:dLbl>
            <c:dLbl>
              <c:idx val="5"/>
              <c:layout>
                <c:manualLayout>
                  <c:x val="-2.7777777777777835E-3"/>
                  <c:y val="1.2048192771084258E-2"/>
                </c:manualLayout>
              </c:layout>
              <c:tx>
                <c:rich>
                  <a:bodyPr/>
                  <a:lstStyle/>
                  <a:p>
                    <a:r>
                      <a:rPr lang="en-US" sz="1600">
                        <a:solidFill>
                          <a:srgbClr val="0000FF"/>
                        </a:solidFill>
                      </a:rPr>
                      <a:t>393</a:t>
                    </a:r>
                  </a:p>
                </c:rich>
              </c:tx>
              <c:showVal val="1"/>
            </c:dLbl>
            <c:dLbl>
              <c:idx val="6"/>
              <c:layout>
                <c:manualLayout>
                  <c:x val="-1.3888888888888909E-3"/>
                  <c:y val="1.6064257028112462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7"/>
              <c:layout>
                <c:manualLayout>
                  <c:x val="4.1666666666666683E-3"/>
                  <c:y val="1.8072289156626505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8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</c:dLbl>
            <c:dLbl>
              <c:idx val="9"/>
              <c:layout>
                <c:manualLayout>
                  <c:x val="0"/>
                  <c:y val="1.0040160642570291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0"/>
              <c:layout>
                <c:manualLayout>
                  <c:x val="2.5462668816040075E-17"/>
                  <c:y val="1.2048192771084366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2"/>
              <c:layout>
                <c:manualLayout>
                  <c:x val="-2.7777777777778078E-3"/>
                  <c:y val="1.6064257028112462E-2"/>
                </c:manualLayout>
              </c:layout>
              <c:showVal val="1"/>
            </c:dLbl>
            <c:dLbl>
              <c:idx val="13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</c:dLbl>
            <c:dLbl>
              <c:idx val="14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</c:dLbl>
            <c:dLbl>
              <c:idx val="15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</c:dLbl>
            <c:dLbl>
              <c:idx val="16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Sheet1!$E$34:$E$47</c:f>
              <c:strCache>
                <c:ptCount val="14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Mat</c:v>
                </c:pt>
                <c:pt idx="11">
                  <c:v>QMF Mati 1</c:v>
                </c:pt>
                <c:pt idx="12">
                  <c:v>Fshatërat</c:v>
                </c:pt>
                <c:pt idx="13">
                  <c:v>Stomatologji</c:v>
                </c:pt>
              </c:strCache>
            </c:strRef>
          </c:cat>
          <c:val>
            <c:numRef>
              <c:f>Sheet1!$F$34:$F$47</c:f>
              <c:numCache>
                <c:formatCode>0</c:formatCode>
                <c:ptCount val="14"/>
                <c:pt idx="0">
                  <c:v>6846</c:v>
                </c:pt>
                <c:pt idx="1">
                  <c:v>0</c:v>
                </c:pt>
                <c:pt idx="2">
                  <c:v>81</c:v>
                </c:pt>
                <c:pt idx="3">
                  <c:v>80</c:v>
                </c:pt>
                <c:pt idx="4">
                  <c:v>340</c:v>
                </c:pt>
                <c:pt idx="5">
                  <c:v>393</c:v>
                </c:pt>
                <c:pt idx="6">
                  <c:v>118</c:v>
                </c:pt>
                <c:pt idx="7">
                  <c:v>386</c:v>
                </c:pt>
                <c:pt idx="8">
                  <c:v>994</c:v>
                </c:pt>
                <c:pt idx="9">
                  <c:v>200</c:v>
                </c:pt>
                <c:pt idx="10">
                  <c:v>101</c:v>
                </c:pt>
                <c:pt idx="11">
                  <c:v>311</c:v>
                </c:pt>
                <c:pt idx="12">
                  <c:v>143</c:v>
                </c:pt>
                <c:pt idx="13">
                  <c:v>6163</c:v>
                </c:pt>
              </c:numCache>
            </c:numRef>
          </c:val>
        </c:ser>
        <c:ser>
          <c:idx val="1"/>
          <c:order val="1"/>
          <c:tx>
            <c:strRef>
              <c:f>Sheet1!$G$33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8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</c:dLbl>
            <c:dLbl>
              <c:idx val="9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</c:dLbl>
            <c:dLbl>
              <c:idx val="10"/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</c:dLbl>
            <c:dLbl>
              <c:idx val="11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</c:dLbl>
            <c:dLbl>
              <c:idx val="12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</c:dLbl>
            <c:dLbl>
              <c:idx val="13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sz="1600" dirty="0" smtClean="0">
                        <a:solidFill>
                          <a:schemeClr val="tx1"/>
                        </a:solidFill>
                      </a:rPr>
                      <a:t>7910</a:t>
                    </a:r>
                    <a:endParaRPr lang="en-US" sz="1600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dLbl>
              <c:idx val="15"/>
              <c:layout>
                <c:manualLayout>
                  <c:x val="1.3888888888888924E-3"/>
                  <c:y val="-1.606425702811247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Sheet1!$E$34:$E$47</c:f>
              <c:strCache>
                <c:ptCount val="14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Mat</c:v>
                </c:pt>
                <c:pt idx="11">
                  <c:v>QMF Mati 1</c:v>
                </c:pt>
                <c:pt idx="12">
                  <c:v>Fshatërat</c:v>
                </c:pt>
                <c:pt idx="13">
                  <c:v>Stomatologji</c:v>
                </c:pt>
              </c:strCache>
            </c:strRef>
          </c:cat>
          <c:val>
            <c:numRef>
              <c:f>Sheet1!$G$34:$G$47</c:f>
              <c:numCache>
                <c:formatCode>General</c:formatCode>
                <c:ptCount val="14"/>
                <c:pt idx="0">
                  <c:v>7031</c:v>
                </c:pt>
                <c:pt idx="1">
                  <c:v>0</c:v>
                </c:pt>
                <c:pt idx="2">
                  <c:v>388</c:v>
                </c:pt>
                <c:pt idx="3">
                  <c:v>110</c:v>
                </c:pt>
                <c:pt idx="4">
                  <c:v>59</c:v>
                </c:pt>
                <c:pt idx="5">
                  <c:v>402</c:v>
                </c:pt>
                <c:pt idx="6">
                  <c:v>188</c:v>
                </c:pt>
                <c:pt idx="7">
                  <c:v>524</c:v>
                </c:pt>
                <c:pt idx="8">
                  <c:v>261</c:v>
                </c:pt>
                <c:pt idx="9">
                  <c:v>371</c:v>
                </c:pt>
                <c:pt idx="10">
                  <c:v>207</c:v>
                </c:pt>
                <c:pt idx="11">
                  <c:v>407</c:v>
                </c:pt>
                <c:pt idx="12">
                  <c:v>169</c:v>
                </c:pt>
                <c:pt idx="13">
                  <c:v>6796</c:v>
                </c:pt>
              </c:numCache>
            </c:numRef>
          </c:val>
        </c:ser>
        <c:dLbls>
          <c:showVal val="1"/>
        </c:dLbls>
        <c:shape val="cylinder"/>
        <c:axId val="68228608"/>
        <c:axId val="68230144"/>
        <c:axId val="0"/>
      </c:bar3DChart>
      <c:catAx>
        <c:axId val="6822860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68230144"/>
        <c:crosses val="autoZero"/>
        <c:auto val="1"/>
        <c:lblAlgn val="l"/>
        <c:lblOffset val="100"/>
      </c:catAx>
      <c:valAx>
        <c:axId val="68230144"/>
        <c:scaling>
          <c:orientation val="minMax"/>
        </c:scaling>
        <c:delete val="1"/>
        <c:axPos val="b"/>
        <c:numFmt formatCode="0" sourceLinked="1"/>
        <c:tickLblPos val="none"/>
        <c:crossAx val="68228608"/>
        <c:crosses val="autoZero"/>
        <c:crossBetween val="between"/>
      </c:valAx>
    </c:plotArea>
    <c:legend>
      <c:legendPos val="t"/>
      <c:txPr>
        <a:bodyPr/>
        <a:lstStyle/>
        <a:p>
          <a:pPr>
            <a:defRPr sz="1400" b="1"/>
          </a:pPr>
          <a:endParaRPr lang="en-US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Sheet1!$L$28</c:f>
              <c:strCache>
                <c:ptCount val="1"/>
                <c:pt idx="0">
                  <c:v>2014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 b="1" smtClean="0"/>
                      <a:t>7%</a:t>
                    </a:r>
                    <a:endParaRPr lang="en-US" sz="1600" b="1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00FF"/>
                        </a:solidFill>
                      </a:defRPr>
                    </a:pPr>
                    <a:r>
                      <a:rPr lang="en-US" sz="1600" b="1" smtClean="0">
                        <a:solidFill>
                          <a:srgbClr val="0000FF"/>
                        </a:solidFill>
                      </a:rPr>
                      <a:t>19%</a:t>
                    </a:r>
                    <a:endParaRPr lang="en-US" sz="1600" b="1">
                      <a:solidFill>
                        <a:srgbClr val="0000FF"/>
                      </a:solidFill>
                    </a:endParaRPr>
                  </a:p>
                </c:rich>
              </c:tx>
              <c:spPr/>
              <c:showVal val="1"/>
            </c:dLbl>
            <c:dLbl>
              <c:idx val="2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00FF"/>
                        </a:solidFill>
                      </a:defRPr>
                    </a:pPr>
                    <a:r>
                      <a:rPr lang="en-US" sz="1600" b="1" smtClean="0">
                        <a:solidFill>
                          <a:srgbClr val="0000FF"/>
                        </a:solidFill>
                      </a:rPr>
                      <a:t>12%</a:t>
                    </a:r>
                    <a:endParaRPr lang="en-US" sz="1600" b="1">
                      <a:solidFill>
                        <a:srgbClr val="0000FF"/>
                      </a:solidFill>
                    </a:endParaRPr>
                  </a:p>
                </c:rich>
              </c:tx>
              <c:spPr/>
              <c:showVal val="1"/>
            </c:dLbl>
            <c:dLbl>
              <c:idx val="3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smtClean="0">
                        <a:solidFill>
                          <a:srgbClr val="FF0000"/>
                        </a:solidFill>
                      </a:rPr>
                      <a:t>10%</a:t>
                    </a:r>
                    <a:endParaRPr lang="en-US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Val val="1"/>
            </c:dLbl>
            <c:dLbl>
              <c:idx val="4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00FF"/>
                        </a:solidFill>
                      </a:defRPr>
                    </a:pPr>
                    <a:r>
                      <a:rPr lang="en-US" smtClean="0">
                        <a:solidFill>
                          <a:srgbClr val="0000FF"/>
                        </a:solidFill>
                      </a:rPr>
                      <a:t>14%</a:t>
                    </a:r>
                    <a:endParaRPr lang="en-US">
                      <a:solidFill>
                        <a:srgbClr val="0000FF"/>
                      </a:solidFill>
                    </a:endParaRPr>
                  </a:p>
                </c:rich>
              </c:tx>
              <c:spPr/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16%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10%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00FF"/>
                        </a:solidFill>
                      </a:defRPr>
                    </a:pPr>
                    <a:r>
                      <a:rPr lang="en-US" smtClean="0">
                        <a:solidFill>
                          <a:srgbClr val="0000FF"/>
                        </a:solidFill>
                      </a:rPr>
                      <a:t>19%</a:t>
                    </a:r>
                    <a:endParaRPr lang="en-US">
                      <a:solidFill>
                        <a:srgbClr val="0000FF"/>
                      </a:solidFill>
                    </a:endParaRPr>
                  </a:p>
                </c:rich>
              </c:tx>
              <c:spPr/>
              <c:showVal val="1"/>
            </c:dLbl>
            <c:dLbl>
              <c:idx val="8"/>
              <c:layout>
                <c:manualLayout>
                  <c:x val="-1.5536723163841804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13%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Val val="1"/>
            </c:dLbl>
            <c:dLbl>
              <c:idx val="9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00FF"/>
                        </a:solidFill>
                      </a:defRPr>
                    </a:pPr>
                    <a:r>
                      <a:rPr lang="en-US" smtClean="0">
                        <a:solidFill>
                          <a:srgbClr val="0000FF"/>
                        </a:solidFill>
                      </a:rPr>
                      <a:t>19%</a:t>
                    </a:r>
                    <a:endParaRPr lang="en-US">
                      <a:solidFill>
                        <a:srgbClr val="0000FF"/>
                      </a:solidFill>
                    </a:endParaRPr>
                  </a:p>
                </c:rich>
              </c:tx>
              <c:spPr/>
              <c:showVal val="1"/>
            </c:dLbl>
            <c:dLbl>
              <c:idx val="10"/>
              <c:tx>
                <c:rich>
                  <a:bodyPr/>
                  <a:lstStyle/>
                  <a:p>
                    <a:r>
                      <a:rPr lang="en-US" smtClean="0"/>
                      <a:t>14%</a:t>
                    </a:r>
                    <a:endParaRPr lang="en-US"/>
                  </a:p>
                </c:rich>
              </c:tx>
              <c:showVal val="1"/>
            </c:dLbl>
            <c:dLbl>
              <c:idx val="11"/>
              <c:tx>
                <c:rich>
                  <a:bodyPr/>
                  <a:lstStyle/>
                  <a:p>
                    <a:r>
                      <a:rPr lang="en-US" smtClean="0"/>
                      <a:t>24%</a:t>
                    </a:r>
                    <a:endParaRPr lang="en-US"/>
                  </a:p>
                </c:rich>
              </c:tx>
              <c:showVal val="1"/>
            </c:dLbl>
            <c:dLbl>
              <c:idx val="12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00FF"/>
                        </a:solidFill>
                      </a:defRPr>
                    </a:pPr>
                    <a:r>
                      <a:rPr lang="en-US" smtClean="0">
                        <a:solidFill>
                          <a:srgbClr val="0000FF"/>
                        </a:solidFill>
                      </a:rPr>
                      <a:t>17%</a:t>
                    </a:r>
                    <a:endParaRPr lang="en-US">
                      <a:solidFill>
                        <a:srgbClr val="0000FF"/>
                      </a:solidFill>
                    </a:endParaRPr>
                  </a:p>
                </c:rich>
              </c:tx>
              <c:spPr/>
              <c:showVal val="1"/>
            </c:dLbl>
            <c:dLbl>
              <c:idx val="13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00FF"/>
                        </a:solidFill>
                      </a:defRPr>
                    </a:pPr>
                    <a:r>
                      <a:rPr lang="en-US" smtClean="0">
                        <a:solidFill>
                          <a:srgbClr val="0000FF"/>
                        </a:solidFill>
                      </a:rPr>
                      <a:t>26%</a:t>
                    </a:r>
                    <a:endParaRPr lang="en-US">
                      <a:solidFill>
                        <a:srgbClr val="0000FF"/>
                      </a:solidFill>
                    </a:endParaRPr>
                  </a:p>
                </c:rich>
              </c:tx>
              <c:spPr/>
              <c:showVal val="1"/>
            </c:dLbl>
            <c:dLbl>
              <c:idx val="14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smtClean="0">
                        <a:solidFill>
                          <a:srgbClr val="FF0000"/>
                        </a:solidFill>
                      </a:rPr>
                      <a:t>18%</a:t>
                    </a:r>
                    <a:endParaRPr lang="en-US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Val val="1"/>
            </c:dLbl>
            <c:dLbl>
              <c:idx val="15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smtClean="0">
                        <a:solidFill>
                          <a:srgbClr val="FF0000"/>
                        </a:solidFill>
                      </a:rPr>
                      <a:t>23%</a:t>
                    </a:r>
                    <a:endParaRPr lang="en-US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Sheet1!$K$29:$K$44</c:f>
              <c:strCache>
                <c:ptCount val="16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-10</c:v>
                </c:pt>
                <c:pt idx="11">
                  <c:v>QMF Hajvali</c:v>
                </c:pt>
                <c:pt idx="12">
                  <c:v>QMF Besi </c:v>
                </c:pt>
                <c:pt idx="13">
                  <c:v>QMF Mat</c:v>
                </c:pt>
                <c:pt idx="14">
                  <c:v>QMF Mati 1</c:v>
                </c:pt>
                <c:pt idx="15">
                  <c:v>Fshatërat</c:v>
                </c:pt>
              </c:strCache>
            </c:strRef>
          </c:cat>
          <c:val>
            <c:numRef>
              <c:f>Sheet1!$L$29:$L$44</c:f>
              <c:numCache>
                <c:formatCode>General</c:formatCode>
                <c:ptCount val="16"/>
                <c:pt idx="0">
                  <c:v>7</c:v>
                </c:pt>
                <c:pt idx="1">
                  <c:v>19</c:v>
                </c:pt>
                <c:pt idx="2">
                  <c:v>12</c:v>
                </c:pt>
                <c:pt idx="3">
                  <c:v>10</c:v>
                </c:pt>
                <c:pt idx="4">
                  <c:v>14</c:v>
                </c:pt>
                <c:pt idx="5">
                  <c:v>16</c:v>
                </c:pt>
                <c:pt idx="6">
                  <c:v>10</c:v>
                </c:pt>
                <c:pt idx="7">
                  <c:v>19</c:v>
                </c:pt>
                <c:pt idx="8">
                  <c:v>13</c:v>
                </c:pt>
                <c:pt idx="9">
                  <c:v>19</c:v>
                </c:pt>
                <c:pt idx="10">
                  <c:v>14</c:v>
                </c:pt>
                <c:pt idx="11">
                  <c:v>24</c:v>
                </c:pt>
                <c:pt idx="12">
                  <c:v>17</c:v>
                </c:pt>
                <c:pt idx="13">
                  <c:v>26</c:v>
                </c:pt>
                <c:pt idx="14">
                  <c:v>18</c:v>
                </c:pt>
                <c:pt idx="15">
                  <c:v>23</c:v>
                </c:pt>
              </c:numCache>
            </c:numRef>
          </c:val>
        </c:ser>
        <c:ser>
          <c:idx val="1"/>
          <c:order val="1"/>
          <c:tx>
            <c:strRef>
              <c:f>Sheet1!$M$28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2.4011299435028249E-2"/>
                  <c:y val="1.2658227848101344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/>
                      <a:t>7%</a:t>
                    </a:r>
                    <a:endParaRPr lang="en-US" sz="1600" b="1" dirty="0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600" b="1" smtClean="0"/>
                      <a:t>13%</a:t>
                    </a:r>
                    <a:endParaRPr lang="en-US" sz="1600" b="1"/>
                  </a:p>
                </c:rich>
              </c:tx>
              <c:showVal val="1"/>
            </c:dLbl>
            <c:dLbl>
              <c:idx val="2"/>
              <c:layout>
                <c:manualLayout>
                  <c:x val="1.5536723163841779E-2"/>
                  <c:y val="2.10970464135021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tx1"/>
                        </a:solidFill>
                      </a:defRPr>
                    </a:pPr>
                    <a:r>
                      <a:rPr lang="en-US" smtClean="0">
                        <a:solidFill>
                          <a:schemeClr val="tx1"/>
                        </a:solidFill>
                      </a:rPr>
                      <a:t>13%</a:t>
                    </a:r>
                    <a:endParaRPr lang="en-US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12%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2.4011299435028249E-2"/>
                  <c:y val="-4.219409282700431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16%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>
                <c:manualLayout>
                  <c:x val="1.6949152542372843E-2"/>
                  <c:y val="6.329113924050639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10%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2.4011299435028249E-2"/>
                  <c:y val="8.438818565400843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18%</a:t>
                    </a:r>
                    <a:endParaRPr lang="en-US" dirty="0"/>
                  </a:p>
                </c:rich>
              </c:tx>
              <c:showVal val="1"/>
            </c:dLbl>
            <c:dLbl>
              <c:idx val="8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tx1"/>
                        </a:solidFill>
                      </a:defRPr>
                    </a:pPr>
                    <a:r>
                      <a:rPr lang="en-US" smtClean="0">
                        <a:solidFill>
                          <a:schemeClr val="tx1"/>
                        </a:solidFill>
                      </a:rPr>
                      <a:t>14%</a:t>
                    </a:r>
                    <a:endParaRPr lang="en-US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dLbl>
              <c:idx val="9"/>
              <c:layout>
                <c:manualLayout>
                  <c:x val="1.9774011299435078E-2"/>
                  <c:y val="6.329113924050639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18%</a:t>
                    </a:r>
                    <a:endParaRPr lang="en-US" dirty="0"/>
                  </a:p>
                </c:rich>
              </c:tx>
              <c:showVal val="1"/>
            </c:dLbl>
            <c:dLbl>
              <c:idx val="10"/>
              <c:layout>
                <c:manualLayout>
                  <c:x val="1.9774011299435078E-2"/>
                  <c:y val="-4.219409282700431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14%</a:t>
                    </a:r>
                    <a:endParaRPr lang="en-US" dirty="0"/>
                  </a:p>
                </c:rich>
              </c:tx>
              <c:showVal val="1"/>
            </c:dLbl>
            <c:dLbl>
              <c:idx val="11"/>
              <c:layout>
                <c:manualLayout>
                  <c:x val="2.5423728813559365E-2"/>
                  <c:y val="2.10970464135021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24%</a:t>
                    </a:r>
                    <a:endParaRPr lang="en-US" dirty="0"/>
                  </a:p>
                </c:rich>
              </c:tx>
              <c:showVal val="1"/>
            </c:dLbl>
            <c:dLbl>
              <c:idx val="12"/>
              <c:tx>
                <c:rich>
                  <a:bodyPr/>
                  <a:lstStyle/>
                  <a:p>
                    <a:r>
                      <a:rPr lang="en-US" smtClean="0"/>
                      <a:t>15%</a:t>
                    </a:r>
                    <a:endParaRPr lang="en-US"/>
                  </a:p>
                </c:rich>
              </c:tx>
              <c:showVal val="1"/>
            </c:dLbl>
            <c:dLbl>
              <c:idx val="13"/>
              <c:tx>
                <c:rich>
                  <a:bodyPr/>
                  <a:lstStyle/>
                  <a:p>
                    <a:r>
                      <a:rPr lang="en-US" smtClean="0"/>
                      <a:t>22%</a:t>
                    </a:r>
                    <a:endParaRPr lang="en-US"/>
                  </a:p>
                </c:rich>
              </c:tx>
              <c:showVal val="1"/>
            </c:dLbl>
            <c:dLbl>
              <c:idx val="14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tx1"/>
                        </a:solidFill>
                      </a:defRPr>
                    </a:pPr>
                    <a:r>
                      <a:rPr lang="en-US" smtClean="0">
                        <a:solidFill>
                          <a:schemeClr val="tx1"/>
                        </a:solidFill>
                      </a:rPr>
                      <a:t>25%</a:t>
                    </a:r>
                    <a:endParaRPr lang="en-US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dLbl>
              <c:idx val="15"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tx1"/>
                        </a:solidFill>
                      </a:defRPr>
                    </a:pPr>
                    <a:r>
                      <a:rPr lang="en-US" smtClean="0">
                        <a:solidFill>
                          <a:schemeClr val="tx1"/>
                        </a:solidFill>
                      </a:rPr>
                      <a:t>26%</a:t>
                    </a:r>
                    <a:endParaRPr lang="en-US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Sheet1!$K$29:$K$44</c:f>
              <c:strCache>
                <c:ptCount val="16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-10</c:v>
                </c:pt>
                <c:pt idx="11">
                  <c:v>QMF Hajvali</c:v>
                </c:pt>
                <c:pt idx="12">
                  <c:v>QMF Besi </c:v>
                </c:pt>
                <c:pt idx="13">
                  <c:v>QMF Mat</c:v>
                </c:pt>
                <c:pt idx="14">
                  <c:v>QMF Mati 1</c:v>
                </c:pt>
                <c:pt idx="15">
                  <c:v>Fshatërat</c:v>
                </c:pt>
              </c:strCache>
            </c:strRef>
          </c:cat>
          <c:val>
            <c:numRef>
              <c:f>Sheet1!$M$29:$M$44</c:f>
              <c:numCache>
                <c:formatCode>General</c:formatCode>
                <c:ptCount val="16"/>
                <c:pt idx="0">
                  <c:v>7</c:v>
                </c:pt>
                <c:pt idx="1">
                  <c:v>13</c:v>
                </c:pt>
                <c:pt idx="2">
                  <c:v>11</c:v>
                </c:pt>
                <c:pt idx="3">
                  <c:v>13</c:v>
                </c:pt>
                <c:pt idx="4">
                  <c:v>12</c:v>
                </c:pt>
                <c:pt idx="5">
                  <c:v>16</c:v>
                </c:pt>
                <c:pt idx="6">
                  <c:v>10</c:v>
                </c:pt>
                <c:pt idx="7">
                  <c:v>18</c:v>
                </c:pt>
                <c:pt idx="8">
                  <c:v>14</c:v>
                </c:pt>
                <c:pt idx="9">
                  <c:v>18</c:v>
                </c:pt>
                <c:pt idx="10">
                  <c:v>14</c:v>
                </c:pt>
                <c:pt idx="11">
                  <c:v>24</c:v>
                </c:pt>
                <c:pt idx="12">
                  <c:v>15</c:v>
                </c:pt>
                <c:pt idx="13">
                  <c:v>22</c:v>
                </c:pt>
                <c:pt idx="14">
                  <c:v>25</c:v>
                </c:pt>
                <c:pt idx="15">
                  <c:v>26</c:v>
                </c:pt>
              </c:numCache>
            </c:numRef>
          </c:val>
        </c:ser>
        <c:dLbls>
          <c:showVal val="1"/>
        </c:dLbls>
        <c:shape val="cylinder"/>
        <c:axId val="69429888"/>
        <c:axId val="69497216"/>
        <c:axId val="0"/>
      </c:bar3DChart>
      <c:catAx>
        <c:axId val="694298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69497216"/>
        <c:crosses val="autoZero"/>
        <c:auto val="1"/>
        <c:lblAlgn val="ctr"/>
        <c:lblOffset val="100"/>
      </c:catAx>
      <c:valAx>
        <c:axId val="69497216"/>
        <c:scaling>
          <c:orientation val="minMax"/>
        </c:scaling>
        <c:delete val="1"/>
        <c:axPos val="l"/>
        <c:numFmt formatCode="General" sourceLinked="1"/>
        <c:tickLblPos val="none"/>
        <c:crossAx val="69429888"/>
        <c:crosses val="autoZero"/>
        <c:crossBetween val="between"/>
      </c:valAx>
    </c:plotArea>
    <c:legend>
      <c:legendPos val="t"/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200">
                <a:latin typeface="Cambria" pitchFamily="18" charset="0"/>
              </a:defRPr>
            </a:pPr>
            <a:r>
              <a:rPr lang="pl-PL" sz="3200" i="1" dirty="0">
                <a:latin typeface="Cambria" pitchFamily="18" charset="0"/>
              </a:rPr>
              <a:t>Totali i trajtimi jasht KPSH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Sheet1!$AJ$28</c:f>
              <c:strCache>
                <c:ptCount val="1"/>
                <c:pt idx="0">
                  <c:v>Totali i trajtimi jasht KPSH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2.0833333333333377E-2"/>
                  <c:y val="-4.214559386973180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888888888888889E-2"/>
                  <c:y val="-4.214559386973180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Val val="1"/>
          </c:dLbls>
          <c:cat>
            <c:numRef>
              <c:f>Sheet1!$AK$27:$AL$27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Sheet1!$AK$28:$AL$28</c:f>
              <c:numCache>
                <c:formatCode>General</c:formatCode>
                <c:ptCount val="2"/>
                <c:pt idx="0">
                  <c:v>16</c:v>
                </c:pt>
                <c:pt idx="1">
                  <c:v>16</c:v>
                </c:pt>
              </c:numCache>
            </c:numRef>
          </c:val>
        </c:ser>
        <c:dLbls>
          <c:showVal val="1"/>
        </c:dLbls>
        <c:shape val="cylinder"/>
        <c:axId val="69504384"/>
        <c:axId val="69510272"/>
        <c:axId val="0"/>
      </c:bar3DChart>
      <c:catAx>
        <c:axId val="6950438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69510272"/>
        <c:crosses val="autoZero"/>
        <c:auto val="1"/>
        <c:lblAlgn val="ctr"/>
        <c:lblOffset val="100"/>
      </c:catAx>
      <c:valAx>
        <c:axId val="69510272"/>
        <c:scaling>
          <c:orientation val="minMax"/>
        </c:scaling>
        <c:delete val="1"/>
        <c:axPos val="l"/>
        <c:numFmt formatCode="General" sourceLinked="1"/>
        <c:tickLblPos val="none"/>
        <c:crossAx val="69504384"/>
        <c:crosses val="autoZero"/>
        <c:crossBetween val="between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1.3888888888888951E-2"/>
                  <c:y val="-4.16666666666666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8733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1111111111111125E-2"/>
                  <c:y val="-2.85087719298246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13532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0833333333333412E-2"/>
                  <c:y val="-2.192982456140354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142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3888888888888951E-2"/>
                  <c:y val="-1.754385964912290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2296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8055555555555561E-2"/>
                  <c:y val="-3.728070175438599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2983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Val val="1"/>
          </c:dLbls>
          <c:cat>
            <c:strRef>
              <c:f>Sheet1!$B$33:$B$37</c:f>
              <c:strCache>
                <c:ptCount val="5"/>
                <c:pt idx="0">
                  <c:v>Dhembe te bllombuar</c:v>
                </c:pt>
                <c:pt idx="1">
                  <c:v>Intervenime kirurgjike</c:v>
                </c:pt>
                <c:pt idx="2">
                  <c:v>Punët protetike</c:v>
                </c:pt>
                <c:pt idx="3">
                  <c:v>Ortodoncia</c:v>
                </c:pt>
                <c:pt idx="4">
                  <c:v>Mjekimi I indeve te buta te zgavres se gojes</c:v>
                </c:pt>
              </c:strCache>
            </c:strRef>
          </c:cat>
          <c:val>
            <c:numRef>
              <c:f>Sheet1!$C$33:$C$37</c:f>
              <c:numCache>
                <c:formatCode>General</c:formatCode>
                <c:ptCount val="5"/>
                <c:pt idx="0">
                  <c:v>4203</c:v>
                </c:pt>
                <c:pt idx="1">
                  <c:v>5598</c:v>
                </c:pt>
                <c:pt idx="2">
                  <c:v>52</c:v>
                </c:pt>
                <c:pt idx="3">
                  <c:v>1078</c:v>
                </c:pt>
                <c:pt idx="4">
                  <c:v>1029</c:v>
                </c:pt>
              </c:numCache>
            </c:numRef>
          </c:val>
        </c:ser>
        <c:dLbls>
          <c:showVal val="1"/>
        </c:dLbls>
        <c:shape val="cylinder"/>
        <c:axId val="70649344"/>
        <c:axId val="70650880"/>
        <c:axId val="0"/>
      </c:bar3DChart>
      <c:catAx>
        <c:axId val="706493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 i="1"/>
            </a:pPr>
            <a:endParaRPr lang="en-US"/>
          </a:p>
        </c:txPr>
        <c:crossAx val="70650880"/>
        <c:crosses val="autoZero"/>
        <c:auto val="1"/>
        <c:lblAlgn val="ctr"/>
        <c:lblOffset val="100"/>
      </c:catAx>
      <c:valAx>
        <c:axId val="70650880"/>
        <c:scaling>
          <c:orientation val="minMax"/>
        </c:scaling>
        <c:delete val="1"/>
        <c:axPos val="l"/>
        <c:numFmt formatCode="General" sourceLinked="1"/>
        <c:tickLblPos val="none"/>
        <c:crossAx val="70649344"/>
        <c:crosses val="autoZero"/>
        <c:crossBetween val="between"/>
      </c:valAx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'Sherbimet e laboratoriumit'!$C$49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2.5000000000000001E-2"/>
                  <c:y val="-2.164502164502168E-3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0000FF"/>
                        </a:solidFill>
                      </a:defRPr>
                    </a:pPr>
                    <a:r>
                      <a:rPr lang="en-US" dirty="0" smtClean="0">
                        <a:solidFill>
                          <a:srgbClr val="0000FF"/>
                        </a:solidFill>
                      </a:rPr>
                      <a:t>12776                     (-28%)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-3.333333333333334E-2"/>
                  <c:y val="-1.5151515151515249E-2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0000FF"/>
                        </a:solidFill>
                      </a:defRPr>
                    </a:pPr>
                    <a:r>
                      <a:rPr lang="en-US" dirty="0" smtClean="0">
                        <a:solidFill>
                          <a:srgbClr val="0000FF"/>
                        </a:solidFill>
                      </a:rPr>
                      <a:t>18973                      (-1%)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c:rich>
              </c:tx>
              <c:spPr/>
              <c:showVal val="1"/>
            </c:dLbl>
            <c:dLbl>
              <c:idx val="3"/>
              <c:layout>
                <c:manualLayout>
                  <c:x val="-5.5555555555555558E-3"/>
                  <c:y val="-2.8138528138528133E-2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FF0000"/>
                        </a:solidFill>
                      </a:defRPr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8726                      (26%)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Val val="1"/>
            </c:dLbl>
            <c:dLbl>
              <c:idx val="4"/>
              <c:layout>
                <c:manualLayout>
                  <c:x val="-1.0185067526416052E-16"/>
                  <c:y val="-3.0303030303030314E-2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FF0000"/>
                        </a:solidFill>
                      </a:defRPr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53212                    (11%)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'Sherbimet e laboratoriumit'!$B$50:$B$54</c:f>
              <c:strCache>
                <c:ptCount val="5"/>
                <c:pt idx="0">
                  <c:v>QKMF</c:v>
                </c:pt>
                <c:pt idx="1">
                  <c:v>QMF 4</c:v>
                </c:pt>
                <c:pt idx="2">
                  <c:v>QMF 5</c:v>
                </c:pt>
                <c:pt idx="3">
                  <c:v>QMF 6</c:v>
                </c:pt>
                <c:pt idx="4">
                  <c:v>Totali</c:v>
                </c:pt>
              </c:strCache>
            </c:strRef>
          </c:cat>
          <c:val>
            <c:numRef>
              <c:f>'Sherbimet e laboratoriumit'!$C$50:$C$54</c:f>
              <c:numCache>
                <c:formatCode>0</c:formatCode>
                <c:ptCount val="5"/>
                <c:pt idx="0">
                  <c:v>12776</c:v>
                </c:pt>
                <c:pt idx="1">
                  <c:v>12632</c:v>
                </c:pt>
                <c:pt idx="2">
                  <c:v>18973</c:v>
                </c:pt>
                <c:pt idx="3">
                  <c:v>8726</c:v>
                </c:pt>
                <c:pt idx="4">
                  <c:v>53107</c:v>
                </c:pt>
              </c:numCache>
            </c:numRef>
          </c:val>
        </c:ser>
        <c:ser>
          <c:idx val="1"/>
          <c:order val="1"/>
          <c:tx>
            <c:strRef>
              <c:f>'Sherbimet e laboratoriumit'!$D$49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17693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6111111111111156E-2"/>
                  <c:y val="-1.7316017316017323E-2"/>
                </c:manualLayout>
              </c:layout>
              <c:showVal val="1"/>
            </c:dLbl>
            <c:dLbl>
              <c:idx val="3"/>
              <c:layout>
                <c:manualLayout>
                  <c:x val="2.2222222222222244E-2"/>
                  <c:y val="-1.9480519480519425E-2"/>
                </c:manualLayout>
              </c:layout>
              <c:showVal val="1"/>
            </c:dLbl>
            <c:dLbl>
              <c:idx val="4"/>
              <c:layout>
                <c:manualLayout>
                  <c:x val="4.027777777777781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47351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'Sherbimet e laboratoriumit'!$B$50:$B$54</c:f>
              <c:strCache>
                <c:ptCount val="5"/>
                <c:pt idx="0">
                  <c:v>QKMF</c:v>
                </c:pt>
                <c:pt idx="1">
                  <c:v>QMF 4</c:v>
                </c:pt>
                <c:pt idx="2">
                  <c:v>QMF 5</c:v>
                </c:pt>
                <c:pt idx="3">
                  <c:v>QMF 6</c:v>
                </c:pt>
                <c:pt idx="4">
                  <c:v>Totali</c:v>
                </c:pt>
              </c:strCache>
            </c:strRef>
          </c:cat>
          <c:val>
            <c:numRef>
              <c:f>'Sherbimet e laboratoriumit'!$D$50:$D$54</c:f>
              <c:numCache>
                <c:formatCode>General</c:formatCode>
                <c:ptCount val="5"/>
                <c:pt idx="0">
                  <c:v>16737</c:v>
                </c:pt>
                <c:pt idx="1">
                  <c:v>4256</c:v>
                </c:pt>
                <c:pt idx="2">
                  <c:v>19078</c:v>
                </c:pt>
                <c:pt idx="3">
                  <c:v>6419</c:v>
                </c:pt>
                <c:pt idx="4" formatCode="0">
                  <c:v>46490</c:v>
                </c:pt>
              </c:numCache>
            </c:numRef>
          </c:val>
        </c:ser>
        <c:dLbls>
          <c:showVal val="1"/>
        </c:dLbls>
        <c:shape val="cylinder"/>
        <c:axId val="69565824"/>
        <c:axId val="70718592"/>
        <c:axId val="0"/>
      </c:bar3DChart>
      <c:catAx>
        <c:axId val="695658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70718592"/>
        <c:crosses val="autoZero"/>
        <c:auto val="1"/>
        <c:lblAlgn val="ctr"/>
        <c:lblOffset val="100"/>
      </c:catAx>
      <c:valAx>
        <c:axId val="70718592"/>
        <c:scaling>
          <c:orientation val="minMax"/>
        </c:scaling>
        <c:delete val="1"/>
        <c:axPos val="l"/>
        <c:numFmt formatCode="0" sourceLinked="1"/>
        <c:tickLblPos val="none"/>
        <c:crossAx val="69565824"/>
        <c:crosses val="autoZero"/>
        <c:crossBetween val="between"/>
      </c:valAx>
    </c:plotArea>
    <c:legend>
      <c:legendPos val="t"/>
      <c:txPr>
        <a:bodyPr/>
        <a:lstStyle/>
        <a:p>
          <a:pPr>
            <a:defRPr sz="2000" b="1"/>
          </a:pPr>
          <a:endParaRPr lang="en-US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Sheet1!$P$2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8.6206896551724223E-3"/>
                  <c:y val="-1.5981735159817368E-2"/>
                </c:manualLayout>
              </c:layout>
              <c:showVal val="1"/>
            </c:dLbl>
            <c:dLbl>
              <c:idx val="1"/>
              <c:layout>
                <c:manualLayout>
                  <c:x val="5.7471264367816126E-3"/>
                  <c:y val="-2.7397260273972612E-2"/>
                </c:manualLayout>
              </c:layout>
              <c:showVal val="1"/>
            </c:dLbl>
            <c:dLbl>
              <c:idx val="2"/>
              <c:layout>
                <c:manualLayout>
                  <c:x val="1.1494252873563218E-2"/>
                  <c:y val="-1.3698630136986301E-2"/>
                </c:manualLayout>
              </c:layout>
              <c:showVal val="1"/>
            </c:dLbl>
            <c:dLbl>
              <c:idx val="3"/>
              <c:layout>
                <c:manualLayout>
                  <c:x val="1.0057471264367839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Sheet1!$O$3:$O$6</c:f>
              <c:strCache>
                <c:ptCount val="4"/>
                <c:pt idx="0">
                  <c:v>QKMF</c:v>
                </c:pt>
                <c:pt idx="1">
                  <c:v>QMF 4</c:v>
                </c:pt>
                <c:pt idx="2">
                  <c:v>QMF5</c:v>
                </c:pt>
                <c:pt idx="3">
                  <c:v>QMF6</c:v>
                </c:pt>
              </c:strCache>
            </c:strRef>
          </c:cat>
          <c:val>
            <c:numRef>
              <c:f>Sheet1!$P$3:$P$6</c:f>
              <c:numCache>
                <c:formatCode>General</c:formatCode>
                <c:ptCount val="4"/>
                <c:pt idx="0">
                  <c:v>94</c:v>
                </c:pt>
                <c:pt idx="1">
                  <c:v>34</c:v>
                </c:pt>
                <c:pt idx="2">
                  <c:v>100</c:v>
                </c:pt>
                <c:pt idx="3">
                  <c:v>34</c:v>
                </c:pt>
              </c:numCache>
            </c:numRef>
          </c:val>
        </c:ser>
        <c:ser>
          <c:idx val="1"/>
          <c:order val="1"/>
          <c:tx>
            <c:strRef>
              <c:f>Sheet1!$Q$2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solidFill>
                <a:srgbClr val="CCCC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solidFill>
                <a:srgbClr val="CCCC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solidFill>
                <a:srgbClr val="CCCC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solidFill>
                <a:srgbClr val="CCCC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7.1839080459770114E-3"/>
                  <c:y val="-1.1415525114155268E-2"/>
                </c:manualLayout>
              </c:layout>
              <c:showVal val="1"/>
            </c:dLbl>
            <c:dLbl>
              <c:idx val="1"/>
              <c:layout>
                <c:manualLayout>
                  <c:x val="2.1551724137931015E-2"/>
                  <c:y val="-4.5662100456621037E-3"/>
                </c:manualLayout>
              </c:layout>
              <c:showVal val="1"/>
            </c:dLbl>
            <c:dLbl>
              <c:idx val="2"/>
              <c:layout>
                <c:manualLayout>
                  <c:x val="1.7241379310344827E-2"/>
                  <c:y val="-6.8493150684931538E-3"/>
                </c:manualLayout>
              </c:layout>
              <c:showVal val="1"/>
            </c:dLbl>
            <c:dLbl>
              <c:idx val="3"/>
              <c:layout>
                <c:manualLayout>
                  <c:x val="1.7241379310344827E-2"/>
                  <c:y val="-1.3698630136986301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Sheet1!$O$3:$O$6</c:f>
              <c:strCache>
                <c:ptCount val="4"/>
                <c:pt idx="0">
                  <c:v>QKMF</c:v>
                </c:pt>
                <c:pt idx="1">
                  <c:v>QMF 4</c:v>
                </c:pt>
                <c:pt idx="2">
                  <c:v>QMF5</c:v>
                </c:pt>
                <c:pt idx="3">
                  <c:v>QMF6</c:v>
                </c:pt>
              </c:strCache>
            </c:strRef>
          </c:cat>
          <c:val>
            <c:numRef>
              <c:f>Sheet1!$Q$3:$Q$6</c:f>
              <c:numCache>
                <c:formatCode>General</c:formatCode>
                <c:ptCount val="4"/>
                <c:pt idx="0">
                  <c:v>68</c:v>
                </c:pt>
                <c:pt idx="1">
                  <c:v>67</c:v>
                </c:pt>
                <c:pt idx="2">
                  <c:v>101</c:v>
                </c:pt>
                <c:pt idx="3">
                  <c:v>46</c:v>
                </c:pt>
              </c:numCache>
            </c:numRef>
          </c:val>
        </c:ser>
        <c:dLbls>
          <c:showVal val="1"/>
        </c:dLbls>
        <c:shape val="cylinder"/>
        <c:axId val="70787456"/>
        <c:axId val="70788992"/>
        <c:axId val="0"/>
      </c:bar3DChart>
      <c:catAx>
        <c:axId val="707874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70788992"/>
        <c:crosses val="autoZero"/>
        <c:auto val="1"/>
        <c:lblAlgn val="ctr"/>
        <c:lblOffset val="100"/>
      </c:catAx>
      <c:valAx>
        <c:axId val="70788992"/>
        <c:scaling>
          <c:orientation val="minMax"/>
        </c:scaling>
        <c:delete val="1"/>
        <c:axPos val="l"/>
        <c:numFmt formatCode="General" sourceLinked="1"/>
        <c:tickLblPos val="none"/>
        <c:crossAx val="70787456"/>
        <c:crosses val="autoZero"/>
        <c:crossBetween val="between"/>
      </c:valAx>
    </c:plotArea>
    <c:legend>
      <c:legendPos val="t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Sheet1!$T$14</c:f>
              <c:strCache>
                <c:ptCount val="1"/>
                <c:pt idx="0">
                  <c:v>Mjekësia Familjare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1111112326237163E-2"/>
                  <c:y val="-6.2037073490813728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3</a:t>
                    </a:r>
                    <a:r>
                      <a:rPr lang="en-US" sz="2000" dirty="0" smtClean="0"/>
                      <a:t>78496                             (71%)</a:t>
                    </a:r>
                    <a:endParaRPr lang="en-US" sz="20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3611113693253943E-2"/>
                  <c:y val="-5.5787073490813729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4</a:t>
                    </a:r>
                    <a:r>
                      <a:rPr lang="en-US" sz="2000" dirty="0" smtClean="0"/>
                      <a:t>05522                         </a:t>
                    </a:r>
                    <a:r>
                      <a:rPr lang="en-US" sz="2000" dirty="0"/>
                      <a:t>(71%)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numRef>
              <c:f>Sheet1!$U$13:$V$13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Sheet1!$U$14:$V$14</c:f>
              <c:numCache>
                <c:formatCode>General</c:formatCode>
                <c:ptCount val="2"/>
                <c:pt idx="0">
                  <c:v>378496</c:v>
                </c:pt>
                <c:pt idx="1">
                  <c:v>405522</c:v>
                </c:pt>
              </c:numCache>
            </c:numRef>
          </c:val>
        </c:ser>
        <c:ser>
          <c:idx val="1"/>
          <c:order val="1"/>
          <c:tx>
            <c:strRef>
              <c:f>Sheet1!$T$15</c:f>
              <c:strCache>
                <c:ptCount val="1"/>
                <c:pt idx="0">
                  <c:v>Shërbimi konsultativ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6388891774813218E-2"/>
                  <c:y val="-5.7870406824147076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1</a:t>
                    </a:r>
                    <a:r>
                      <a:rPr lang="en-US" sz="2000" dirty="0" smtClean="0"/>
                      <a:t>53397                         (29%)</a:t>
                    </a:r>
                    <a:endParaRPr lang="en-US" sz="20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6111111111111163E-2"/>
                  <c:y val="-4.1666666666666664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1</a:t>
                    </a:r>
                    <a:r>
                      <a:rPr lang="en-US" sz="2000" dirty="0"/>
                      <a:t>64134   </a:t>
                    </a:r>
                    <a:r>
                      <a:rPr lang="en-US" sz="2000" dirty="0" smtClean="0"/>
                      <a:t>                           </a:t>
                    </a:r>
                    <a:r>
                      <a:rPr lang="en-US" sz="2000" dirty="0"/>
                      <a:t>( 29%)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numRef>
              <c:f>Sheet1!$U$13:$V$13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Sheet1!$U$15:$V$15</c:f>
              <c:numCache>
                <c:formatCode>General</c:formatCode>
                <c:ptCount val="2"/>
                <c:pt idx="0">
                  <c:v>153397</c:v>
                </c:pt>
                <c:pt idx="1">
                  <c:v>164134</c:v>
                </c:pt>
              </c:numCache>
            </c:numRef>
          </c:val>
        </c:ser>
        <c:dLbls>
          <c:showVal val="1"/>
        </c:dLbls>
        <c:shape val="cylinder"/>
        <c:axId val="70823296"/>
        <c:axId val="70833280"/>
        <c:axId val="0"/>
      </c:bar3DChart>
      <c:catAx>
        <c:axId val="708232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70833280"/>
        <c:crosses val="autoZero"/>
        <c:auto val="1"/>
        <c:lblAlgn val="ctr"/>
        <c:lblOffset val="100"/>
      </c:catAx>
      <c:valAx>
        <c:axId val="70833280"/>
        <c:scaling>
          <c:orientation val="minMax"/>
        </c:scaling>
        <c:delete val="1"/>
        <c:axPos val="l"/>
        <c:numFmt formatCode="General" sourceLinked="1"/>
        <c:tickLblPos val="none"/>
        <c:crossAx val="70823296"/>
        <c:crosses val="autoZero"/>
        <c:crossBetween val="between"/>
      </c:valAx>
    </c:plotArea>
    <c:legend>
      <c:legendPos val="t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Sheet1!$X$9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8.3333333333333228E-3"/>
                  <c:y val="-1.2658227848101266E-2"/>
                </c:manualLayout>
              </c:layout>
              <c:showVal val="1"/>
            </c:dLbl>
            <c:dLbl>
              <c:idx val="1"/>
              <c:layout>
                <c:manualLayout>
                  <c:x val="-1.3888888888888909E-3"/>
                  <c:y val="-1.8987341772151979E-2"/>
                </c:manualLayout>
              </c:layout>
              <c:showVal val="1"/>
            </c:dLbl>
            <c:dLbl>
              <c:idx val="2"/>
              <c:layout>
                <c:manualLayout>
                  <c:x val="4.1666666666666154E-3"/>
                  <c:y val="-1.4767932489451472E-2"/>
                </c:manualLayout>
              </c:layout>
              <c:showVal val="1"/>
            </c:dLbl>
            <c:dLbl>
              <c:idx val="3"/>
              <c:layout>
                <c:manualLayout>
                  <c:x val="6.9444444444444501E-3"/>
                  <c:y val="-2.1097046413502133E-2"/>
                </c:manualLayout>
              </c:layout>
              <c:showVal val="1"/>
            </c:dLbl>
            <c:dLbl>
              <c:idx val="4"/>
              <c:layout>
                <c:manualLayout>
                  <c:x val="4.1666666666665651E-3"/>
                  <c:y val="-1.0548523206751067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cat>
            <c:strRef>
              <c:f>Sheet1!$W$10:$W$14</c:f>
              <c:strCache>
                <c:ptCount val="5"/>
                <c:pt idx="0">
                  <c:v>Pacient për MF</c:v>
                </c:pt>
                <c:pt idx="1">
                  <c:v>Pacient pë Specialist</c:v>
                </c:pt>
                <c:pt idx="2">
                  <c:v>Pacient për stomatolog</c:v>
                </c:pt>
                <c:pt idx="3">
                  <c:v>Radiologji</c:v>
                </c:pt>
                <c:pt idx="4">
                  <c:v>Laboratori</c:v>
                </c:pt>
              </c:strCache>
            </c:strRef>
          </c:cat>
          <c:val>
            <c:numRef>
              <c:f>Sheet1!$X$10:$X$14</c:f>
              <c:numCache>
                <c:formatCode>General</c:formatCode>
                <c:ptCount val="5"/>
                <c:pt idx="0">
                  <c:v>13</c:v>
                </c:pt>
                <c:pt idx="1">
                  <c:v>16</c:v>
                </c:pt>
                <c:pt idx="2">
                  <c:v>6</c:v>
                </c:pt>
                <c:pt idx="3">
                  <c:v>110</c:v>
                </c:pt>
                <c:pt idx="4">
                  <c:v>284</c:v>
                </c:pt>
              </c:numCache>
            </c:numRef>
          </c:val>
        </c:ser>
        <c:ser>
          <c:idx val="1"/>
          <c:order val="1"/>
          <c:tx>
            <c:strRef>
              <c:f>Sheet1!$Y$9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0"/>
                  <c:y val="-8.4388185654008432E-3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4.1666666666666683E-3"/>
                  <c:y val="-8.4388185654008432E-3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>
                <c:manualLayout>
                  <c:x val="2.7777777777777835E-3"/>
                  <c:y val="-1.4767932489451472E-2"/>
                </c:manualLayout>
              </c:layout>
              <c:showVal val="1"/>
            </c:dLbl>
            <c:dLbl>
              <c:idx val="3"/>
              <c:layout>
                <c:manualLayout>
                  <c:x val="1.3888888888888904E-2"/>
                  <c:y val="-1.2658227848101266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4"/>
              <c:layout>
                <c:manualLayout>
                  <c:x val="1.9444444444444358E-2"/>
                  <c:y val="-2.1097046413502143E-3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cat>
            <c:strRef>
              <c:f>Sheet1!$W$10:$W$14</c:f>
              <c:strCache>
                <c:ptCount val="5"/>
                <c:pt idx="0">
                  <c:v>Pacient për MF</c:v>
                </c:pt>
                <c:pt idx="1">
                  <c:v>Pacient pë Specialist</c:v>
                </c:pt>
                <c:pt idx="2">
                  <c:v>Pacient për stomatolog</c:v>
                </c:pt>
                <c:pt idx="3">
                  <c:v>Radiologji</c:v>
                </c:pt>
                <c:pt idx="4">
                  <c:v>Laboratori</c:v>
                </c:pt>
              </c:strCache>
            </c:strRef>
          </c:cat>
          <c:val>
            <c:numRef>
              <c:f>Sheet1!$Y$10:$Y$14</c:f>
              <c:numCache>
                <c:formatCode>General</c:formatCode>
                <c:ptCount val="5"/>
                <c:pt idx="0">
                  <c:v>15</c:v>
                </c:pt>
                <c:pt idx="1">
                  <c:v>20</c:v>
                </c:pt>
                <c:pt idx="2">
                  <c:v>6</c:v>
                </c:pt>
                <c:pt idx="3">
                  <c:v>114</c:v>
                </c:pt>
                <c:pt idx="4">
                  <c:v>293</c:v>
                </c:pt>
              </c:numCache>
            </c:numRef>
          </c:val>
        </c:ser>
        <c:dLbls>
          <c:showVal val="1"/>
        </c:dLbls>
        <c:shape val="cylinder"/>
        <c:axId val="70902144"/>
        <c:axId val="70903680"/>
        <c:axId val="0"/>
      </c:bar3DChart>
      <c:catAx>
        <c:axId val="709021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 i="1"/>
            </a:pPr>
            <a:endParaRPr lang="en-US"/>
          </a:p>
        </c:txPr>
        <c:crossAx val="70903680"/>
        <c:crosses val="autoZero"/>
        <c:auto val="1"/>
        <c:lblAlgn val="ctr"/>
        <c:lblOffset val="100"/>
      </c:catAx>
      <c:valAx>
        <c:axId val="70903680"/>
        <c:scaling>
          <c:orientation val="minMax"/>
        </c:scaling>
        <c:delete val="1"/>
        <c:axPos val="l"/>
        <c:numFmt formatCode="General" sourceLinked="1"/>
        <c:tickLblPos val="none"/>
        <c:crossAx val="70902144"/>
        <c:crosses val="autoZero"/>
        <c:crossBetween val="between"/>
      </c:valAx>
    </c:plotArea>
    <c:legend>
      <c:legendPos val="t"/>
      <c:txPr>
        <a:bodyPr/>
        <a:lstStyle/>
        <a:p>
          <a:pPr>
            <a:defRPr sz="2400"/>
          </a:pPr>
          <a:endParaRPr lang="en-US"/>
        </a:p>
      </c:txPr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Totali!$N$31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5.5555555555555558E-3"/>
                  <c:y val="-2.73675205156316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0000FF"/>
                        </a:solidFill>
                      </a:rPr>
                      <a:t>4748                   (-4%)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-4.1666666666666683E-3"/>
                  <c:y val="-6.329113924050639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3242                        (12)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0000FF"/>
                        </a:solidFill>
                      </a:defRPr>
                    </a:pPr>
                    <a:r>
                      <a:rPr lang="en-US" dirty="0" smtClean="0">
                        <a:solidFill>
                          <a:srgbClr val="0000FF"/>
                        </a:solidFill>
                      </a:rPr>
                      <a:t>7045                    (-12)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c:rich>
              </c:tx>
              <c:spPr/>
              <c:showVal val="1"/>
            </c:dLbl>
            <c:dLbl>
              <c:idx val="3"/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FF0000"/>
                        </a:solidFill>
                      </a:defRPr>
                    </a:pPr>
                    <a:r>
                      <a:rPr lang="en-US" smtClean="0">
                        <a:solidFill>
                          <a:srgbClr val="FF0000"/>
                        </a:solidFill>
                      </a:rPr>
                      <a:t>5621                      (8%)</a:t>
                    </a:r>
                    <a:endParaRPr lang="en-US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800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(5%)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21456                  (3%)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Totali!$M$32:$M$37</c:f>
              <c:strCache>
                <c:ptCount val="6"/>
                <c:pt idx="0">
                  <c:v>QKMF- Radiologji</c:v>
                </c:pt>
                <c:pt idx="1">
                  <c:v>QMF-5  Radiologji</c:v>
                </c:pt>
                <c:pt idx="2">
                  <c:v>RTG.DAT.</c:v>
                </c:pt>
                <c:pt idx="3">
                  <c:v>RTG Stomatologji</c:v>
                </c:pt>
                <c:pt idx="4">
                  <c:v>QMF-4 Radiologji</c:v>
                </c:pt>
                <c:pt idx="5">
                  <c:v>Totali</c:v>
                </c:pt>
              </c:strCache>
            </c:strRef>
          </c:cat>
          <c:val>
            <c:numRef>
              <c:f>Totali!$N$32:$N$37</c:f>
              <c:numCache>
                <c:formatCode>0</c:formatCode>
                <c:ptCount val="6"/>
                <c:pt idx="0">
                  <c:v>26</c:v>
                </c:pt>
                <c:pt idx="1">
                  <c:v>17</c:v>
                </c:pt>
                <c:pt idx="2">
                  <c:v>32</c:v>
                </c:pt>
                <c:pt idx="3">
                  <c:v>28</c:v>
                </c:pt>
                <c:pt idx="4">
                  <c:v>5</c:v>
                </c:pt>
                <c:pt idx="5">
                  <c:v>105</c:v>
                </c:pt>
              </c:numCache>
            </c:numRef>
          </c:val>
        </c:ser>
        <c:ser>
          <c:idx val="1"/>
          <c:order val="1"/>
          <c:tx>
            <c:strRef>
              <c:f>Totali!$O$31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9166666666666667E-2"/>
                  <c:y val="-2.109704641350292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4941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9444444444444445E-2"/>
                  <c:y val="-4.219409282700431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2862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7777668416447996E-2"/>
                  <c:y val="-1.898734177215189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7907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2.6388888888888878E-2"/>
                  <c:y val="-2.109704641350215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5199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3.1944444444444442E-2"/>
                  <c:y val="1.9338735809650758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20909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Totali!$M$32:$M$37</c:f>
              <c:strCache>
                <c:ptCount val="6"/>
                <c:pt idx="0">
                  <c:v>QKMF- Radiologji</c:v>
                </c:pt>
                <c:pt idx="1">
                  <c:v>QMF-5  Radiologji</c:v>
                </c:pt>
                <c:pt idx="2">
                  <c:v>RTG.DAT.</c:v>
                </c:pt>
                <c:pt idx="3">
                  <c:v>RTG Stomatologji</c:v>
                </c:pt>
                <c:pt idx="4">
                  <c:v>QMF-4 Radiologji</c:v>
                </c:pt>
                <c:pt idx="5">
                  <c:v>Totali</c:v>
                </c:pt>
              </c:strCache>
            </c:strRef>
          </c:cat>
          <c:val>
            <c:numRef>
              <c:f>Totali!$O$32:$O$37</c:f>
              <c:numCache>
                <c:formatCode>0</c:formatCode>
                <c:ptCount val="6"/>
                <c:pt idx="0">
                  <c:v>29</c:v>
                </c:pt>
                <c:pt idx="1">
                  <c:v>15</c:v>
                </c:pt>
                <c:pt idx="2">
                  <c:v>40</c:v>
                </c:pt>
                <c:pt idx="3">
                  <c:v>26</c:v>
                </c:pt>
                <c:pt idx="4">
                  <c:v>0</c:v>
                </c:pt>
                <c:pt idx="5">
                  <c:v>85</c:v>
                </c:pt>
              </c:numCache>
            </c:numRef>
          </c:val>
        </c:ser>
        <c:dLbls>
          <c:showVal val="1"/>
        </c:dLbls>
        <c:shape val="cylinder"/>
        <c:axId val="71135616"/>
        <c:axId val="71137152"/>
        <c:axId val="0"/>
      </c:bar3DChart>
      <c:catAx>
        <c:axId val="711356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71137152"/>
        <c:crosses val="autoZero"/>
        <c:auto val="1"/>
        <c:lblAlgn val="ctr"/>
        <c:lblOffset val="100"/>
      </c:catAx>
      <c:valAx>
        <c:axId val="71137152"/>
        <c:scaling>
          <c:orientation val="minMax"/>
        </c:scaling>
        <c:delete val="1"/>
        <c:axPos val="l"/>
        <c:numFmt formatCode="0" sourceLinked="1"/>
        <c:tickLblPos val="none"/>
        <c:crossAx val="71135616"/>
        <c:crosses val="autoZero"/>
        <c:crossBetween val="between"/>
      </c:valAx>
    </c:plotArea>
    <c:legend>
      <c:legendPos val="t"/>
      <c:txPr>
        <a:bodyPr/>
        <a:lstStyle/>
        <a:p>
          <a:pPr>
            <a:defRPr sz="240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Sheet1!$A$39</c:f>
              <c:strCache>
                <c:ptCount val="1"/>
                <c:pt idx="0">
                  <c:v>Nentemujori 2013</c:v>
                </c:pt>
              </c:strCache>
            </c:strRef>
          </c:tx>
          <c:spPr>
            <a:solidFill>
              <a:srgbClr val="CCCC00"/>
            </a:solidFill>
          </c:spPr>
          <c:dLbls>
            <c:dLbl>
              <c:idx val="0"/>
              <c:layout>
                <c:manualLayout>
                  <c:x val="-1.2500000000000023E-2"/>
                  <c:y val="-2.0833333333333395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Sheet1!$B$38:$F$38</c:f>
              <c:strCache>
                <c:ptCount val="5"/>
                <c:pt idx="0">
                  <c:v>Vizitat mjekesore</c:v>
                </c:pt>
                <c:pt idx="1">
                  <c:v>Shërbimet tjera shëndetësore</c:v>
                </c:pt>
                <c:pt idx="2">
                  <c:v>Shërbimet stomatologjike</c:v>
                </c:pt>
                <c:pt idx="3">
                  <c:v>Shërbimet laboratorike</c:v>
                </c:pt>
                <c:pt idx="4">
                  <c:v>Shërbimet radiologjike</c:v>
                </c:pt>
              </c:strCache>
            </c:strRef>
          </c:cat>
          <c:val>
            <c:numRef>
              <c:f>Sheet1!$B$39:$F$39</c:f>
              <c:numCache>
                <c:formatCode>General</c:formatCode>
                <c:ptCount val="5"/>
                <c:pt idx="0">
                  <c:v>651934</c:v>
                </c:pt>
                <c:pt idx="1">
                  <c:v>315918</c:v>
                </c:pt>
                <c:pt idx="2">
                  <c:v>47254</c:v>
                </c:pt>
                <c:pt idx="3">
                  <c:v>460586</c:v>
                </c:pt>
                <c:pt idx="4">
                  <c:v>22807</c:v>
                </c:pt>
              </c:numCache>
            </c:numRef>
          </c:val>
        </c:ser>
        <c:ser>
          <c:idx val="1"/>
          <c:order val="1"/>
          <c:tx>
            <c:strRef>
              <c:f>Sheet1!$A$40</c:f>
              <c:strCache>
                <c:ptCount val="1"/>
                <c:pt idx="0">
                  <c:v>Nentemujori 2014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7777777777777821E-2"/>
                  <c:y val="-1.4583333333333341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699856              </a:t>
                    </a:r>
                    <a:r>
                      <a:rPr lang="en-US" sz="2000" b="1" dirty="0" smtClean="0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n-US" sz="2000" b="1" dirty="0">
                        <a:solidFill>
                          <a:srgbClr val="FF0000"/>
                        </a:solidFill>
                      </a:rPr>
                      <a:t>7%)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3.4722222222222224E-2"/>
                  <c:y val="-1.666666666666668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331743                </a:t>
                    </a:r>
                    <a:r>
                      <a:rPr lang="en-US" sz="2000" b="1" dirty="0" smtClean="0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n-US" sz="2000" b="1" dirty="0">
                        <a:solidFill>
                          <a:srgbClr val="FF0000"/>
                        </a:solidFill>
                      </a:rPr>
                      <a:t>5%)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2.6388888888888878E-2"/>
                  <c:y val="-1.0416666666666666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40218                      </a:t>
                    </a:r>
                    <a:r>
                      <a:rPr lang="en-US" sz="2000" b="1" dirty="0" smtClean="0">
                        <a:solidFill>
                          <a:srgbClr val="0000FF"/>
                        </a:solidFill>
                      </a:rPr>
                      <a:t>(-</a:t>
                    </a:r>
                    <a:r>
                      <a:rPr lang="en-US" sz="2000" b="1" dirty="0">
                        <a:solidFill>
                          <a:srgbClr val="0000FF"/>
                        </a:solidFill>
                      </a:rPr>
                      <a:t>17</a:t>
                    </a:r>
                    <a:r>
                      <a:rPr lang="en-US" sz="2000" b="1" dirty="0" smtClean="0">
                        <a:solidFill>
                          <a:srgbClr val="0000FF"/>
                        </a:solidFill>
                      </a:rPr>
                      <a:t>%)</a:t>
                    </a:r>
                    <a:endParaRPr lang="en-US" sz="2000" b="1" dirty="0">
                      <a:solidFill>
                        <a:srgbClr val="0000FF"/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2.7777777777777821E-2"/>
                  <c:y val="-8.3333333333333367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503729                  </a:t>
                    </a:r>
                    <a:r>
                      <a:rPr lang="en-US" sz="2000" b="1" dirty="0" smtClean="0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n-US" sz="2000" b="1" dirty="0">
                        <a:solidFill>
                          <a:srgbClr val="FF0000"/>
                        </a:solidFill>
                      </a:rPr>
                      <a:t>8.6%)</a:t>
                    </a:r>
                  </a:p>
                </c:rich>
              </c:tx>
              <c:showVal val="1"/>
            </c:dLbl>
            <c:dLbl>
              <c:idx val="4"/>
              <c:layout>
                <c:manualLayout>
                  <c:x val="3.4722112860892489E-2"/>
                  <c:y val="-2.4999999999999932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23980               </a:t>
                    </a:r>
                    <a:r>
                      <a:rPr lang="en-US" sz="2000" b="1" dirty="0" smtClean="0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n-US" sz="2000" b="1" dirty="0">
                        <a:solidFill>
                          <a:srgbClr val="FF0000"/>
                        </a:solidFill>
                      </a:rPr>
                      <a:t>5%)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Sheet1!$B$38:$F$38</c:f>
              <c:strCache>
                <c:ptCount val="5"/>
                <c:pt idx="0">
                  <c:v>Vizitat mjekesore</c:v>
                </c:pt>
                <c:pt idx="1">
                  <c:v>Shërbimet tjera shëndetësore</c:v>
                </c:pt>
                <c:pt idx="2">
                  <c:v>Shërbimet stomatologjike</c:v>
                </c:pt>
                <c:pt idx="3">
                  <c:v>Shërbimet laboratorike</c:v>
                </c:pt>
                <c:pt idx="4">
                  <c:v>Shërbimet radiologjike</c:v>
                </c:pt>
              </c:strCache>
            </c:strRef>
          </c:cat>
          <c:val>
            <c:numRef>
              <c:f>Sheet1!$B$40:$F$40</c:f>
              <c:numCache>
                <c:formatCode>General</c:formatCode>
                <c:ptCount val="5"/>
                <c:pt idx="0">
                  <c:v>699856</c:v>
                </c:pt>
                <c:pt idx="1">
                  <c:v>331743</c:v>
                </c:pt>
                <c:pt idx="2">
                  <c:v>40218</c:v>
                </c:pt>
                <c:pt idx="3">
                  <c:v>503729</c:v>
                </c:pt>
                <c:pt idx="4">
                  <c:v>23980</c:v>
                </c:pt>
              </c:numCache>
            </c:numRef>
          </c:val>
        </c:ser>
        <c:dLbls>
          <c:showVal val="1"/>
        </c:dLbls>
        <c:shape val="cylinder"/>
        <c:axId val="61606912"/>
        <c:axId val="61629184"/>
        <c:axId val="0"/>
      </c:bar3DChart>
      <c:catAx>
        <c:axId val="616069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61629184"/>
        <c:crosses val="autoZero"/>
        <c:auto val="1"/>
        <c:lblAlgn val="ctr"/>
        <c:lblOffset val="100"/>
      </c:catAx>
      <c:valAx>
        <c:axId val="61629184"/>
        <c:scaling>
          <c:orientation val="minMax"/>
        </c:scaling>
        <c:delete val="1"/>
        <c:axPos val="l"/>
        <c:numFmt formatCode="General" sourceLinked="1"/>
        <c:tickLblPos val="none"/>
        <c:crossAx val="6160691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000" b="1"/>
          </a:pPr>
          <a:endParaRPr lang="en-US"/>
        </a:p>
      </c:txPr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2"/>
          <c:order val="2"/>
          <c:tx>
            <c:strRef>
              <c:f>Totali!$N$31</c:f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howVal val="1"/>
          </c:dLbls>
          <c:cat>
            <c:multiLvlStrRef>
              <c:f>Totali!$M$32:$M$36</c:f>
            </c:multiLvlStrRef>
          </c:cat>
          <c:val>
            <c:numRef>
              <c:f>Totali!$N$32:$N$36</c:f>
            </c:numRef>
          </c:val>
        </c:ser>
        <c:ser>
          <c:idx val="3"/>
          <c:order val="3"/>
          <c:tx>
            <c:strRef>
              <c:f>Totali!$O$31</c:f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howVal val="1"/>
          </c:dLbls>
          <c:cat>
            <c:multiLvlStrRef>
              <c:f>Totali!$M$32:$M$36</c:f>
            </c:multiLvlStrRef>
          </c:cat>
          <c:val>
            <c:numRef>
              <c:f>Totali!$O$32:$O$36</c:f>
            </c:numRef>
          </c:val>
        </c:ser>
        <c:ser>
          <c:idx val="0"/>
          <c:order val="0"/>
          <c:tx>
            <c:strRef>
              <c:f>'[Raporti i pergjithshem 2014.xls]Sheet1'!$P$2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cat>
            <c:strRef>
              <c:f>'[Raporti i pergjithshem 2014.xls]Sheet1'!$O$3:$O$6</c:f>
              <c:strCache>
                <c:ptCount val="4"/>
                <c:pt idx="0">
                  <c:v>QKMF</c:v>
                </c:pt>
                <c:pt idx="1">
                  <c:v>QMF 4</c:v>
                </c:pt>
                <c:pt idx="2">
                  <c:v>QMF5</c:v>
                </c:pt>
                <c:pt idx="3">
                  <c:v>QMF6</c:v>
                </c:pt>
              </c:strCache>
            </c:strRef>
          </c:cat>
          <c:val>
            <c:numRef>
              <c:f>'[Raporti i pergjithshem 2014.xls]Sheet1'!$P$3:$P$6</c:f>
              <c:numCache>
                <c:formatCode>General</c:formatCode>
                <c:ptCount val="4"/>
                <c:pt idx="0">
                  <c:v>94</c:v>
                </c:pt>
                <c:pt idx="1">
                  <c:v>34</c:v>
                </c:pt>
                <c:pt idx="2">
                  <c:v>100</c:v>
                </c:pt>
                <c:pt idx="3">
                  <c:v>34</c:v>
                </c:pt>
              </c:numCache>
            </c:numRef>
          </c:val>
        </c:ser>
        <c:ser>
          <c:idx val="1"/>
          <c:order val="1"/>
          <c:tx>
            <c:strRef>
              <c:f>'[Raporti i pergjithshem 2014.xls]Sheet1'!$Q$2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2"/>
              <c:layout>
                <c:manualLayout>
                  <c:x val="2.9166666666666667E-2"/>
                  <c:y val="-1.2987012987012988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cat>
            <c:strRef>
              <c:f>'[Raporti i pergjithshem 2014.xls]Sheet1'!$O$3:$O$6</c:f>
              <c:strCache>
                <c:ptCount val="4"/>
                <c:pt idx="0">
                  <c:v>QKMF</c:v>
                </c:pt>
                <c:pt idx="1">
                  <c:v>QMF 4</c:v>
                </c:pt>
                <c:pt idx="2">
                  <c:v>QMF5</c:v>
                </c:pt>
                <c:pt idx="3">
                  <c:v>QMF6</c:v>
                </c:pt>
              </c:strCache>
            </c:strRef>
          </c:cat>
          <c:val>
            <c:numRef>
              <c:f>'[Raporti i pergjithshem 2014.xls]Sheet1'!$Q$3:$Q$6</c:f>
              <c:numCache>
                <c:formatCode>General</c:formatCode>
                <c:ptCount val="4"/>
                <c:pt idx="0">
                  <c:v>68</c:v>
                </c:pt>
                <c:pt idx="1">
                  <c:v>67</c:v>
                </c:pt>
                <c:pt idx="2">
                  <c:v>101</c:v>
                </c:pt>
                <c:pt idx="3">
                  <c:v>46</c:v>
                </c:pt>
              </c:numCache>
            </c:numRef>
          </c:val>
        </c:ser>
        <c:dLbls>
          <c:showVal val="1"/>
        </c:dLbls>
        <c:shape val="cylinder"/>
        <c:axId val="70997888"/>
        <c:axId val="70999424"/>
        <c:axId val="0"/>
      </c:bar3DChart>
      <c:catAx>
        <c:axId val="709978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70999424"/>
        <c:crosses val="autoZero"/>
        <c:auto val="1"/>
        <c:lblAlgn val="ctr"/>
        <c:lblOffset val="100"/>
      </c:catAx>
      <c:valAx>
        <c:axId val="70999424"/>
        <c:scaling>
          <c:orientation val="minMax"/>
        </c:scaling>
        <c:delete val="1"/>
        <c:axPos val="l"/>
        <c:numFmt formatCode="General" sourceLinked="1"/>
        <c:tickLblPos val="none"/>
        <c:crossAx val="70997888"/>
        <c:crosses val="autoZero"/>
        <c:crossBetween val="between"/>
      </c:valAx>
    </c:plotArea>
    <c:legend>
      <c:legendPos val="t"/>
      <c:legendEntry>
        <c:idx val="0"/>
        <c:delete val="1"/>
      </c:legendEntry>
      <c:legendEntry>
        <c:idx val="1"/>
        <c:delete val="1"/>
      </c:legendEntry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5.768585264870052E-2"/>
          <c:y val="0.13703560131906589"/>
          <c:w val="0.93726017522457583"/>
          <c:h val="0.65969634564910296"/>
        </c:manualLayout>
      </c:layout>
      <c:bar3DChart>
        <c:barDir val="col"/>
        <c:grouping val="clustered"/>
        <c:ser>
          <c:idx val="0"/>
          <c:order val="0"/>
          <c:tx>
            <c:strRef>
              <c:f>Laboratoriumi!$Z$117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FF00"/>
            </a:solidFill>
          </c:spPr>
          <c:dLbls>
            <c:delete val="1"/>
          </c:dLbls>
          <c:cat>
            <c:strRef>
              <c:f>Laboratoriumi!$Y$118:$Y$133</c:f>
              <c:strCache>
                <c:ptCount val="16"/>
                <c:pt idx="0">
                  <c:v>QKMF</c:v>
                </c:pt>
                <c:pt idx="1">
                  <c:v>QMF-1</c:v>
                </c:pt>
                <c:pt idx="2">
                  <c:v>QMF-2</c:v>
                </c:pt>
                <c:pt idx="3">
                  <c:v>QMF-3</c:v>
                </c:pt>
                <c:pt idx="4">
                  <c:v>QMF-4</c:v>
                </c:pt>
                <c:pt idx="5">
                  <c:v>QMF-5</c:v>
                </c:pt>
                <c:pt idx="6">
                  <c:v>QMF-6</c:v>
                </c:pt>
                <c:pt idx="7">
                  <c:v>QMF-7</c:v>
                </c:pt>
                <c:pt idx="8">
                  <c:v>QMF-8</c:v>
                </c:pt>
                <c:pt idx="9">
                  <c:v>QMF-9</c:v>
                </c:pt>
                <c:pt idx="10">
                  <c:v>QMF-Hajvali</c:v>
                </c:pt>
                <c:pt idx="11">
                  <c:v>QMF-Mat</c:v>
                </c:pt>
                <c:pt idx="12">
                  <c:v>QMF-DAT</c:v>
                </c:pt>
                <c:pt idx="13">
                  <c:v>QMG</c:v>
                </c:pt>
                <c:pt idx="14">
                  <c:v>QMF-BESI</c:v>
                </c:pt>
                <c:pt idx="15">
                  <c:v>QMF-MAT-1</c:v>
                </c:pt>
              </c:strCache>
            </c:strRef>
          </c:cat>
          <c:val>
            <c:numRef>
              <c:f>Laboratoriumi!$Z$118:$Z$133</c:f>
              <c:numCache>
                <c:formatCode>0</c:formatCode>
                <c:ptCount val="16"/>
                <c:pt idx="0">
                  <c:v>13572</c:v>
                </c:pt>
                <c:pt idx="1">
                  <c:v>4208</c:v>
                </c:pt>
                <c:pt idx="2">
                  <c:v>3039</c:v>
                </c:pt>
                <c:pt idx="3">
                  <c:v>3884</c:v>
                </c:pt>
                <c:pt idx="4">
                  <c:v>1236</c:v>
                </c:pt>
                <c:pt idx="5">
                  <c:v>8364</c:v>
                </c:pt>
                <c:pt idx="6">
                  <c:v>4724</c:v>
                </c:pt>
                <c:pt idx="7">
                  <c:v>1703</c:v>
                </c:pt>
                <c:pt idx="8">
                  <c:v>17</c:v>
                </c:pt>
                <c:pt idx="9">
                  <c:v>2627</c:v>
                </c:pt>
                <c:pt idx="10">
                  <c:v>2325</c:v>
                </c:pt>
                <c:pt idx="11">
                  <c:v>1401</c:v>
                </c:pt>
                <c:pt idx="12">
                  <c:v>3918</c:v>
                </c:pt>
                <c:pt idx="13">
                  <c:v>1101</c:v>
                </c:pt>
                <c:pt idx="14">
                  <c:v>1588</c:v>
                </c:pt>
                <c:pt idx="15">
                  <c:v>0</c:v>
                </c:pt>
              </c:numCache>
            </c:numRef>
          </c:val>
        </c:ser>
        <c:ser>
          <c:idx val="1"/>
          <c:order val="1"/>
          <c:tx>
            <c:strRef>
              <c:f>Laboratoriumi!$AA$117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dLbls>
            <c:dLbl>
              <c:idx val="0"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r>
                      <a:rPr lang="en-US" sz="1400" b="1" dirty="0" smtClean="0">
                        <a:solidFill>
                          <a:srgbClr val="FF0000"/>
                        </a:solidFill>
                      </a:rPr>
                      <a:t>14313                                   (</a:t>
                    </a:r>
                    <a:r>
                      <a:rPr lang="en-US" sz="1400" b="1" dirty="0">
                        <a:solidFill>
                          <a:srgbClr val="FF0000"/>
                        </a:solidFill>
                      </a:rPr>
                      <a:t>5%)</a:t>
                    </a: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-8.3333333333333367E-3"/>
                  <c:y val="-2.735042735042735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0000FF"/>
                        </a:solidFill>
                      </a:defRPr>
                    </a:pPr>
                    <a:r>
                      <a:rPr lang="en-US" sz="1400" b="1" dirty="0">
                        <a:solidFill>
                          <a:srgbClr val="0000FF"/>
                        </a:solidFill>
                      </a:rPr>
                      <a:t>3792        </a:t>
                    </a:r>
                    <a:r>
                      <a:rPr lang="en-US" sz="1400" b="1" dirty="0" smtClean="0">
                        <a:solidFill>
                          <a:srgbClr val="0000FF"/>
                        </a:solidFill>
                      </a:rPr>
                      <a:t>                                  </a:t>
                    </a:r>
                    <a:r>
                      <a:rPr lang="en-US" sz="1400" b="1" dirty="0">
                        <a:solidFill>
                          <a:srgbClr val="0000FF"/>
                        </a:solidFill>
                      </a:rPr>
                      <a:t>(-10%)</a:t>
                    </a: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-1.0754985754985761E-2"/>
                  <c:y val="-6.1728395061727637E-3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0000FF"/>
                        </a:solidFill>
                      </a:defRPr>
                    </a:pPr>
                    <a:r>
                      <a:rPr lang="en-US" sz="1400" b="1" dirty="0">
                        <a:solidFill>
                          <a:srgbClr val="0000FF"/>
                        </a:solidFill>
                      </a:rPr>
                      <a:t>2672   </a:t>
                    </a:r>
                    <a:r>
                      <a:rPr lang="en-US" sz="1400" b="1" dirty="0" smtClean="0">
                        <a:solidFill>
                          <a:srgbClr val="0000FF"/>
                        </a:solidFill>
                      </a:rPr>
                      <a:t>                                        </a:t>
                    </a:r>
                    <a:r>
                      <a:rPr lang="en-US" sz="1400" b="1" dirty="0">
                        <a:solidFill>
                          <a:srgbClr val="0000FF"/>
                        </a:solidFill>
                      </a:rPr>
                      <a:t>(-12%)</a:t>
                    </a:r>
                  </a:p>
                </c:rich>
              </c:tx>
              <c:spPr/>
              <c:showVal val="1"/>
            </c:dLbl>
            <c:dLbl>
              <c:idx val="3"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0000FF"/>
                        </a:solidFill>
                      </a:defRPr>
                    </a:pPr>
                    <a:r>
                      <a:rPr lang="en-US" sz="1400" b="1" dirty="0" smtClean="0">
                        <a:solidFill>
                          <a:srgbClr val="0000FF"/>
                        </a:solidFill>
                      </a:rPr>
                      <a:t>3667                               (-</a:t>
                    </a:r>
                    <a:r>
                      <a:rPr lang="en-US" sz="1400" b="1" dirty="0">
                        <a:solidFill>
                          <a:srgbClr val="0000FF"/>
                        </a:solidFill>
                      </a:rPr>
                      <a:t>6%)</a:t>
                    </a:r>
                  </a:p>
                </c:rich>
              </c:tx>
              <c:spPr/>
              <c:showVal val="1"/>
            </c:dLbl>
            <c:dLbl>
              <c:idx val="5"/>
              <c:layout>
                <c:manualLayout>
                  <c:x val="5.6980056980056983E-3"/>
                  <c:y val="-4.3209876543209798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0000FF"/>
                        </a:solidFill>
                      </a:defRPr>
                    </a:pPr>
                    <a:r>
                      <a:rPr lang="en-US" sz="1400" b="1" dirty="0" smtClean="0">
                        <a:solidFill>
                          <a:srgbClr val="0000FF"/>
                        </a:solidFill>
                      </a:rPr>
                      <a:t>7612                                  (-</a:t>
                    </a:r>
                    <a:r>
                      <a:rPr lang="en-US" sz="1400" b="1" dirty="0">
                        <a:solidFill>
                          <a:srgbClr val="0000FF"/>
                        </a:solidFill>
                      </a:rPr>
                      <a:t>9%)</a:t>
                    </a:r>
                  </a:p>
                </c:rich>
              </c:tx>
              <c:spPr/>
              <c:showVal val="1"/>
            </c:dLbl>
            <c:dLbl>
              <c:idx val="6"/>
              <c:layout>
                <c:manualLayout>
                  <c:x val="-1.4245014245013745E-3"/>
                  <c:y val="-3.7037037037037014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0000FF"/>
                        </a:solidFill>
                      </a:defRPr>
                    </a:pPr>
                    <a:r>
                      <a:rPr lang="en-US" sz="1400" b="1" dirty="0" smtClean="0">
                        <a:solidFill>
                          <a:srgbClr val="0000FF"/>
                        </a:solidFill>
                      </a:rPr>
                      <a:t>4036                               (-</a:t>
                    </a:r>
                    <a:r>
                      <a:rPr lang="en-US" sz="1400" b="1" dirty="0">
                        <a:solidFill>
                          <a:srgbClr val="0000FF"/>
                        </a:solidFill>
                      </a:rPr>
                      <a:t>15%)</a:t>
                    </a:r>
                  </a:p>
                </c:rich>
              </c:tx>
              <c:spPr/>
              <c:showVal val="1"/>
            </c:dLbl>
            <c:dLbl>
              <c:idx val="7"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r>
                      <a:rPr lang="en-US" sz="1400" b="1" dirty="0" smtClean="0">
                        <a:solidFill>
                          <a:srgbClr val="FF0000"/>
                        </a:solidFill>
                      </a:rPr>
                      <a:t>2068                                     (</a:t>
                    </a:r>
                    <a:r>
                      <a:rPr lang="en-US" sz="1400" b="1" dirty="0">
                        <a:solidFill>
                          <a:srgbClr val="FF0000"/>
                        </a:solidFill>
                      </a:rPr>
                      <a:t>21%)</a:t>
                    </a:r>
                  </a:p>
                </c:rich>
              </c:tx>
              <c:spPr/>
              <c:showVal val="1"/>
            </c:dLbl>
            <c:dLbl>
              <c:idx val="9"/>
              <c:layout>
                <c:manualLayout>
                  <c:x val="-1.6666666666666698E-2"/>
                  <c:y val="-2.0512820512820516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0000FF"/>
                        </a:solidFill>
                      </a:defRPr>
                    </a:pPr>
                    <a:r>
                      <a:rPr lang="en-US" sz="1400" b="1" dirty="0" smtClean="0">
                        <a:solidFill>
                          <a:srgbClr val="0000FF"/>
                        </a:solidFill>
                      </a:rPr>
                      <a:t>1860                                 (-</a:t>
                    </a:r>
                    <a:r>
                      <a:rPr lang="en-US" sz="1400" b="1" dirty="0">
                        <a:solidFill>
                          <a:srgbClr val="0000FF"/>
                        </a:solidFill>
                      </a:rPr>
                      <a:t>29%)</a:t>
                    </a:r>
                  </a:p>
                </c:rich>
              </c:tx>
              <c:spPr/>
              <c:showVal val="1"/>
            </c:dLbl>
            <c:dLbl>
              <c:idx val="10"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0000FF"/>
                        </a:solidFill>
                      </a:defRPr>
                    </a:pPr>
                    <a:r>
                      <a:rPr lang="en-US" sz="1400" b="1" dirty="0" smtClean="0">
                        <a:solidFill>
                          <a:srgbClr val="0000FF"/>
                        </a:solidFill>
                      </a:rPr>
                      <a:t>2122                                   (-</a:t>
                    </a:r>
                    <a:r>
                      <a:rPr lang="en-US" sz="1400" b="1" dirty="0">
                        <a:solidFill>
                          <a:srgbClr val="0000FF"/>
                        </a:solidFill>
                      </a:rPr>
                      <a:t>9%)</a:t>
                    </a:r>
                  </a:p>
                </c:rich>
              </c:tx>
              <c:spPr/>
              <c:showVal val="1"/>
            </c:dLbl>
            <c:dLbl>
              <c:idx val="11"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0000FF"/>
                        </a:solidFill>
                      </a:defRPr>
                    </a:pPr>
                    <a:r>
                      <a:rPr lang="en-US" sz="1400" b="1" dirty="0" smtClean="0">
                        <a:solidFill>
                          <a:srgbClr val="0000FF"/>
                        </a:solidFill>
                      </a:rPr>
                      <a:t>1120                                   (-</a:t>
                    </a:r>
                    <a:r>
                      <a:rPr lang="en-US" sz="1400" b="1" dirty="0">
                        <a:solidFill>
                          <a:srgbClr val="0000FF"/>
                        </a:solidFill>
                      </a:rPr>
                      <a:t>20%)</a:t>
                    </a:r>
                  </a:p>
                </c:rich>
              </c:tx>
              <c:spPr/>
              <c:showVal val="1"/>
            </c:dLbl>
            <c:dLbl>
              <c:idx val="12"/>
              <c:layout>
                <c:manualLayout>
                  <c:x val="-8.5470085470085496E-3"/>
                  <c:y val="-4.938271604938279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0000FF"/>
                        </a:solidFill>
                      </a:defRPr>
                    </a:pPr>
                    <a:r>
                      <a:rPr lang="en-US" sz="1400" b="1" dirty="0" smtClean="0">
                        <a:solidFill>
                          <a:srgbClr val="0000FF"/>
                        </a:solidFill>
                      </a:rPr>
                      <a:t>2844                                   (-</a:t>
                    </a:r>
                    <a:r>
                      <a:rPr lang="en-US" sz="1400" b="1" dirty="0">
                        <a:solidFill>
                          <a:srgbClr val="0000FF"/>
                        </a:solidFill>
                      </a:rPr>
                      <a:t>27</a:t>
                    </a:r>
                    <a:r>
                      <a:rPr lang="en-US" sz="1400" b="1" dirty="0" smtClean="0">
                        <a:solidFill>
                          <a:srgbClr val="0000FF"/>
                        </a:solidFill>
                      </a:rPr>
                      <a:t>%)</a:t>
                    </a:r>
                    <a:endParaRPr lang="en-US" sz="1400" b="1" dirty="0">
                      <a:solidFill>
                        <a:srgbClr val="0000FF"/>
                      </a:solidFill>
                    </a:endParaRPr>
                  </a:p>
                </c:rich>
              </c:tx>
              <c:spPr/>
              <c:showVal val="1"/>
            </c:dLbl>
            <c:dLbl>
              <c:idx val="13"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0000FF"/>
                        </a:solidFill>
                      </a:defRPr>
                    </a:pPr>
                    <a:r>
                      <a:rPr lang="en-US" sz="1400" b="1" dirty="0" smtClean="0">
                        <a:solidFill>
                          <a:srgbClr val="0000FF"/>
                        </a:solidFill>
                      </a:rPr>
                      <a:t>1051                                              (-</a:t>
                    </a:r>
                    <a:r>
                      <a:rPr lang="en-US" sz="1400" b="1" dirty="0">
                        <a:solidFill>
                          <a:srgbClr val="0000FF"/>
                        </a:solidFill>
                      </a:rPr>
                      <a:t>5%)</a:t>
                    </a:r>
                  </a:p>
                </c:rich>
              </c:tx>
              <c:spPr/>
              <c:showVal val="1"/>
            </c:dLbl>
            <c:dLbl>
              <c:idx val="14"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r>
                      <a:rPr lang="en-US" sz="1400" b="1" dirty="0" smtClean="0">
                        <a:solidFill>
                          <a:srgbClr val="FF0000"/>
                        </a:solidFill>
                      </a:rPr>
                      <a:t>1645                                       (</a:t>
                    </a:r>
                    <a:r>
                      <a:rPr lang="en-US" sz="1400" b="1" dirty="0">
                        <a:solidFill>
                          <a:srgbClr val="FF0000"/>
                        </a:solidFill>
                      </a:rPr>
                      <a:t>4%)</a:t>
                    </a: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Laboratoriumi!$Y$118:$Y$133</c:f>
              <c:strCache>
                <c:ptCount val="16"/>
                <c:pt idx="0">
                  <c:v>QKMF</c:v>
                </c:pt>
                <c:pt idx="1">
                  <c:v>QMF-1</c:v>
                </c:pt>
                <c:pt idx="2">
                  <c:v>QMF-2</c:v>
                </c:pt>
                <c:pt idx="3">
                  <c:v>QMF-3</c:v>
                </c:pt>
                <c:pt idx="4">
                  <c:v>QMF-4</c:v>
                </c:pt>
                <c:pt idx="5">
                  <c:v>QMF-5</c:v>
                </c:pt>
                <c:pt idx="6">
                  <c:v>QMF-6</c:v>
                </c:pt>
                <c:pt idx="7">
                  <c:v>QMF-7</c:v>
                </c:pt>
                <c:pt idx="8">
                  <c:v>QMF-8</c:v>
                </c:pt>
                <c:pt idx="9">
                  <c:v>QMF-9</c:v>
                </c:pt>
                <c:pt idx="10">
                  <c:v>QMF-Hajvali</c:v>
                </c:pt>
                <c:pt idx="11">
                  <c:v>QMF-Mat</c:v>
                </c:pt>
                <c:pt idx="12">
                  <c:v>QMF-DAT</c:v>
                </c:pt>
                <c:pt idx="13">
                  <c:v>QMG</c:v>
                </c:pt>
                <c:pt idx="14">
                  <c:v>QMF-BESI</c:v>
                </c:pt>
                <c:pt idx="15">
                  <c:v>QMF-MAT-1</c:v>
                </c:pt>
              </c:strCache>
            </c:strRef>
          </c:cat>
          <c:val>
            <c:numRef>
              <c:f>Laboratoriumi!$AA$118:$AA$133</c:f>
              <c:numCache>
                <c:formatCode>0</c:formatCode>
                <c:ptCount val="16"/>
                <c:pt idx="0">
                  <c:v>14313</c:v>
                </c:pt>
                <c:pt idx="1">
                  <c:v>3792</c:v>
                </c:pt>
                <c:pt idx="2">
                  <c:v>2672</c:v>
                </c:pt>
                <c:pt idx="3">
                  <c:v>3667</c:v>
                </c:pt>
                <c:pt idx="4">
                  <c:v>4359</c:v>
                </c:pt>
                <c:pt idx="5">
                  <c:v>7612</c:v>
                </c:pt>
                <c:pt idx="6">
                  <c:v>4036</c:v>
                </c:pt>
                <c:pt idx="7">
                  <c:v>2068</c:v>
                </c:pt>
                <c:pt idx="8">
                  <c:v>702</c:v>
                </c:pt>
                <c:pt idx="9">
                  <c:v>1860</c:v>
                </c:pt>
                <c:pt idx="10">
                  <c:v>2122</c:v>
                </c:pt>
                <c:pt idx="11">
                  <c:v>1120</c:v>
                </c:pt>
                <c:pt idx="12">
                  <c:v>2844</c:v>
                </c:pt>
                <c:pt idx="13">
                  <c:v>1051</c:v>
                </c:pt>
                <c:pt idx="14">
                  <c:v>1645</c:v>
                </c:pt>
                <c:pt idx="15">
                  <c:v>858</c:v>
                </c:pt>
              </c:numCache>
            </c:numRef>
          </c:val>
        </c:ser>
        <c:dLbls>
          <c:showVal val="1"/>
        </c:dLbls>
        <c:shape val="cylinder"/>
        <c:axId val="71105152"/>
        <c:axId val="71266688"/>
        <c:axId val="0"/>
      </c:bar3DChart>
      <c:catAx>
        <c:axId val="71105152"/>
        <c:scaling>
          <c:orientation val="minMax"/>
        </c:scaling>
        <c:axPos val="b"/>
        <c:majorTickMark val="none"/>
        <c:tickLblPos val="nextTo"/>
        <c:crossAx val="71266688"/>
        <c:crosses val="autoZero"/>
        <c:auto val="1"/>
        <c:lblAlgn val="ctr"/>
        <c:lblOffset val="100"/>
      </c:catAx>
      <c:valAx>
        <c:axId val="71266688"/>
        <c:scaling>
          <c:orientation val="minMax"/>
        </c:scaling>
        <c:delete val="1"/>
        <c:axPos val="l"/>
        <c:numFmt formatCode="0" sourceLinked="1"/>
        <c:tickLblPos val="none"/>
        <c:crossAx val="71105152"/>
        <c:crosses val="autoZero"/>
        <c:crossBetween val="between"/>
      </c:valAx>
    </c:plotArea>
    <c:legend>
      <c:legendPos val="t"/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3.0555555555555572E-2"/>
          <c:y val="4.0405183727034097E-2"/>
          <c:w val="0.96944444444444489"/>
          <c:h val="0.66549978127734033"/>
        </c:manualLayout>
      </c:layout>
      <c:bar3DChart>
        <c:barDir val="col"/>
        <c:grouping val="clustered"/>
        <c:ser>
          <c:idx val="0"/>
          <c:order val="0"/>
          <c:tx>
            <c:strRef>
              <c:f>Laboratoriumi!$AC$117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9966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76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20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14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40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21</a:t>
                    </a:r>
                    <a:endParaRPr lang="en-US" dirty="0"/>
                  </a:p>
                </c:rich>
              </c:tx>
              <c:showVal val="1"/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showVal val="1"/>
            </c:dLbl>
            <c:dLbl>
              <c:idx val="9"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endParaRPr lang="en-US" dirty="0"/>
                  </a:p>
                </c:rich>
              </c:tx>
              <c:showVal val="1"/>
            </c:dLbl>
            <c:dLbl>
              <c:idx val="10"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endParaRPr lang="en-US" dirty="0"/>
                  </a:p>
                </c:rich>
              </c:tx>
              <c:showVal val="1"/>
            </c:dLbl>
            <c:dLbl>
              <c:idx val="11"/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endParaRPr lang="en-US" dirty="0"/>
                  </a:p>
                </c:rich>
              </c:tx>
              <c:showVal val="1"/>
            </c:dLbl>
            <c:dLbl>
              <c:idx val="12"/>
              <c:tx>
                <c:rich>
                  <a:bodyPr/>
                  <a:lstStyle/>
                  <a:p>
                    <a:r>
                      <a:rPr lang="en-US" smtClean="0"/>
                      <a:t>15</a:t>
                    </a:r>
                    <a:endParaRPr lang="en-US" dirty="0"/>
                  </a:p>
                </c:rich>
              </c:tx>
              <c:showVal val="1"/>
            </c:dLbl>
            <c:dLbl>
              <c:idx val="13"/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endParaRPr lang="en-US" dirty="0"/>
                  </a:p>
                </c:rich>
              </c:tx>
              <c:showVal val="1"/>
            </c:dLbl>
            <c:dLbl>
              <c:idx val="14"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endParaRPr lang="en-US" dirty="0"/>
                  </a:p>
                </c:rich>
              </c:tx>
              <c:showVal val="1"/>
            </c:dLbl>
            <c:dLbl>
              <c:idx val="15"/>
              <c:tx>
                <c:rich>
                  <a:bodyPr/>
                  <a:lstStyle/>
                  <a:p>
                    <a:r>
                      <a:rPr lang="en-US" smtClean="0"/>
                      <a:t>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Laboratoriumi!$AB$118:$AB$133</c:f>
              <c:strCache>
                <c:ptCount val="16"/>
                <c:pt idx="0">
                  <c:v>QKMF</c:v>
                </c:pt>
                <c:pt idx="1">
                  <c:v>QMF-1</c:v>
                </c:pt>
                <c:pt idx="2">
                  <c:v>QMF-2</c:v>
                </c:pt>
                <c:pt idx="3">
                  <c:v>QMF-3</c:v>
                </c:pt>
                <c:pt idx="4">
                  <c:v>QMF-4</c:v>
                </c:pt>
                <c:pt idx="5">
                  <c:v>QMF-5</c:v>
                </c:pt>
                <c:pt idx="6">
                  <c:v>QMF-6</c:v>
                </c:pt>
                <c:pt idx="7">
                  <c:v>QMF-7</c:v>
                </c:pt>
                <c:pt idx="8">
                  <c:v>QMF-8</c:v>
                </c:pt>
                <c:pt idx="9">
                  <c:v>QMF-9</c:v>
                </c:pt>
                <c:pt idx="10">
                  <c:v>QMF-Hajvali</c:v>
                </c:pt>
                <c:pt idx="11">
                  <c:v>QMF-Mat</c:v>
                </c:pt>
                <c:pt idx="12">
                  <c:v>QMF-DAT</c:v>
                </c:pt>
                <c:pt idx="13">
                  <c:v>QMG</c:v>
                </c:pt>
                <c:pt idx="14">
                  <c:v>QMF-BESI</c:v>
                </c:pt>
                <c:pt idx="15">
                  <c:v>QMF-MAT-1</c:v>
                </c:pt>
              </c:strCache>
            </c:strRef>
          </c:cat>
          <c:val>
            <c:numRef>
              <c:f>Laboratoriumi!$AC$118:$AC$133</c:f>
              <c:numCache>
                <c:formatCode>0</c:formatCode>
                <c:ptCount val="16"/>
                <c:pt idx="0">
                  <c:v>73</c:v>
                </c:pt>
                <c:pt idx="1">
                  <c:v>19</c:v>
                </c:pt>
                <c:pt idx="2">
                  <c:v>12</c:v>
                </c:pt>
                <c:pt idx="3">
                  <c:v>19</c:v>
                </c:pt>
                <c:pt idx="4">
                  <c:v>23</c:v>
                </c:pt>
                <c:pt idx="5">
                  <c:v>33</c:v>
                </c:pt>
                <c:pt idx="6">
                  <c:v>19</c:v>
                </c:pt>
                <c:pt idx="7">
                  <c:v>11</c:v>
                </c:pt>
                <c:pt idx="8">
                  <c:v>10</c:v>
                </c:pt>
                <c:pt idx="9">
                  <c:v>10</c:v>
                </c:pt>
                <c:pt idx="10">
                  <c:v>8</c:v>
                </c:pt>
                <c:pt idx="11">
                  <c:v>13</c:v>
                </c:pt>
                <c:pt idx="12">
                  <c:v>6</c:v>
                </c:pt>
                <c:pt idx="13">
                  <c:v>10</c:v>
                </c:pt>
                <c:pt idx="14">
                  <c:v>6</c:v>
                </c:pt>
                <c:pt idx="15" formatCode="General">
                  <c:v>5</c:v>
                </c:pt>
              </c:numCache>
            </c:numRef>
          </c:val>
        </c:ser>
        <c:dLbls>
          <c:showVal val="1"/>
        </c:dLbls>
        <c:shape val="cylinder"/>
        <c:axId val="71283456"/>
        <c:axId val="71284992"/>
        <c:axId val="0"/>
      </c:bar3DChart>
      <c:catAx>
        <c:axId val="712834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71284992"/>
        <c:crosses val="autoZero"/>
        <c:auto val="1"/>
        <c:lblAlgn val="ctr"/>
        <c:lblOffset val="100"/>
      </c:catAx>
      <c:valAx>
        <c:axId val="71284992"/>
        <c:scaling>
          <c:orientation val="minMax"/>
        </c:scaling>
        <c:delete val="1"/>
        <c:axPos val="l"/>
        <c:numFmt formatCode="0" sourceLinked="1"/>
        <c:tickLblPos val="none"/>
        <c:crossAx val="71283456"/>
        <c:crosses val="autoZero"/>
        <c:crossBetween val="between"/>
      </c:valAx>
    </c:plotArea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M.Familjare!$AI$327:$AI$332</c:f>
              <c:strCache>
                <c:ptCount val="6"/>
                <c:pt idx="0">
                  <c:v>Totali</c:v>
                </c:pt>
                <c:pt idx="1">
                  <c:v>Mjekësi Familiare</c:v>
                </c:pt>
                <c:pt idx="2">
                  <c:v>Shërbim Konsultativ</c:v>
                </c:pt>
                <c:pt idx="3">
                  <c:v>Stomatologji</c:v>
                </c:pt>
                <c:pt idx="4">
                  <c:v>Radiologji</c:v>
                </c:pt>
                <c:pt idx="5">
                  <c:v>laboratorium</c:v>
                </c:pt>
              </c:strCache>
            </c:strRef>
          </c:cat>
          <c:val>
            <c:numRef>
              <c:f>M.Familjare!$AJ$327:$AJ$332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spPr>
            <a:solidFill>
              <a:srgbClr val="99FF99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smtClean="0"/>
                      <a:t>3703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smtClean="0"/>
                      <a:t>2145</a:t>
                    </a:r>
                    <a:endParaRPr lang="en-US" b="1" dirty="0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smtClean="0"/>
                      <a:t>868</a:t>
                    </a:r>
                    <a:endParaRPr lang="en-US" b="1" dirty="0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smtClean="0"/>
                      <a:t>282</a:t>
                    </a:r>
                    <a:endParaRPr lang="en-US" b="1" dirty="0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b="1" smtClean="0"/>
                      <a:t>114</a:t>
                    </a:r>
                    <a:endParaRPr lang="en-US" b="1" dirty="0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b="1" smtClean="0"/>
                      <a:t>293</a:t>
                    </a:r>
                    <a:endParaRPr lang="en-US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cat>
            <c:strRef>
              <c:f>M.Familjare!$AI$327:$AI$332</c:f>
              <c:strCache>
                <c:ptCount val="6"/>
                <c:pt idx="0">
                  <c:v>Totali</c:v>
                </c:pt>
                <c:pt idx="1">
                  <c:v>Mjekësi Familiare</c:v>
                </c:pt>
                <c:pt idx="2">
                  <c:v>Shërbim Konsultativ</c:v>
                </c:pt>
                <c:pt idx="3">
                  <c:v>Stomatologji</c:v>
                </c:pt>
                <c:pt idx="4">
                  <c:v>Radiologji</c:v>
                </c:pt>
                <c:pt idx="5">
                  <c:v>laboratorium</c:v>
                </c:pt>
              </c:strCache>
            </c:strRef>
          </c:cat>
          <c:val>
            <c:numRef>
              <c:f>M.Familjare!$AK$327:$AK$332</c:f>
              <c:numCache>
                <c:formatCode>General</c:formatCode>
                <c:ptCount val="6"/>
                <c:pt idx="0">
                  <c:v>4102</c:v>
                </c:pt>
                <c:pt idx="1">
                  <c:v>2347</c:v>
                </c:pt>
                <c:pt idx="2">
                  <c:v>965</c:v>
                </c:pt>
                <c:pt idx="3">
                  <c:v>299</c:v>
                </c:pt>
                <c:pt idx="4">
                  <c:v>136</c:v>
                </c:pt>
                <c:pt idx="5">
                  <c:v>355</c:v>
                </c:pt>
              </c:numCache>
            </c:numRef>
          </c:val>
        </c:ser>
        <c:dLbls>
          <c:showVal val="1"/>
        </c:dLbls>
        <c:shape val="cylinder"/>
        <c:axId val="71354240"/>
        <c:axId val="71355776"/>
        <c:axId val="0"/>
      </c:bar3DChart>
      <c:catAx>
        <c:axId val="71354240"/>
        <c:scaling>
          <c:orientation val="minMax"/>
        </c:scaling>
        <c:axPos val="b"/>
        <c:majorTickMark val="none"/>
        <c:tickLblPos val="nextTo"/>
        <c:txPr>
          <a:bodyPr rot="5400000" vert="horz"/>
          <a:lstStyle/>
          <a:p>
            <a:pPr>
              <a:defRPr sz="1800" b="1" i="1"/>
            </a:pPr>
            <a:endParaRPr lang="en-US"/>
          </a:p>
        </c:txPr>
        <c:crossAx val="71355776"/>
        <c:crosses val="autoZero"/>
        <c:auto val="1"/>
        <c:lblAlgn val="ctr"/>
        <c:lblOffset val="100"/>
      </c:catAx>
      <c:valAx>
        <c:axId val="71355776"/>
        <c:scaling>
          <c:orientation val="minMax"/>
        </c:scaling>
        <c:delete val="1"/>
        <c:axPos val="l"/>
        <c:numFmt formatCode="General" sourceLinked="1"/>
        <c:tickLblPos val="none"/>
        <c:crossAx val="71354240"/>
        <c:crosses val="autoZero"/>
        <c:crossBetween val="between"/>
      </c:valAx>
    </c:plotArea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>
                <a:latin typeface="Cambria" pitchFamily="18" charset="0"/>
              </a:defRPr>
            </a:pPr>
            <a:r>
              <a:rPr lang="en-US" sz="2000" dirty="0">
                <a:latin typeface="Cambria" pitchFamily="18" charset="0"/>
              </a:rPr>
              <a:t>MESATARJA</a:t>
            </a:r>
            <a:r>
              <a:rPr lang="en-US" sz="2000" baseline="0" dirty="0">
                <a:latin typeface="Cambria" pitchFamily="18" charset="0"/>
              </a:rPr>
              <a:t> </a:t>
            </a:r>
            <a:r>
              <a:rPr lang="en-US" sz="2000" baseline="0" dirty="0" smtClean="0">
                <a:latin typeface="Cambria" pitchFamily="18" charset="0"/>
              </a:rPr>
              <a:t> DITORE E </a:t>
            </a:r>
            <a:r>
              <a:rPr lang="en-US" sz="2000" baseline="0" dirty="0">
                <a:latin typeface="Cambria" pitchFamily="18" charset="0"/>
              </a:rPr>
              <a:t>SHËRBIMEVE PËR INFERMJER/E</a:t>
            </a:r>
            <a:endParaRPr lang="en-US" sz="2000" dirty="0">
              <a:latin typeface="Cambria" pitchFamily="18" charset="0"/>
            </a:endParaRP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Pt>
            <c:idx val="1"/>
            <c:spPr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2.4011299435028249E-2"/>
                  <c:y val="-4.16666666666667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949152542372881E-2"/>
                  <c:y val="-2.462121212121236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4011299435028249E-2"/>
                  <c:y val="-3.030303030303031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2711864406779662E-2"/>
                  <c:y val="-3.409090909090911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38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Sheet1!$C$29:$C$32</c:f>
              <c:strCache>
                <c:ptCount val="4"/>
                <c:pt idx="0">
                  <c:v> INFERMJER/E </c:v>
                </c:pt>
                <c:pt idx="1">
                  <c:v>TEK. RTG</c:v>
                </c:pt>
                <c:pt idx="2">
                  <c:v>TEK. STOMATOLOGJIK</c:v>
                </c:pt>
                <c:pt idx="3">
                  <c:v>LABORANT</c:v>
                </c:pt>
              </c:strCache>
            </c:strRef>
          </c:cat>
          <c:val>
            <c:numRef>
              <c:f>Sheet1!$D$29:$D$32</c:f>
              <c:numCache>
                <c:formatCode>General</c:formatCode>
                <c:ptCount val="4"/>
                <c:pt idx="0">
                  <c:v>15</c:v>
                </c:pt>
                <c:pt idx="1">
                  <c:v>17</c:v>
                </c:pt>
                <c:pt idx="2">
                  <c:v>9</c:v>
                </c:pt>
                <c:pt idx="3">
                  <c:v>27</c:v>
                </c:pt>
              </c:numCache>
            </c:numRef>
          </c:val>
        </c:ser>
        <c:dLbls>
          <c:showVal val="1"/>
        </c:dLbls>
        <c:shape val="cylinder"/>
        <c:axId val="71414528"/>
        <c:axId val="71416064"/>
        <c:axId val="0"/>
      </c:bar3DChart>
      <c:catAx>
        <c:axId val="7141452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71416064"/>
        <c:crosses val="autoZero"/>
        <c:auto val="1"/>
        <c:lblAlgn val="ctr"/>
        <c:lblOffset val="100"/>
      </c:catAx>
      <c:valAx>
        <c:axId val="71416064"/>
        <c:scaling>
          <c:orientation val="minMax"/>
        </c:scaling>
        <c:delete val="1"/>
        <c:axPos val="l"/>
        <c:numFmt formatCode="General" sourceLinked="1"/>
        <c:tickLblPos val="none"/>
        <c:crossAx val="71414528"/>
        <c:crosses val="autoZero"/>
        <c:crossBetween val="between"/>
      </c:valAx>
    </c:plotArea>
    <c:plotVisOnly val="1"/>
    <c:dispBlanksAs val="gap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2000" b="1" i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Cambria" pitchFamily="18" charset="0"/>
              </a:rPr>
              <a:t>VIZITAT </a:t>
            </a:r>
            <a:r>
              <a:rPr lang="en-US" sz="2000" b="1" i="1" cap="none" spc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Cambria" pitchFamily="18" charset="0"/>
              </a:rPr>
              <a:t> </a:t>
            </a:r>
            <a:r>
              <a:rPr lang="en-US" sz="20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Cambria" pitchFamily="18" charset="0"/>
              </a:rPr>
              <a:t>MJEKËSORE </a:t>
            </a:r>
            <a:r>
              <a:rPr lang="en-US" sz="2000" b="1" i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SIPAS GRUP </a:t>
            </a:r>
            <a:r>
              <a:rPr lang="en-US" sz="20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Cambria" pitchFamily="18" charset="0"/>
              </a:rPr>
              <a:t>MOSHAVE</a:t>
            </a:r>
          </a:p>
          <a:p>
            <a:pPr>
              <a:defRPr/>
            </a:pPr>
            <a:r>
              <a:rPr lang="en-US" sz="20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NËNTËMUJORI</a:t>
            </a:r>
            <a:r>
              <a:rPr lang="en-US" sz="2000" b="1" i="1" cap="none" spc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Cambria" pitchFamily="18" charset="0"/>
              </a:rPr>
              <a:t> –QKMF, 2014</a:t>
            </a:r>
            <a:endParaRPr lang="en-US" sz="2000" b="1" i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92D050"/>
            </a:solidFill>
            <a:ln w="25400" cap="flat" cmpd="sng" algn="ctr">
              <a:solidFill>
                <a:schemeClr val="accent6"/>
              </a:solidFill>
              <a:prstDash val="solid"/>
            </a:ln>
            <a:effectLst/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 b="1" i="1" dirty="0" smtClean="0"/>
                      <a:t>42644</a:t>
                    </a:r>
                    <a:r>
                      <a:rPr lang="en-US" dirty="0" smtClean="0"/>
                      <a:t> </a:t>
                    </a:r>
                  </a:p>
                  <a:p>
                    <a:r>
                      <a:rPr lang="en-US" dirty="0" smtClean="0"/>
                      <a:t>(7%)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3333333333333367E-3"/>
                  <c:y val="-5.5555555555555558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47296</a:t>
                    </a:r>
                    <a:endParaRPr lang="en-US" dirty="0" smtClean="0"/>
                  </a:p>
                  <a:p>
                    <a:r>
                      <a:rPr lang="en-US" dirty="0" smtClean="0"/>
                      <a:t>(8%)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600" b="1" i="1" dirty="0" smtClean="0"/>
                      <a:t>45831</a:t>
                    </a:r>
                    <a:endParaRPr lang="en-US" dirty="0" smtClean="0"/>
                  </a:p>
                  <a:p>
                    <a:r>
                      <a:rPr lang="en-US" dirty="0" smtClean="0"/>
                      <a:t> (8%)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600" b="1" i="1" dirty="0" smtClean="0"/>
                      <a:t>42270</a:t>
                    </a:r>
                    <a:endParaRPr lang="en-US" dirty="0" smtClean="0"/>
                  </a:p>
                  <a:p>
                    <a:r>
                      <a:rPr lang="en-US" dirty="0" smtClean="0"/>
                      <a:t>(7%)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1666666666666683E-3"/>
                  <c:y val="-1.6666666666666701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38093</a:t>
                    </a:r>
                    <a:endParaRPr lang="en-US" dirty="0" smtClean="0"/>
                  </a:p>
                  <a:p>
                    <a:r>
                      <a:rPr lang="en-US" dirty="0" smtClean="0"/>
                      <a:t>(6.6%)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7777777777778221E-3"/>
                  <c:y val="-9.2592592592593767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46497</a:t>
                    </a:r>
                    <a:endParaRPr lang="en-US" dirty="0" smtClean="0"/>
                  </a:p>
                  <a:p>
                    <a:r>
                      <a:rPr lang="en-US" dirty="0" smtClean="0"/>
                      <a:t> (8%)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7777777777778221E-3"/>
                  <c:y val="-3.7037037037037307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58290</a:t>
                    </a:r>
                    <a:endParaRPr lang="en-US" dirty="0" smtClean="0"/>
                  </a:p>
                  <a:p>
                    <a:r>
                      <a:rPr lang="en-US" dirty="0" smtClean="0"/>
                      <a:t> (10%)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3888888888889028E-3"/>
                  <c:y val="-1.111111111111112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58518</a:t>
                    </a:r>
                    <a:endParaRPr lang="en-US" dirty="0" smtClean="0"/>
                  </a:p>
                  <a:p>
                    <a:r>
                      <a:rPr lang="en-US" dirty="0" smtClean="0"/>
                      <a:t> (11%)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8.3333333333333367E-3"/>
                  <c:y val="-1.111111111111112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57000</a:t>
                    </a:r>
                    <a:r>
                      <a:rPr lang="en-US" dirty="0" smtClean="0"/>
                      <a:t> </a:t>
                    </a:r>
                  </a:p>
                  <a:p>
                    <a:r>
                      <a:rPr lang="en-US" dirty="0" smtClean="0"/>
                      <a:t>(10%)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8.3333333333334546E-3"/>
                  <c:y val="-1.111111111111112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58386</a:t>
                    </a:r>
                    <a:endParaRPr lang="en-US" dirty="0" smtClean="0"/>
                  </a:p>
                  <a:p>
                    <a:r>
                      <a:rPr lang="en-US" dirty="0" smtClean="0"/>
                      <a:t> (11%)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6.9444444444446002E-3"/>
                  <c:y val="-1.481481481481481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74831</a:t>
                    </a:r>
                    <a:r>
                      <a:rPr lang="en-US" dirty="0" smtClean="0"/>
                      <a:t> </a:t>
                    </a:r>
                  </a:p>
                  <a:p>
                    <a:r>
                      <a:rPr lang="en-US" dirty="0" smtClean="0"/>
                      <a:t>(13%)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Sheet1!$D$60:$N$60</c:f>
              <c:strCache>
                <c:ptCount val="11"/>
                <c:pt idx="0">
                  <c:v>&lt; 1 vjet</c:v>
                </c:pt>
                <c:pt idx="1">
                  <c:v>1-5</c:v>
                </c:pt>
                <c:pt idx="2">
                  <c:v>6-9</c:v>
                </c:pt>
                <c:pt idx="3">
                  <c:v>10-14</c:v>
                </c:pt>
                <c:pt idx="4">
                  <c:v>15-19</c:v>
                </c:pt>
                <c:pt idx="5">
                  <c:v>20-24</c:v>
                </c:pt>
                <c:pt idx="6">
                  <c:v>25-34</c:v>
                </c:pt>
                <c:pt idx="7">
                  <c:v>35-44</c:v>
                </c:pt>
                <c:pt idx="8">
                  <c:v>45-54</c:v>
                </c:pt>
                <c:pt idx="9">
                  <c:v>55-64</c:v>
                </c:pt>
                <c:pt idx="10">
                  <c:v>65+ vjet</c:v>
                </c:pt>
              </c:strCache>
            </c:strRef>
          </c:cat>
          <c:val>
            <c:numRef>
              <c:f>Sheet1!$D$61:$N$61</c:f>
              <c:numCache>
                <c:formatCode>0;[Red]0</c:formatCode>
                <c:ptCount val="11"/>
                <c:pt idx="0">
                  <c:v>16495</c:v>
                </c:pt>
                <c:pt idx="1">
                  <c:v>20014</c:v>
                </c:pt>
                <c:pt idx="2">
                  <c:v>21075</c:v>
                </c:pt>
                <c:pt idx="3">
                  <c:v>20379</c:v>
                </c:pt>
                <c:pt idx="4">
                  <c:v>18121</c:v>
                </c:pt>
                <c:pt idx="5">
                  <c:v>20813</c:v>
                </c:pt>
                <c:pt idx="6">
                  <c:v>21974</c:v>
                </c:pt>
                <c:pt idx="7">
                  <c:v>22596</c:v>
                </c:pt>
                <c:pt idx="8">
                  <c:v>24427</c:v>
                </c:pt>
                <c:pt idx="9">
                  <c:v>27645</c:v>
                </c:pt>
                <c:pt idx="10">
                  <c:v>32144</c:v>
                </c:pt>
              </c:numCache>
            </c:numRef>
          </c:val>
        </c:ser>
        <c:dLbls>
          <c:showVal val="1"/>
        </c:dLbls>
        <c:shape val="cylinder"/>
        <c:axId val="71207552"/>
        <c:axId val="71217536"/>
        <c:axId val="0"/>
      </c:bar3DChart>
      <c:catAx>
        <c:axId val="7120755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800" b="1" i="1"/>
            </a:pPr>
            <a:endParaRPr lang="en-US"/>
          </a:p>
        </c:txPr>
        <c:crossAx val="71217536"/>
        <c:crosses val="autoZero"/>
        <c:auto val="1"/>
        <c:lblAlgn val="ctr"/>
        <c:lblOffset val="100"/>
      </c:catAx>
      <c:valAx>
        <c:axId val="71217536"/>
        <c:scaling>
          <c:orientation val="minMax"/>
        </c:scaling>
        <c:delete val="1"/>
        <c:axPos val="l"/>
        <c:numFmt formatCode="0;[Red]0" sourceLinked="1"/>
        <c:tickLblPos val="none"/>
        <c:crossAx val="71207552"/>
        <c:crosses val="autoZero"/>
        <c:crossBetween val="between"/>
      </c:valAx>
    </c:plotArea>
    <c:plotVisOnly val="1"/>
    <c:dispBlanksAs val="gap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B0F0"/>
            </a:solidFill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13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25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27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13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26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Val val="1"/>
          </c:dLbls>
          <c:cat>
            <c:strRef>
              <c:f>'Totali i QKMF'!$B$216:$B$222</c:f>
              <c:strCache>
                <c:ptCount val="7"/>
                <c:pt idx="0">
                  <c:v>Mjekesia Familjare</c:v>
                </c:pt>
                <c:pt idx="1">
                  <c:v>Mjekesia Punes</c:v>
                </c:pt>
                <c:pt idx="2">
                  <c:v>Specialistika</c:v>
                </c:pt>
                <c:pt idx="3">
                  <c:v>Pediatrija</c:v>
                </c:pt>
                <c:pt idx="4">
                  <c:v>QMG</c:v>
                </c:pt>
                <c:pt idx="5">
                  <c:v>Vaksinimi</c:v>
                </c:pt>
                <c:pt idx="6">
                  <c:v>DSM</c:v>
                </c:pt>
              </c:strCache>
            </c:strRef>
          </c:cat>
          <c:val>
            <c:numRef>
              <c:f>'Totali i QKMF'!$AI$216:$AI$222</c:f>
              <c:numCache>
                <c:formatCode>General</c:formatCode>
                <c:ptCount val="7"/>
                <c:pt idx="0">
                  <c:v>15</c:v>
                </c:pt>
                <c:pt idx="1">
                  <c:v>23</c:v>
                </c:pt>
                <c:pt idx="2" formatCode="0">
                  <c:v>13.375000000000032</c:v>
                </c:pt>
                <c:pt idx="3" formatCode="0">
                  <c:v>28.71428571428579</c:v>
                </c:pt>
                <c:pt idx="4" formatCode="0">
                  <c:v>20.5</c:v>
                </c:pt>
                <c:pt idx="5" formatCode="0">
                  <c:v>34</c:v>
                </c:pt>
                <c:pt idx="6" formatCode="0">
                  <c:v>31</c:v>
                </c:pt>
              </c:numCache>
            </c:numRef>
          </c:val>
        </c:ser>
        <c:dLbls>
          <c:showVal val="1"/>
        </c:dLbls>
        <c:shape val="cylinder"/>
        <c:axId val="71480064"/>
        <c:axId val="71481600"/>
        <c:axId val="0"/>
      </c:bar3DChart>
      <c:catAx>
        <c:axId val="714800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 i="1"/>
            </a:pPr>
            <a:endParaRPr lang="en-US"/>
          </a:p>
        </c:txPr>
        <c:crossAx val="71481600"/>
        <c:crosses val="autoZero"/>
        <c:auto val="1"/>
        <c:lblAlgn val="ctr"/>
        <c:lblOffset val="100"/>
      </c:catAx>
      <c:valAx>
        <c:axId val="71481600"/>
        <c:scaling>
          <c:orientation val="minMax"/>
        </c:scaling>
        <c:delete val="1"/>
        <c:axPos val="l"/>
        <c:numFmt formatCode="General" sourceLinked="1"/>
        <c:tickLblPos val="none"/>
        <c:crossAx val="71480064"/>
        <c:crosses val="autoZero"/>
        <c:crossBetween val="between"/>
      </c:valAx>
    </c:plotArea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'[QMF 6 2014.xls]Spec'!$D$386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3.2581453634085204E-2"/>
                  <c:y val="-9.2592592592593073E-3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0000FF"/>
                        </a:solidFill>
                      </a:defRPr>
                    </a:pPr>
                    <a:r>
                      <a:rPr lang="en-US" sz="2000" b="1" dirty="0" smtClean="0">
                        <a:solidFill>
                          <a:srgbClr val="0000FF"/>
                        </a:solidFill>
                      </a:rPr>
                      <a:t>35560                    (-</a:t>
                    </a:r>
                    <a:r>
                      <a:rPr lang="en-US" sz="2000" b="1" dirty="0">
                        <a:solidFill>
                          <a:srgbClr val="0000FF"/>
                        </a:solidFill>
                      </a:rPr>
                      <a:t>2%)</a:t>
                    </a: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-2.7568922305764392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0000FF"/>
                        </a:solidFill>
                      </a:defRPr>
                    </a:pPr>
                    <a:r>
                      <a:rPr lang="en-US" sz="2000" b="1" dirty="0" smtClean="0">
                        <a:solidFill>
                          <a:srgbClr val="0000FF"/>
                        </a:solidFill>
                      </a:rPr>
                      <a:t>11476                  (-</a:t>
                    </a:r>
                    <a:r>
                      <a:rPr lang="en-US" sz="2000" b="1" dirty="0">
                        <a:solidFill>
                          <a:srgbClr val="0000FF"/>
                        </a:solidFill>
                      </a:rPr>
                      <a:t>15%)</a:t>
                    </a: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-2.2556390977443656E-2"/>
                  <c:y val="-8.48755627201339E-17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0000FF"/>
                        </a:solidFill>
                      </a:defRPr>
                    </a:pPr>
                    <a:r>
                      <a:rPr lang="en-US" sz="2000" b="1" dirty="0" smtClean="0">
                        <a:solidFill>
                          <a:srgbClr val="0000FF"/>
                        </a:solidFill>
                      </a:rPr>
                      <a:t>3870                      (-</a:t>
                    </a:r>
                    <a:r>
                      <a:rPr lang="en-US" sz="2000" b="1" dirty="0">
                        <a:solidFill>
                          <a:srgbClr val="0000FF"/>
                        </a:solidFill>
                      </a:rPr>
                      <a:t>2%)</a:t>
                    </a:r>
                  </a:p>
                </c:rich>
              </c:tx>
              <c:spPr/>
              <c:showVal val="1"/>
            </c:dLbl>
            <c:dLbl>
              <c:idx val="4"/>
              <c:layout>
                <c:manualLayout>
                  <c:x val="-3.5087719298245612E-2"/>
                  <c:y val="-9.2592592592592813E-3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0000FF"/>
                        </a:solidFill>
                      </a:defRPr>
                    </a:pPr>
                    <a:r>
                      <a:rPr lang="en-US" sz="2000" b="1" dirty="0" smtClean="0">
                        <a:solidFill>
                          <a:srgbClr val="0000FF"/>
                        </a:solidFill>
                      </a:rPr>
                      <a:t>18694                    (-</a:t>
                    </a:r>
                    <a:r>
                      <a:rPr lang="en-US" sz="2000" b="1" dirty="0">
                        <a:solidFill>
                          <a:srgbClr val="0000FF"/>
                        </a:solidFill>
                      </a:rPr>
                      <a:t>8%)</a:t>
                    </a:r>
                  </a:p>
                </c:rich>
              </c:tx>
              <c:spPr/>
              <c:showVal val="1"/>
            </c:dLbl>
            <c:dLbl>
              <c:idx val="5"/>
              <c:layout>
                <c:manualLayout>
                  <c:x val="-1.2531328320802016E-2"/>
                  <c:y val="4.6296296296296346E-3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FF0000"/>
                        </a:solidFill>
                      </a:defRPr>
                    </a:pPr>
                    <a:r>
                      <a:rPr lang="en-US" sz="2000" b="1" dirty="0" smtClean="0">
                        <a:solidFill>
                          <a:srgbClr val="FF0000"/>
                        </a:solidFill>
                      </a:rPr>
                      <a:t>14689                    (</a:t>
                    </a:r>
                    <a:r>
                      <a:rPr lang="en-US" sz="2000" b="1" dirty="0">
                        <a:solidFill>
                          <a:srgbClr val="FF0000"/>
                        </a:solidFill>
                      </a:rPr>
                      <a:t>15%)</a:t>
                    </a: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'[QMF 6 2014.xls]Spec'!$C$387:$C$392</c:f>
              <c:strCache>
                <c:ptCount val="6"/>
                <c:pt idx="0">
                  <c:v>QKMF</c:v>
                </c:pt>
                <c:pt idx="1">
                  <c:v>QMF 1</c:v>
                </c:pt>
                <c:pt idx="2">
                  <c:v>QMF 3</c:v>
                </c:pt>
                <c:pt idx="3">
                  <c:v>QMF 4</c:v>
                </c:pt>
                <c:pt idx="4">
                  <c:v>QMF 5</c:v>
                </c:pt>
                <c:pt idx="5">
                  <c:v>QMF 6</c:v>
                </c:pt>
              </c:strCache>
            </c:strRef>
          </c:cat>
          <c:val>
            <c:numRef>
              <c:f>'[QMF 6 2014.xls]Spec'!$D$387:$D$392</c:f>
              <c:numCache>
                <c:formatCode>General</c:formatCode>
                <c:ptCount val="6"/>
                <c:pt idx="0">
                  <c:v>35560</c:v>
                </c:pt>
                <c:pt idx="1">
                  <c:v>11476</c:v>
                </c:pt>
                <c:pt idx="2">
                  <c:v>3870</c:v>
                </c:pt>
                <c:pt idx="3">
                  <c:v>13192</c:v>
                </c:pt>
                <c:pt idx="4">
                  <c:v>18694</c:v>
                </c:pt>
                <c:pt idx="5">
                  <c:v>14689</c:v>
                </c:pt>
              </c:numCache>
            </c:numRef>
          </c:val>
        </c:ser>
        <c:ser>
          <c:idx val="1"/>
          <c:order val="1"/>
          <c:tx>
            <c:strRef>
              <c:f>'[QMF 6 2014.xls]Spec'!$E$386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7777777777777821E-2"/>
                  <c:y val="-1.2987012987012988E-2"/>
                </c:manualLayout>
              </c:layout>
              <c:showVal val="1"/>
            </c:dLbl>
            <c:dLbl>
              <c:idx val="1"/>
              <c:layout>
                <c:manualLayout>
                  <c:x val="1.8055555555555561E-2"/>
                  <c:y val="-6.4935064935064202E-3"/>
                </c:manualLayout>
              </c:layout>
              <c:showVal val="1"/>
            </c:dLbl>
            <c:dLbl>
              <c:idx val="2"/>
              <c:layout>
                <c:manualLayout>
                  <c:x val="2.0833333333333405E-2"/>
                  <c:y val="-1.7316017316017323E-2"/>
                </c:manualLayout>
              </c:layout>
              <c:showVal val="1"/>
            </c:dLbl>
            <c:dLbl>
              <c:idx val="3"/>
              <c:layout>
                <c:manualLayout>
                  <c:x val="2.6388888888888878E-2"/>
                  <c:y val="-4.3290043290043325E-3"/>
                </c:manualLayout>
              </c:layout>
              <c:showVal val="1"/>
            </c:dLbl>
            <c:dLbl>
              <c:idx val="4"/>
              <c:layout>
                <c:manualLayout>
                  <c:x val="1.5277777777777781E-2"/>
                  <c:y val="-1.5151515151515162E-2"/>
                </c:manualLayout>
              </c:layout>
              <c:showVal val="1"/>
            </c:dLbl>
            <c:dLbl>
              <c:idx val="5"/>
              <c:layout>
                <c:manualLayout>
                  <c:x val="3.1944444444444546E-2"/>
                  <c:y val="-6.4935064935064202E-3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'[QMF 6 2014.xls]Spec'!$C$387:$C$392</c:f>
              <c:strCache>
                <c:ptCount val="6"/>
                <c:pt idx="0">
                  <c:v>QKMF</c:v>
                </c:pt>
                <c:pt idx="1">
                  <c:v>QMF 1</c:v>
                </c:pt>
                <c:pt idx="2">
                  <c:v>QMF 3</c:v>
                </c:pt>
                <c:pt idx="3">
                  <c:v>QMF 4</c:v>
                </c:pt>
                <c:pt idx="4">
                  <c:v>QMF 5</c:v>
                </c:pt>
                <c:pt idx="5">
                  <c:v>QMF 6</c:v>
                </c:pt>
              </c:strCache>
            </c:strRef>
          </c:cat>
          <c:val>
            <c:numRef>
              <c:f>'[QMF 6 2014.xls]Spec'!$E$387:$E$392</c:f>
              <c:numCache>
                <c:formatCode>General</c:formatCode>
                <c:ptCount val="6"/>
                <c:pt idx="0">
                  <c:v>36358</c:v>
                </c:pt>
                <c:pt idx="1">
                  <c:v>13200</c:v>
                </c:pt>
                <c:pt idx="2">
                  <c:v>3932</c:v>
                </c:pt>
                <c:pt idx="3">
                  <c:v>3891</c:v>
                </c:pt>
                <c:pt idx="4">
                  <c:v>20151</c:v>
                </c:pt>
                <c:pt idx="5">
                  <c:v>12530</c:v>
                </c:pt>
              </c:numCache>
            </c:numRef>
          </c:val>
        </c:ser>
        <c:dLbls>
          <c:showVal val="1"/>
        </c:dLbls>
        <c:shape val="cylinder"/>
        <c:axId val="76909184"/>
        <c:axId val="76927360"/>
        <c:axId val="0"/>
      </c:bar3DChart>
      <c:catAx>
        <c:axId val="769091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76927360"/>
        <c:crosses val="autoZero"/>
        <c:auto val="1"/>
        <c:lblAlgn val="ctr"/>
        <c:lblOffset val="100"/>
      </c:catAx>
      <c:valAx>
        <c:axId val="76927360"/>
        <c:scaling>
          <c:orientation val="minMax"/>
        </c:scaling>
        <c:delete val="1"/>
        <c:axPos val="l"/>
        <c:numFmt formatCode="General" sourceLinked="1"/>
        <c:tickLblPos val="none"/>
        <c:crossAx val="76909184"/>
        <c:crosses val="autoZero"/>
        <c:crossBetween val="between"/>
      </c:valAx>
    </c:plotArea>
    <c:legend>
      <c:legendPos val="t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Spec!$D$394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Spec!$C$395:$C$400</c:f>
              <c:strCache>
                <c:ptCount val="6"/>
                <c:pt idx="0">
                  <c:v>QKMF</c:v>
                </c:pt>
                <c:pt idx="1">
                  <c:v>QMF 1</c:v>
                </c:pt>
                <c:pt idx="2">
                  <c:v>QMF 3</c:v>
                </c:pt>
                <c:pt idx="3">
                  <c:v>QMF 4</c:v>
                </c:pt>
                <c:pt idx="4">
                  <c:v>QMF 5</c:v>
                </c:pt>
                <c:pt idx="5">
                  <c:v>QMF 6</c:v>
                </c:pt>
              </c:strCache>
            </c:strRef>
          </c:cat>
          <c:val>
            <c:numRef>
              <c:f>Spec!$D$395:$D$400</c:f>
              <c:numCache>
                <c:formatCode>General</c:formatCode>
                <c:ptCount val="6"/>
                <c:pt idx="0">
                  <c:v>26</c:v>
                </c:pt>
                <c:pt idx="1">
                  <c:v>30</c:v>
                </c:pt>
                <c:pt idx="2">
                  <c:v>10</c:v>
                </c:pt>
                <c:pt idx="3">
                  <c:v>35</c:v>
                </c:pt>
                <c:pt idx="4">
                  <c:v>20</c:v>
                </c:pt>
                <c:pt idx="5">
                  <c:v>26</c:v>
                </c:pt>
              </c:numCache>
            </c:numRef>
          </c:val>
        </c:ser>
        <c:ser>
          <c:idx val="1"/>
          <c:order val="1"/>
          <c:tx>
            <c:strRef>
              <c:f>Spec!$E$394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Spec!$C$395:$C$400</c:f>
              <c:strCache>
                <c:ptCount val="6"/>
                <c:pt idx="0">
                  <c:v>QKMF</c:v>
                </c:pt>
                <c:pt idx="1">
                  <c:v>QMF 1</c:v>
                </c:pt>
                <c:pt idx="2">
                  <c:v>QMF 3</c:v>
                </c:pt>
                <c:pt idx="3">
                  <c:v>QMF 4</c:v>
                </c:pt>
                <c:pt idx="4">
                  <c:v>QMF 5</c:v>
                </c:pt>
                <c:pt idx="5">
                  <c:v>QMF 6</c:v>
                </c:pt>
              </c:strCache>
            </c:strRef>
          </c:cat>
          <c:val>
            <c:numRef>
              <c:f>Spec!$E$395:$E$400</c:f>
              <c:numCache>
                <c:formatCode>General</c:formatCode>
                <c:ptCount val="6"/>
                <c:pt idx="0">
                  <c:v>27</c:v>
                </c:pt>
                <c:pt idx="1">
                  <c:v>35</c:v>
                </c:pt>
                <c:pt idx="2">
                  <c:v>10</c:v>
                </c:pt>
                <c:pt idx="3">
                  <c:v>21</c:v>
                </c:pt>
                <c:pt idx="4">
                  <c:v>21</c:v>
                </c:pt>
                <c:pt idx="5">
                  <c:v>22</c:v>
                </c:pt>
              </c:numCache>
            </c:numRef>
          </c:val>
        </c:ser>
        <c:dLbls>
          <c:showVal val="1"/>
        </c:dLbls>
        <c:shape val="cylinder"/>
        <c:axId val="77035392"/>
        <c:axId val="77036928"/>
        <c:axId val="0"/>
      </c:bar3DChart>
      <c:catAx>
        <c:axId val="770353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400" b="1" i="1"/>
            </a:pPr>
            <a:endParaRPr lang="en-US"/>
          </a:p>
        </c:txPr>
        <c:crossAx val="77036928"/>
        <c:crosses val="autoZero"/>
        <c:auto val="1"/>
        <c:lblAlgn val="ctr"/>
        <c:lblOffset val="100"/>
      </c:catAx>
      <c:valAx>
        <c:axId val="77036928"/>
        <c:scaling>
          <c:orientation val="minMax"/>
        </c:scaling>
        <c:delete val="1"/>
        <c:axPos val="l"/>
        <c:numFmt formatCode="General" sourceLinked="1"/>
        <c:tickLblPos val="none"/>
        <c:crossAx val="77035392"/>
        <c:crosses val="autoZero"/>
        <c:crossBetween val="between"/>
      </c:valAx>
    </c:plotArea>
    <c:legend>
      <c:legendPos val="t"/>
      <c:txPr>
        <a:bodyPr/>
        <a:lstStyle/>
        <a:p>
          <a:pPr>
            <a:defRPr sz="2400"/>
          </a:pPr>
          <a:endParaRPr lang="en-US"/>
        </a:p>
      </c:txPr>
    </c:legend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'[QMF 6 2014.xls]Spec'!$D$403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6.9444444444444501E-3"/>
                  <c:y val="-3.2894736842105254E-2"/>
                </c:manualLayout>
              </c:layout>
              <c:showVal val="1"/>
            </c:dLbl>
            <c:dLbl>
              <c:idx val="1"/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FF0000"/>
                        </a:solidFill>
                      </a:defRPr>
                    </a:pPr>
                    <a:r>
                      <a:rPr lang="en-US" sz="2400" b="1" dirty="0" smtClean="0">
                        <a:solidFill>
                          <a:srgbClr val="FF0000"/>
                        </a:solidFill>
                      </a:rPr>
                      <a:t>1484                  </a:t>
                    </a:r>
                    <a:r>
                      <a:rPr lang="en-US" sz="2400" b="1" dirty="0">
                        <a:solidFill>
                          <a:srgbClr val="FF0000"/>
                        </a:solidFill>
                      </a:rPr>
                      <a:t>(15%)</a:t>
                    </a:r>
                  </a:p>
                </c:rich>
              </c:tx>
              <c:spPr/>
              <c:showVal val="1"/>
            </c:dLbl>
            <c:dLbl>
              <c:idx val="2"/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00FF"/>
                        </a:solidFill>
                      </a:defRPr>
                    </a:pPr>
                    <a:r>
                      <a:rPr lang="en-US" sz="2400" b="1" dirty="0" smtClean="0">
                        <a:solidFill>
                          <a:srgbClr val="0000FF"/>
                        </a:solidFill>
                      </a:rPr>
                      <a:t>5906              (-</a:t>
                    </a:r>
                    <a:r>
                      <a:rPr lang="en-US" sz="2400" b="1" dirty="0">
                        <a:solidFill>
                          <a:srgbClr val="0000FF"/>
                        </a:solidFill>
                      </a:rPr>
                      <a:t>12%)</a:t>
                    </a:r>
                  </a:p>
                </c:rich>
              </c:tx>
              <c:spPr/>
              <c:showVal val="1"/>
            </c:dLbl>
            <c:dLbl>
              <c:idx val="3"/>
              <c:layout>
                <c:manualLayout>
                  <c:x val="0"/>
                  <c:y val="-4.3859649122807015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FF0000"/>
                        </a:solidFill>
                      </a:defRPr>
                    </a:pPr>
                    <a:r>
                      <a:rPr lang="en-US" sz="2400" b="1" dirty="0" smtClean="0">
                        <a:solidFill>
                          <a:srgbClr val="FF0000"/>
                        </a:solidFill>
                      </a:rPr>
                      <a:t>1318                  (32%)</a:t>
                    </a:r>
                    <a:endParaRPr lang="en-US" sz="2400" b="1" dirty="0">
                      <a:solidFill>
                        <a:srgbClr val="FF0000"/>
                      </a:solidFill>
                    </a:endParaRP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cat>
            <c:strRef>
              <c:f>'[QMF 6 2014.xls]Spec'!$C$404:$C$407</c:f>
              <c:strCache>
                <c:ptCount val="4"/>
                <c:pt idx="0">
                  <c:v>QKMF</c:v>
                </c:pt>
                <c:pt idx="1">
                  <c:v>QMF 2</c:v>
                </c:pt>
                <c:pt idx="2">
                  <c:v>QMF 5</c:v>
                </c:pt>
                <c:pt idx="3">
                  <c:v>QMF 6</c:v>
                </c:pt>
              </c:strCache>
            </c:strRef>
          </c:cat>
          <c:val>
            <c:numRef>
              <c:f>'[QMF 6 2014.xls]Spec'!$D$404:$D$407</c:f>
              <c:numCache>
                <c:formatCode>General</c:formatCode>
                <c:ptCount val="4"/>
                <c:pt idx="0">
                  <c:v>11558</c:v>
                </c:pt>
                <c:pt idx="1">
                  <c:v>1484</c:v>
                </c:pt>
                <c:pt idx="2">
                  <c:v>5906</c:v>
                </c:pt>
                <c:pt idx="3">
                  <c:v>1318</c:v>
                </c:pt>
              </c:numCache>
            </c:numRef>
          </c:val>
        </c:ser>
        <c:ser>
          <c:idx val="1"/>
          <c:order val="1"/>
          <c:tx>
            <c:strRef>
              <c:f>'[QMF 6 2014.xls]Spec'!$E$403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3.7499890638670208E-2"/>
                  <c:y val="-4.3859649122807015E-3"/>
                </c:manualLayout>
              </c:layout>
              <c:showVal val="1"/>
            </c:dLbl>
            <c:dLbl>
              <c:idx val="1"/>
              <c:layout>
                <c:manualLayout>
                  <c:x val="3.6111111111111191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4.1666666666666664E-2"/>
                  <c:y val="-2.6315789473684216E-2"/>
                </c:manualLayout>
              </c:layout>
              <c:showVal val="1"/>
            </c:dLbl>
            <c:dLbl>
              <c:idx val="3"/>
              <c:layout>
                <c:manualLayout>
                  <c:x val="2.0833333333333249E-2"/>
                  <c:y val="-1.3157894736842111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cat>
            <c:strRef>
              <c:f>'[QMF 6 2014.xls]Spec'!$C$404:$C$407</c:f>
              <c:strCache>
                <c:ptCount val="4"/>
                <c:pt idx="0">
                  <c:v>QKMF</c:v>
                </c:pt>
                <c:pt idx="1">
                  <c:v>QMF 2</c:v>
                </c:pt>
                <c:pt idx="2">
                  <c:v>QMF 5</c:v>
                </c:pt>
                <c:pt idx="3">
                  <c:v>QMF 6</c:v>
                </c:pt>
              </c:strCache>
            </c:strRef>
          </c:cat>
          <c:val>
            <c:numRef>
              <c:f>'[QMF 6 2014.xls]Spec'!$E$404:$E$407</c:f>
              <c:numCache>
                <c:formatCode>General</c:formatCode>
                <c:ptCount val="4"/>
                <c:pt idx="0">
                  <c:v>11612</c:v>
                </c:pt>
                <c:pt idx="1">
                  <c:v>1254</c:v>
                </c:pt>
                <c:pt idx="2">
                  <c:v>6587</c:v>
                </c:pt>
                <c:pt idx="3">
                  <c:v>819</c:v>
                </c:pt>
              </c:numCache>
            </c:numRef>
          </c:val>
        </c:ser>
        <c:dLbls>
          <c:showVal val="1"/>
        </c:dLbls>
        <c:shape val="cylinder"/>
        <c:axId val="76946048"/>
        <c:axId val="76968320"/>
        <c:axId val="0"/>
      </c:bar3DChart>
      <c:catAx>
        <c:axId val="769460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400" b="1" i="1"/>
            </a:pPr>
            <a:endParaRPr lang="en-US"/>
          </a:p>
        </c:txPr>
        <c:crossAx val="76968320"/>
        <c:crosses val="autoZero"/>
        <c:auto val="1"/>
        <c:lblAlgn val="ctr"/>
        <c:lblOffset val="100"/>
      </c:catAx>
      <c:valAx>
        <c:axId val="76968320"/>
        <c:scaling>
          <c:orientation val="minMax"/>
        </c:scaling>
        <c:delete val="1"/>
        <c:axPos val="l"/>
        <c:numFmt formatCode="General" sourceLinked="1"/>
        <c:tickLblPos val="none"/>
        <c:crossAx val="76946048"/>
        <c:crosses val="autoZero"/>
        <c:crossBetween val="between"/>
      </c:valAx>
    </c:plotArea>
    <c:legend>
      <c:legendPos val="t"/>
      <c:txPr>
        <a:bodyPr/>
        <a:lstStyle/>
        <a:p>
          <a:pPr>
            <a:defRPr sz="2400" b="1" i="1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2.9704286964129484E-2"/>
          <c:y val="7.5217683727034121E-2"/>
          <c:w val="0.94903967438852976"/>
          <c:h val="0.67957234251968623"/>
        </c:manualLayout>
      </c:layout>
      <c:bar3DChart>
        <c:barDir val="col"/>
        <c:grouping val="clustered"/>
        <c:ser>
          <c:idx val="0"/>
          <c:order val="0"/>
          <c:tx>
            <c:strRef>
              <c:f>'Totali i të gjitha shërbimeve'!$J$5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0000FF"/>
                        </a:solidFill>
                      </a:defRPr>
                    </a:pPr>
                    <a:r>
                      <a:rPr lang="en-US" sz="1800" b="1">
                        <a:solidFill>
                          <a:srgbClr val="0000FF"/>
                        </a:solidFill>
                      </a:rPr>
                      <a:t>-2%</a:t>
                    </a:r>
                  </a:p>
                </c:rich>
              </c:tx>
              <c:spPr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0000FF"/>
                        </a:solidFill>
                      </a:defRPr>
                    </a:pPr>
                    <a:r>
                      <a:rPr lang="en-US" sz="1800" b="1">
                        <a:solidFill>
                          <a:srgbClr val="0000FF"/>
                        </a:solidFill>
                      </a:rPr>
                      <a:t>-18%</a:t>
                    </a:r>
                  </a:p>
                </c:rich>
              </c:tx>
              <c:spPr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0000FF"/>
                        </a:solidFill>
                      </a:defRPr>
                    </a:pPr>
                    <a:r>
                      <a:rPr lang="en-US" sz="1800" b="1">
                        <a:solidFill>
                          <a:srgbClr val="0000FF"/>
                        </a:solidFill>
                      </a:rPr>
                      <a:t>-5%</a:t>
                    </a:r>
                  </a:p>
                </c:rich>
              </c:tx>
              <c:spPr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0000FF"/>
                        </a:solidFill>
                      </a:defRPr>
                    </a:pPr>
                    <a:r>
                      <a:rPr lang="en-US" sz="1800" b="1">
                        <a:solidFill>
                          <a:srgbClr val="0000FF"/>
                        </a:solidFill>
                      </a:rPr>
                      <a:t>-7%</a:t>
                    </a:r>
                  </a:p>
                </c:rich>
              </c:tx>
              <c:spPr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FF0000"/>
                        </a:solidFill>
                      </a:defRPr>
                    </a:pPr>
                    <a:r>
                      <a:rPr lang="en-US" sz="1800" b="1">
                        <a:solidFill>
                          <a:srgbClr val="FF0000"/>
                        </a:solidFill>
                      </a:rPr>
                      <a:t>2%</a:t>
                    </a:r>
                  </a:p>
                </c:rich>
              </c:tx>
              <c:spPr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FF0000"/>
                        </a:solidFill>
                      </a:defRPr>
                    </a:pPr>
                    <a:r>
                      <a:rPr lang="en-US" sz="1800" b="1">
                        <a:solidFill>
                          <a:srgbClr val="FF0000"/>
                        </a:solidFill>
                      </a:rPr>
                      <a:t>10%</a:t>
                    </a:r>
                  </a:p>
                </c:rich>
              </c:tx>
              <c:spPr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FF0000"/>
                        </a:solidFill>
                      </a:defRPr>
                    </a:pPr>
                    <a:r>
                      <a:rPr lang="en-US" sz="1800" b="1">
                        <a:solidFill>
                          <a:srgbClr val="FF0000"/>
                        </a:solidFill>
                      </a:rPr>
                      <a:t>7%</a:t>
                    </a:r>
                  </a:p>
                </c:rich>
              </c:tx>
              <c:spPr/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FF0000"/>
                        </a:solidFill>
                      </a:defRPr>
                    </a:pPr>
                    <a:r>
                      <a:rPr lang="en-US" sz="1800" b="1">
                        <a:solidFill>
                          <a:srgbClr val="FF0000"/>
                        </a:solidFill>
                      </a:rPr>
                      <a:t>29%</a:t>
                    </a:r>
                  </a:p>
                </c:rich>
              </c:tx>
              <c:spPr/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0000FF"/>
                        </a:solidFill>
                      </a:defRPr>
                    </a:pPr>
                    <a:r>
                      <a:rPr lang="en-US" sz="1800" b="1">
                        <a:solidFill>
                          <a:srgbClr val="0000FF"/>
                        </a:solidFill>
                      </a:rPr>
                      <a:t>-32%</a:t>
                    </a:r>
                  </a:p>
                </c:rich>
              </c:tx>
              <c:spPr/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FF0000"/>
                        </a:solidFill>
                      </a:defRPr>
                    </a:pPr>
                    <a:r>
                      <a:rPr lang="en-US" sz="1800" b="1">
                        <a:solidFill>
                          <a:srgbClr val="FF0000"/>
                        </a:solidFill>
                      </a:rPr>
                      <a:t>11%</a:t>
                    </a:r>
                  </a:p>
                </c:rich>
              </c:tx>
              <c:spPr/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FF0000"/>
                        </a:solidFill>
                      </a:defRPr>
                    </a:pPr>
                    <a:r>
                      <a:rPr lang="en-US" sz="1800" b="1">
                        <a:solidFill>
                          <a:srgbClr val="FF0000"/>
                        </a:solidFill>
                      </a:rPr>
                      <a:t>4%</a:t>
                    </a:r>
                  </a:p>
                </c:rich>
              </c:tx>
              <c:spPr/>
              <c:showVal val="1"/>
            </c:dLbl>
            <c:dLbl>
              <c:idx val="12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0000FF"/>
                        </a:solidFill>
                      </a:defRPr>
                    </a:pPr>
                    <a:r>
                      <a:rPr lang="en-US" sz="1800" b="1">
                        <a:solidFill>
                          <a:srgbClr val="0000FF"/>
                        </a:solidFill>
                      </a:rPr>
                      <a:t>-12%</a:t>
                    </a:r>
                  </a:p>
                </c:rich>
              </c:tx>
              <c:spPr/>
              <c:showVal val="1"/>
            </c:dLbl>
            <c:dLbl>
              <c:idx val="13"/>
              <c:layout>
                <c:manualLayout>
                  <c:x val="5.7971014492753624E-3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FF0000"/>
                        </a:solidFill>
                      </a:defRPr>
                    </a:pPr>
                    <a:r>
                      <a:rPr lang="en-US" sz="1800" b="1">
                        <a:solidFill>
                          <a:srgbClr val="FF0000"/>
                        </a:solidFill>
                      </a:rPr>
                      <a:t>4%</a:t>
                    </a:r>
                  </a:p>
                </c:rich>
              </c:tx>
              <c:spPr/>
              <c:showVal val="1"/>
            </c:dLbl>
            <c:dLbl>
              <c:idx val="14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FF0000"/>
                        </a:solidFill>
                      </a:defRPr>
                    </a:pPr>
                    <a:r>
                      <a:rPr lang="en-US" sz="1800" b="1">
                        <a:solidFill>
                          <a:srgbClr val="FF0000"/>
                        </a:solidFill>
                      </a:rPr>
                      <a:t>28%</a:t>
                    </a:r>
                  </a:p>
                </c:rich>
              </c:tx>
              <c:spPr/>
              <c:showVal val="1"/>
            </c:dLbl>
            <c:dLbl>
              <c:idx val="15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FF0000"/>
                        </a:solidFill>
                      </a:defRPr>
                    </a:pPr>
                    <a:r>
                      <a:rPr lang="en-US" sz="1800" b="1">
                        <a:solidFill>
                          <a:srgbClr val="FF0000"/>
                        </a:solidFill>
                      </a:rPr>
                      <a:t>16%</a:t>
                    </a:r>
                  </a:p>
                </c:rich>
              </c:tx>
              <c:spPr/>
              <c:showVal val="1"/>
            </c:dLbl>
            <c:dLbl>
              <c:idx val="16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FF0000"/>
                        </a:solidFill>
                      </a:defRPr>
                    </a:pPr>
                    <a:r>
                      <a:rPr lang="en-US" sz="1800" b="1">
                        <a:solidFill>
                          <a:srgbClr val="FF0000"/>
                        </a:solidFill>
                      </a:rPr>
                      <a:t>15%</a:t>
                    </a:r>
                  </a:p>
                </c:rich>
              </c:tx>
              <c:spPr/>
              <c:showVal val="1"/>
            </c:dLbl>
            <c:dLbl>
              <c:idx val="17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FF0000"/>
                        </a:solidFill>
                      </a:defRPr>
                    </a:pPr>
                    <a:r>
                      <a:rPr lang="en-US" sz="1800" b="1">
                        <a:solidFill>
                          <a:srgbClr val="FF0000"/>
                        </a:solidFill>
                      </a:rPr>
                      <a:t>3%</a:t>
                    </a:r>
                  </a:p>
                </c:rich>
              </c:tx>
              <c:spPr/>
              <c:showVal val="1"/>
            </c:dLbl>
            <c:dLbl>
              <c:idx val="18"/>
              <c:layout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FF0000"/>
                        </a:solidFill>
                      </a:defRPr>
                    </a:pPr>
                    <a:r>
                      <a:rPr lang="en-US" sz="1800" b="1">
                        <a:solidFill>
                          <a:srgbClr val="FF0000"/>
                        </a:solidFill>
                      </a:rPr>
                      <a:t>3%</a:t>
                    </a: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Val val="1"/>
          </c:dLbls>
          <c:cat>
            <c:strRef>
              <c:f>'Totali i të gjitha shërbimeve'!$I$6:$I$24</c:f>
              <c:strCache>
                <c:ptCount val="19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QMF7</c:v>
                </c:pt>
                <c:pt idx="8">
                  <c:v>QMF8</c:v>
                </c:pt>
                <c:pt idx="9">
                  <c:v>QMF9</c:v>
                </c:pt>
                <c:pt idx="10">
                  <c:v>QMF10</c:v>
                </c:pt>
                <c:pt idx="11">
                  <c:v>QMF Hajvali</c:v>
                </c:pt>
                <c:pt idx="12">
                  <c:v>QMF Besi </c:v>
                </c:pt>
                <c:pt idx="13">
                  <c:v>QMF Mat</c:v>
                </c:pt>
                <c:pt idx="14">
                  <c:v>QMF Mati I</c:v>
                </c:pt>
                <c:pt idx="15">
                  <c:v>Fshatërat</c:v>
                </c:pt>
                <c:pt idx="16">
                  <c:v>Stomatologji</c:v>
                </c:pt>
                <c:pt idx="17">
                  <c:v>Laborator</c:v>
                </c:pt>
                <c:pt idx="18">
                  <c:v>Radiologji</c:v>
                </c:pt>
              </c:strCache>
            </c:strRef>
          </c:cat>
          <c:val>
            <c:numRef>
              <c:f>'Totali i të gjitha shërbimeve'!$J$6:$J$24</c:f>
              <c:numCache>
                <c:formatCode>General</c:formatCode>
                <c:ptCount val="19"/>
                <c:pt idx="0" formatCode="0">
                  <c:v>161298</c:v>
                </c:pt>
                <c:pt idx="1">
                  <c:v>31788</c:v>
                </c:pt>
                <c:pt idx="2">
                  <c:v>29649</c:v>
                </c:pt>
                <c:pt idx="3">
                  <c:v>21426</c:v>
                </c:pt>
                <c:pt idx="4" formatCode="0">
                  <c:v>52444</c:v>
                </c:pt>
                <c:pt idx="5">
                  <c:v>99348</c:v>
                </c:pt>
                <c:pt idx="6" formatCode="0">
                  <c:v>55197</c:v>
                </c:pt>
                <c:pt idx="7" formatCode="0">
                  <c:v>14224</c:v>
                </c:pt>
                <c:pt idx="8" formatCode="0">
                  <c:v>9046</c:v>
                </c:pt>
                <c:pt idx="9" formatCode="0">
                  <c:v>12513</c:v>
                </c:pt>
                <c:pt idx="10" formatCode="0">
                  <c:v>16195</c:v>
                </c:pt>
                <c:pt idx="11">
                  <c:v>18989</c:v>
                </c:pt>
                <c:pt idx="12">
                  <c:v>12285</c:v>
                </c:pt>
                <c:pt idx="13">
                  <c:v>10300</c:v>
                </c:pt>
                <c:pt idx="14" formatCode="0">
                  <c:v>8733</c:v>
                </c:pt>
                <c:pt idx="15">
                  <c:v>16221</c:v>
                </c:pt>
                <c:pt idx="16" formatCode="0">
                  <c:v>53361</c:v>
                </c:pt>
                <c:pt idx="17">
                  <c:v>55383</c:v>
                </c:pt>
                <c:pt idx="18">
                  <c:v>21456</c:v>
                </c:pt>
              </c:numCache>
            </c:numRef>
          </c:val>
        </c:ser>
        <c:ser>
          <c:idx val="1"/>
          <c:order val="1"/>
          <c:tx>
            <c:strRef>
              <c:f>'Totali i të gjitha shërbimeve'!$K$5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elete val="1"/>
          </c:dLbls>
          <c:cat>
            <c:strRef>
              <c:f>'Totali i të gjitha shërbimeve'!$I$6:$I$24</c:f>
              <c:strCache>
                <c:ptCount val="19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QMF7</c:v>
                </c:pt>
                <c:pt idx="8">
                  <c:v>QMF8</c:v>
                </c:pt>
                <c:pt idx="9">
                  <c:v>QMF9</c:v>
                </c:pt>
                <c:pt idx="10">
                  <c:v>QMF10</c:v>
                </c:pt>
                <c:pt idx="11">
                  <c:v>QMF Hajvali</c:v>
                </c:pt>
                <c:pt idx="12">
                  <c:v>QMF Besi </c:v>
                </c:pt>
                <c:pt idx="13">
                  <c:v>QMF Mat</c:v>
                </c:pt>
                <c:pt idx="14">
                  <c:v>QMF Mati I</c:v>
                </c:pt>
                <c:pt idx="15">
                  <c:v>Fshatërat</c:v>
                </c:pt>
                <c:pt idx="16">
                  <c:v>Stomatologji</c:v>
                </c:pt>
                <c:pt idx="17">
                  <c:v>Laborator</c:v>
                </c:pt>
                <c:pt idx="18">
                  <c:v>Radiologji</c:v>
                </c:pt>
              </c:strCache>
            </c:strRef>
          </c:cat>
          <c:val>
            <c:numRef>
              <c:f>'Totali i të gjitha shërbimeve'!$K$6:$K$24</c:f>
              <c:numCache>
                <c:formatCode>General</c:formatCode>
                <c:ptCount val="19"/>
                <c:pt idx="0">
                  <c:v>164823</c:v>
                </c:pt>
                <c:pt idx="1">
                  <c:v>37547</c:v>
                </c:pt>
                <c:pt idx="2">
                  <c:v>31058</c:v>
                </c:pt>
                <c:pt idx="3">
                  <c:v>23024</c:v>
                </c:pt>
                <c:pt idx="4">
                  <c:v>17283</c:v>
                </c:pt>
                <c:pt idx="5">
                  <c:v>97448</c:v>
                </c:pt>
                <c:pt idx="6">
                  <c:v>49479</c:v>
                </c:pt>
                <c:pt idx="7">
                  <c:v>12135</c:v>
                </c:pt>
                <c:pt idx="8">
                  <c:v>6462</c:v>
                </c:pt>
                <c:pt idx="9">
                  <c:v>16458</c:v>
                </c:pt>
                <c:pt idx="10">
                  <c:v>14449</c:v>
                </c:pt>
                <c:pt idx="11">
                  <c:v>18182</c:v>
                </c:pt>
                <c:pt idx="12">
                  <c:v>13801</c:v>
                </c:pt>
                <c:pt idx="13">
                  <c:v>9903</c:v>
                </c:pt>
                <c:pt idx="14">
                  <c:v>6254</c:v>
                </c:pt>
                <c:pt idx="15">
                  <c:v>13589</c:v>
                </c:pt>
                <c:pt idx="16">
                  <c:v>45423</c:v>
                </c:pt>
                <c:pt idx="17">
                  <c:v>53707</c:v>
                </c:pt>
                <c:pt idx="18">
                  <c:v>20909</c:v>
                </c:pt>
              </c:numCache>
            </c:numRef>
          </c:val>
        </c:ser>
        <c:dLbls>
          <c:showVal val="1"/>
        </c:dLbls>
        <c:shape val="cylinder"/>
        <c:axId val="62403712"/>
        <c:axId val="62405248"/>
        <c:axId val="0"/>
      </c:bar3DChart>
      <c:catAx>
        <c:axId val="62403712"/>
        <c:scaling>
          <c:orientation val="minMax"/>
        </c:scaling>
        <c:axPos val="b"/>
        <c:majorTickMark val="none"/>
        <c:tickLblPos val="nextTo"/>
        <c:txPr>
          <a:bodyPr rot="-5400000" vert="horz"/>
          <a:lstStyle/>
          <a:p>
            <a:pPr>
              <a:defRPr sz="1800" b="1"/>
            </a:pPr>
            <a:endParaRPr lang="en-US"/>
          </a:p>
        </c:txPr>
        <c:crossAx val="62405248"/>
        <c:crosses val="autoZero"/>
        <c:auto val="1"/>
        <c:lblAlgn val="ctr"/>
        <c:lblOffset val="100"/>
      </c:catAx>
      <c:valAx>
        <c:axId val="62405248"/>
        <c:scaling>
          <c:orientation val="minMax"/>
        </c:scaling>
        <c:delete val="1"/>
        <c:axPos val="l"/>
        <c:numFmt formatCode="0" sourceLinked="1"/>
        <c:tickLblPos val="none"/>
        <c:crossAx val="6240371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Spec!$D$412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9966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cat>
            <c:strRef>
              <c:f>Spec!$C$413:$C$416</c:f>
              <c:strCache>
                <c:ptCount val="4"/>
                <c:pt idx="0">
                  <c:v>QKMF</c:v>
                </c:pt>
                <c:pt idx="1">
                  <c:v>QMF 2</c:v>
                </c:pt>
                <c:pt idx="2">
                  <c:v>QMF 5</c:v>
                </c:pt>
                <c:pt idx="3">
                  <c:v>QMF 6</c:v>
                </c:pt>
              </c:strCache>
            </c:strRef>
          </c:cat>
          <c:val>
            <c:numRef>
              <c:f>Spec!$D$413:$D$416</c:f>
              <c:numCache>
                <c:formatCode>General</c:formatCode>
                <c:ptCount val="4"/>
                <c:pt idx="0">
                  <c:v>15</c:v>
                </c:pt>
                <c:pt idx="1">
                  <c:v>8</c:v>
                </c:pt>
                <c:pt idx="2">
                  <c:v>16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Spec!$E$412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cat>
            <c:strRef>
              <c:f>Spec!$C$413:$C$416</c:f>
              <c:strCache>
                <c:ptCount val="4"/>
                <c:pt idx="0">
                  <c:v>QKMF</c:v>
                </c:pt>
                <c:pt idx="1">
                  <c:v>QMF 2</c:v>
                </c:pt>
                <c:pt idx="2">
                  <c:v>QMF 5</c:v>
                </c:pt>
                <c:pt idx="3">
                  <c:v>QMF 6</c:v>
                </c:pt>
              </c:strCache>
            </c:strRef>
          </c:cat>
          <c:val>
            <c:numRef>
              <c:f>Spec!$E$413:$E$416</c:f>
              <c:numCache>
                <c:formatCode>General</c:formatCode>
                <c:ptCount val="4"/>
                <c:pt idx="0">
                  <c:v>15</c:v>
                </c:pt>
                <c:pt idx="1">
                  <c:v>7</c:v>
                </c:pt>
                <c:pt idx="2">
                  <c:v>17</c:v>
                </c:pt>
                <c:pt idx="3">
                  <c:v>4</c:v>
                </c:pt>
              </c:numCache>
            </c:numRef>
          </c:val>
        </c:ser>
        <c:dLbls>
          <c:showVal val="1"/>
        </c:dLbls>
        <c:shape val="cylinder"/>
        <c:axId val="77090176"/>
        <c:axId val="77100160"/>
        <c:axId val="0"/>
      </c:bar3DChart>
      <c:catAx>
        <c:axId val="770901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400" b="1" i="1"/>
            </a:pPr>
            <a:endParaRPr lang="en-US"/>
          </a:p>
        </c:txPr>
        <c:crossAx val="77100160"/>
        <c:crosses val="autoZero"/>
        <c:auto val="1"/>
        <c:lblAlgn val="ctr"/>
        <c:lblOffset val="100"/>
      </c:catAx>
      <c:valAx>
        <c:axId val="77100160"/>
        <c:scaling>
          <c:orientation val="minMax"/>
        </c:scaling>
        <c:delete val="1"/>
        <c:axPos val="l"/>
        <c:numFmt formatCode="General" sourceLinked="1"/>
        <c:tickLblPos val="none"/>
        <c:crossAx val="77090176"/>
        <c:crosses val="autoZero"/>
        <c:crossBetween val="between"/>
      </c:valAx>
    </c:plotArea>
    <c:legend>
      <c:legendPos val="t"/>
      <c:txPr>
        <a:bodyPr/>
        <a:lstStyle/>
        <a:p>
          <a:pPr>
            <a:defRPr sz="2400" b="1" i="1"/>
          </a:pPr>
          <a:endParaRPr lang="en-US"/>
        </a:p>
      </c:txPr>
    </c:legend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Sheet1!$E$39:$E$40</c:f>
              <c:strCache>
                <c:ptCount val="1"/>
                <c:pt idx="0">
                  <c:v>Të planifikuar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4.2372881355932281E-3"/>
                  <c:y val="-2.3206751054852308E-2"/>
                </c:manualLayout>
              </c:layout>
              <c:showVal val="1"/>
            </c:dLbl>
            <c:dLbl>
              <c:idx val="1"/>
              <c:layout>
                <c:manualLayout>
                  <c:x val="8.4745762711864545E-3"/>
                  <c:y val="-2.3206751054852308E-2"/>
                </c:manualLayout>
              </c:layout>
              <c:showVal val="1"/>
            </c:dLbl>
            <c:dLbl>
              <c:idx val="2"/>
              <c:layout>
                <c:manualLayout>
                  <c:x val="-1.2335179500867488E-2"/>
                  <c:y val="-4.2195754011761233E-3"/>
                </c:manualLayout>
              </c:layout>
              <c:showVal val="1"/>
            </c:dLbl>
            <c:dLbl>
              <c:idx val="3"/>
              <c:layout>
                <c:manualLayout>
                  <c:x val="1.4124293785311771E-3"/>
                  <c:y val="-2.5316455696202528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Sheet1!$D$41:$D$44</c:f>
              <c:strCache>
                <c:ptCount val="4"/>
                <c:pt idx="0">
                  <c:v>Polyo</c:v>
                </c:pt>
                <c:pt idx="1">
                  <c:v>DTP-Hib-HB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Sheet1!$E$41:$E$44</c:f>
              <c:numCache>
                <c:formatCode>General</c:formatCode>
                <c:ptCount val="4"/>
                <c:pt idx="0">
                  <c:v>3033</c:v>
                </c:pt>
                <c:pt idx="1">
                  <c:v>3033</c:v>
                </c:pt>
                <c:pt idx="2">
                  <c:v>3181</c:v>
                </c:pt>
                <c:pt idx="3">
                  <c:v>2961</c:v>
                </c:pt>
              </c:numCache>
            </c:numRef>
          </c:val>
        </c:ser>
        <c:ser>
          <c:idx val="1"/>
          <c:order val="1"/>
          <c:tx>
            <c:strRef>
              <c:f>Sheet1!$F$39:$F$40</c:f>
              <c:strCache>
                <c:ptCount val="1"/>
                <c:pt idx="0">
                  <c:v>Të vaksinuar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2.2598870056497182E-2"/>
                  <c:y val="-1.8987341772151899E-2"/>
                </c:manualLayout>
              </c:layout>
              <c:showVal val="1"/>
            </c:dLbl>
            <c:dLbl>
              <c:idx val="1"/>
              <c:layout>
                <c:manualLayout>
                  <c:x val="3.6063993060189543E-2"/>
                  <c:y val="-1.8987341772151899E-2"/>
                </c:manualLayout>
              </c:layout>
              <c:showVal val="1"/>
            </c:dLbl>
            <c:dLbl>
              <c:idx val="2"/>
              <c:layout>
                <c:manualLayout>
                  <c:x val="3.1073446327683645E-2"/>
                  <c:y val="-1.6877637130801707E-2"/>
                </c:manualLayout>
              </c:layout>
              <c:showVal val="1"/>
            </c:dLbl>
            <c:dLbl>
              <c:idx val="3"/>
              <c:layout>
                <c:manualLayout>
                  <c:x val="2.5000000000000001E-2"/>
                  <c:y val="-1.1363636363636367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Sheet1!$D$41:$D$44</c:f>
              <c:strCache>
                <c:ptCount val="4"/>
                <c:pt idx="0">
                  <c:v>Polyo</c:v>
                </c:pt>
                <c:pt idx="1">
                  <c:v>DTP-Hib-HB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Sheet1!$F$41:$F$44</c:f>
              <c:numCache>
                <c:formatCode>General</c:formatCode>
                <c:ptCount val="4"/>
                <c:pt idx="0">
                  <c:v>2989</c:v>
                </c:pt>
                <c:pt idx="1">
                  <c:v>2989</c:v>
                </c:pt>
                <c:pt idx="2">
                  <c:v>3181</c:v>
                </c:pt>
                <c:pt idx="3">
                  <c:v>2452</c:v>
                </c:pt>
              </c:numCache>
            </c:numRef>
          </c:val>
        </c:ser>
        <c:ser>
          <c:idx val="2"/>
          <c:order val="2"/>
          <c:tx>
            <c:strRef>
              <c:f>Sheet1!$G$39:$G$40</c:f>
              <c:strCache>
                <c:ptCount val="1"/>
                <c:pt idx="0">
                  <c:v>Të përfshirë</c:v>
                </c:pt>
              </c:strCache>
            </c:strRef>
          </c:tx>
          <c:dLbls>
            <c:dLbl>
              <c:idx val="0"/>
              <c:layout>
                <c:manualLayout>
                  <c:x val="2.1186440677966118E-2"/>
                  <c:y val="-1.054852320675106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95.5%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2.5423728813559351E-2"/>
                  <c:y val="-1.054852320675106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95.5%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2.6836158192090401E-2"/>
                  <c:y val="-2.3206751054852308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100%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6949152542372881E-2"/>
                  <c:y val="-2.5316455696202528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83%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Sheet1!$D$41:$D$44</c:f>
              <c:strCache>
                <c:ptCount val="4"/>
                <c:pt idx="0">
                  <c:v>Polyo</c:v>
                </c:pt>
                <c:pt idx="1">
                  <c:v>DTP-Hib-HB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Sheet1!$G$41:$G$44</c:f>
              <c:numCache>
                <c:formatCode>General</c:formatCode>
                <c:ptCount val="4"/>
                <c:pt idx="0">
                  <c:v>95.5</c:v>
                </c:pt>
                <c:pt idx="1">
                  <c:v>95.5</c:v>
                </c:pt>
                <c:pt idx="2">
                  <c:v>100</c:v>
                </c:pt>
                <c:pt idx="3">
                  <c:v>83</c:v>
                </c:pt>
              </c:numCache>
            </c:numRef>
          </c:val>
        </c:ser>
        <c:dLbls>
          <c:showVal val="1"/>
        </c:dLbls>
        <c:shape val="cylinder"/>
        <c:axId val="77139968"/>
        <c:axId val="77141504"/>
        <c:axId val="0"/>
      </c:bar3DChart>
      <c:catAx>
        <c:axId val="771399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77141504"/>
        <c:crosses val="autoZero"/>
        <c:auto val="1"/>
        <c:lblAlgn val="ctr"/>
        <c:lblOffset val="100"/>
      </c:catAx>
      <c:valAx>
        <c:axId val="77141504"/>
        <c:scaling>
          <c:orientation val="minMax"/>
        </c:scaling>
        <c:delete val="1"/>
        <c:axPos val="l"/>
        <c:numFmt formatCode="General" sourceLinked="1"/>
        <c:tickLblPos val="none"/>
        <c:crossAx val="77139968"/>
        <c:crosses val="autoZero"/>
        <c:crossBetween val="between"/>
      </c:valAx>
    </c:plotArea>
    <c:legend>
      <c:legendPos val="t"/>
      <c:txPr>
        <a:bodyPr/>
        <a:lstStyle/>
        <a:p>
          <a:pPr>
            <a:defRPr sz="2800" b="1" i="1">
              <a:latin typeface="Cambria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1.6666666666666701E-2"/>
          <c:y val="0"/>
          <c:w val="0.96944444444444688"/>
          <c:h val="0.87596332104056618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1.3888888888888996E-3"/>
                  <c:y val="-2.320675105485230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6650</a:t>
                    </a: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9494358077035246E-2"/>
                  <c:y val="-1.4415505754088471E-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6643</a:t>
                    </a: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6709401709401712E-2"/>
                  <c:y val="-6.663148877223680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7</a:t>
                    </a:r>
                    <a:endParaRPr lang="en-US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dobe Garamond Pro Bold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MF!$D$176:$D$179</c:f>
              <c:strCache>
                <c:ptCount val="4"/>
                <c:pt idx="0">
                  <c:v>Gjithësejtë</c:v>
                </c:pt>
                <c:pt idx="2">
                  <c:v>Të ritur </c:v>
                </c:pt>
                <c:pt idx="3">
                  <c:v>Fëmijë</c:v>
                </c:pt>
              </c:strCache>
            </c:strRef>
          </c:cat>
          <c:val>
            <c:numRef>
              <c:f>MF!$E$176:$E$179</c:f>
              <c:numCache>
                <c:formatCode>General</c:formatCode>
                <c:ptCount val="4"/>
                <c:pt idx="0">
                  <c:v>6948</c:v>
                </c:pt>
                <c:pt idx="2">
                  <c:v>6912</c:v>
                </c:pt>
                <c:pt idx="3">
                  <c:v>36</c:v>
                </c:pt>
              </c:numCache>
            </c:numRef>
          </c:val>
        </c:ser>
        <c:dLbls>
          <c:showVal val="1"/>
        </c:dLbls>
        <c:shape val="cylinder"/>
        <c:axId val="77186560"/>
        <c:axId val="77188096"/>
        <c:axId val="0"/>
      </c:bar3DChart>
      <c:catAx>
        <c:axId val="7718656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400" b="1" i="1">
                <a:solidFill>
                  <a:schemeClr val="tx1"/>
                </a:solidFill>
              </a:defRPr>
            </a:pPr>
            <a:endParaRPr lang="en-US"/>
          </a:p>
        </c:txPr>
        <c:crossAx val="77188096"/>
        <c:crosses val="autoZero"/>
        <c:auto val="1"/>
        <c:lblAlgn val="ctr"/>
        <c:lblOffset val="100"/>
      </c:catAx>
      <c:valAx>
        <c:axId val="77188096"/>
        <c:scaling>
          <c:orientation val="minMax"/>
        </c:scaling>
        <c:delete val="1"/>
        <c:axPos val="l"/>
        <c:numFmt formatCode="General" sourceLinked="1"/>
        <c:tickLblPos val="none"/>
        <c:crossAx val="77186560"/>
        <c:crosses val="autoZero"/>
        <c:crossBetween val="between"/>
      </c:valAx>
    </c:plotArea>
    <c:plotVisOnly val="1"/>
    <c:dispBlanksAs val="gap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Sheet1!$B$21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3.0555555555555575E-2"/>
                  <c:y val="-1.4583333333333341E-2"/>
                </c:manualLayout>
              </c:layout>
              <c:showVal val="1"/>
            </c:dLbl>
            <c:dLbl>
              <c:idx val="2"/>
              <c:layout>
                <c:manualLayout>
                  <c:x val="-1.3888888888888879E-2"/>
                  <c:y val="-9.9206349206349288E-3"/>
                </c:manualLayout>
              </c:layout>
              <c:showVal val="1"/>
            </c:dLbl>
            <c:dLbl>
              <c:idx val="3"/>
              <c:layout>
                <c:manualLayout>
                  <c:x val="-4.1666666666666683E-3"/>
                  <c:y val="4.1666666666666683E-3"/>
                </c:manualLayout>
              </c:layout>
              <c:showVal val="1"/>
            </c:dLbl>
            <c:dLbl>
              <c:idx val="11"/>
              <c:tx>
                <c:rich>
                  <a:bodyPr/>
                  <a:lstStyle/>
                  <a:p>
                    <a:r>
                      <a:rPr lang="en-US" smtClean="0"/>
                      <a:t>24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Sheet1!$A$22:$A$33</c:f>
              <c:strCache>
                <c:ptCount val="12"/>
                <c:pt idx="0">
                  <c:v>IPTR</c:v>
                </c:pt>
                <c:pt idx="1">
                  <c:v>Diarret akute</c:v>
                </c:pt>
                <c:pt idx="2">
                  <c:v>Varicella</c:v>
                </c:pt>
                <c:pt idx="3">
                  <c:v>Dyshim në influencë (ILI)</c:v>
                </c:pt>
                <c:pt idx="4">
                  <c:v>Rubeolla</c:v>
                </c:pt>
                <c:pt idx="5">
                  <c:v>Parotiti epidemik</c:v>
                </c:pt>
                <c:pt idx="6">
                  <c:v>Sy. E verdhzës akute</c:v>
                </c:pt>
                <c:pt idx="7">
                  <c:v>Scarlatina</c:v>
                </c:pt>
                <c:pt idx="8">
                  <c:v>Herpes Zoster</c:v>
                </c:pt>
                <c:pt idx="9">
                  <c:v>SST</c:v>
                </c:pt>
                <c:pt idx="10">
                  <c:v>Pertusis</c:v>
                </c:pt>
                <c:pt idx="11">
                  <c:v>TBC</c:v>
                </c:pt>
              </c:strCache>
            </c:strRef>
          </c:cat>
          <c:val>
            <c:numRef>
              <c:f>Sheet1!$B$22:$B$33</c:f>
              <c:numCache>
                <c:formatCode>General</c:formatCode>
                <c:ptCount val="12"/>
                <c:pt idx="0">
                  <c:v>1452</c:v>
                </c:pt>
                <c:pt idx="1">
                  <c:v>11154</c:v>
                </c:pt>
                <c:pt idx="2">
                  <c:v>1339</c:v>
                </c:pt>
                <c:pt idx="3">
                  <c:v>8034</c:v>
                </c:pt>
                <c:pt idx="4">
                  <c:v>2</c:v>
                </c:pt>
                <c:pt idx="5">
                  <c:v>49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17</c:v>
                </c:pt>
                <c:pt idx="10">
                  <c:v>0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Sheet1!$C$21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1"/>
              <c:layout>
                <c:manualLayout>
                  <c:x val="2.6388888888888878E-2"/>
                  <c:y val="-8.3333333333333367E-3"/>
                </c:manualLayout>
              </c:layout>
              <c:showVal val="1"/>
            </c:dLbl>
            <c:dLbl>
              <c:idx val="2"/>
              <c:layout>
                <c:manualLayout>
                  <c:x val="2.0833333333333356E-2"/>
                  <c:y val="-7.9365079365079413E-3"/>
                </c:manualLayout>
              </c:layout>
              <c:showVal val="1"/>
            </c:dLbl>
            <c:dLbl>
              <c:idx val="11"/>
              <c:layout>
                <c:manualLayout>
                  <c:x val="2.0833333333333356E-2"/>
                  <c:y val="-7.9365079365078701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Sheet1!$A$22:$A$33</c:f>
              <c:strCache>
                <c:ptCount val="12"/>
                <c:pt idx="0">
                  <c:v>IPTR</c:v>
                </c:pt>
                <c:pt idx="1">
                  <c:v>Diarret akute</c:v>
                </c:pt>
                <c:pt idx="2">
                  <c:v>Varicella</c:v>
                </c:pt>
                <c:pt idx="3">
                  <c:v>Dyshim në influencë (ILI)</c:v>
                </c:pt>
                <c:pt idx="4">
                  <c:v>Rubeolla</c:v>
                </c:pt>
                <c:pt idx="5">
                  <c:v>Parotiti epidemik</c:v>
                </c:pt>
                <c:pt idx="6">
                  <c:v>Sy. E verdhzës akute</c:v>
                </c:pt>
                <c:pt idx="7">
                  <c:v>Scarlatina</c:v>
                </c:pt>
                <c:pt idx="8">
                  <c:v>Herpes Zoster</c:v>
                </c:pt>
                <c:pt idx="9">
                  <c:v>SST</c:v>
                </c:pt>
                <c:pt idx="10">
                  <c:v>Pertusis</c:v>
                </c:pt>
                <c:pt idx="11">
                  <c:v>TBC</c:v>
                </c:pt>
              </c:strCache>
            </c:strRef>
          </c:cat>
          <c:val>
            <c:numRef>
              <c:f>Sheet1!$C$22:$C$33</c:f>
              <c:numCache>
                <c:formatCode>General</c:formatCode>
                <c:ptCount val="12"/>
                <c:pt idx="0">
                  <c:v>1382</c:v>
                </c:pt>
                <c:pt idx="1">
                  <c:v>9564</c:v>
                </c:pt>
                <c:pt idx="2">
                  <c:v>1140</c:v>
                </c:pt>
                <c:pt idx="3">
                  <c:v>8963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20</c:v>
                </c:pt>
                <c:pt idx="10">
                  <c:v>0</c:v>
                </c:pt>
                <c:pt idx="11">
                  <c:v>85</c:v>
                </c:pt>
              </c:numCache>
            </c:numRef>
          </c:val>
        </c:ser>
        <c:dLbls>
          <c:showVal val="1"/>
        </c:dLbls>
        <c:shape val="cylinder"/>
        <c:axId val="77294592"/>
        <c:axId val="77304576"/>
        <c:axId val="0"/>
      </c:bar3DChart>
      <c:catAx>
        <c:axId val="77294592"/>
        <c:scaling>
          <c:orientation val="minMax"/>
        </c:scaling>
        <c:axPos val="b"/>
        <c:majorTickMark val="none"/>
        <c:tickLblPos val="nextTo"/>
        <c:txPr>
          <a:bodyPr rot="5400000" vert="horz"/>
          <a:lstStyle/>
          <a:p>
            <a:pPr>
              <a:defRPr sz="1400" b="1"/>
            </a:pPr>
            <a:endParaRPr lang="en-US"/>
          </a:p>
        </c:txPr>
        <c:crossAx val="77304576"/>
        <c:crosses val="autoZero"/>
        <c:auto val="1"/>
        <c:lblAlgn val="ctr"/>
        <c:lblOffset val="100"/>
      </c:catAx>
      <c:valAx>
        <c:axId val="77304576"/>
        <c:scaling>
          <c:orientation val="minMax"/>
        </c:scaling>
        <c:delete val="1"/>
        <c:axPos val="l"/>
        <c:numFmt formatCode="General" sourceLinked="1"/>
        <c:tickLblPos val="none"/>
        <c:crossAx val="77294592"/>
        <c:crosses val="autoZero"/>
        <c:crossBetween val="between"/>
      </c:valAx>
    </c:plotArea>
    <c:legend>
      <c:legendPos val="t"/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0"/>
  <c:chart>
    <c:autoTitleDeleted val="1"/>
    <c:plotArea>
      <c:layout/>
      <c:barChart>
        <c:barDir val="bar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solidFill>
                <a:srgbClr val="00B0F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0"/>
                  <c:y val="-1.960784313725492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669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57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N.N!$M$15:$M$16</c:f>
              <c:strCache>
                <c:ptCount val="2"/>
                <c:pt idx="0">
                  <c:v>SEMUNDJE MASOVIKE -JO NGJITESE</c:v>
                </c:pt>
                <c:pt idx="1">
                  <c:v>SEMUNDJE MALINJE</c:v>
                </c:pt>
              </c:strCache>
            </c:strRef>
          </c:cat>
          <c:val>
            <c:numRef>
              <c:f>N.N!$N$15:$N$16</c:f>
              <c:numCache>
                <c:formatCode>General</c:formatCode>
                <c:ptCount val="2"/>
                <c:pt idx="0">
                  <c:v>230</c:v>
                </c:pt>
                <c:pt idx="1">
                  <c:v>47</c:v>
                </c:pt>
              </c:numCache>
            </c:numRef>
          </c:val>
        </c:ser>
        <c:dLbls>
          <c:showVal val="1"/>
        </c:dLbls>
        <c:overlap val="-25"/>
        <c:axId val="77329536"/>
        <c:axId val="77331072"/>
      </c:barChart>
      <c:catAx>
        <c:axId val="77329536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77331072"/>
        <c:crosses val="autoZero"/>
        <c:auto val="1"/>
        <c:lblAlgn val="ctr"/>
        <c:lblOffset val="100"/>
      </c:catAx>
      <c:valAx>
        <c:axId val="77331072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77329536"/>
        <c:crosses val="autoZero"/>
        <c:crossBetween val="between"/>
      </c:valAx>
    </c:plotArea>
    <c:plotVisOnly val="1"/>
    <c:dispBlanksAs val="gap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Sheet1!$C$117</c:f>
              <c:strCache>
                <c:ptCount val="1"/>
                <c:pt idx="0">
                  <c:v>F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Sheet1!$B$118:$B$125</c:f>
              <c:strCache>
                <c:ptCount val="8"/>
                <c:pt idx="0">
                  <c:v>Tumorët</c:v>
                </c:pt>
                <c:pt idx="1">
                  <c:v>Sëmundjet gjendrrave me tajm të brendshëm </c:v>
                </c:pt>
                <c:pt idx="2">
                  <c:v>Çrregullimet psiqike </c:v>
                </c:pt>
                <c:pt idx="3">
                  <c:v>Sëmundjet e sistemit nervor</c:v>
                </c:pt>
                <c:pt idx="4">
                  <c:v>Sëmundjet e sistemit të qarkullimit të gjakut</c:v>
                </c:pt>
                <c:pt idx="5">
                  <c:v>Sëmundjet e organeve të frymëmarrjes</c:v>
                </c:pt>
                <c:pt idx="6">
                  <c:v>Sëmundjet e sistemit urino-gjenital</c:v>
                </c:pt>
                <c:pt idx="7">
                  <c:v>Shkaqet e jashtme të sëmundjes dhe vdekjes</c:v>
                </c:pt>
              </c:strCache>
            </c:strRef>
          </c:cat>
          <c:val>
            <c:numRef>
              <c:f>Sheet1!$C$118:$C$125</c:f>
              <c:numCache>
                <c:formatCode>General</c:formatCode>
                <c:ptCount val="8"/>
                <c:pt idx="0">
                  <c:v>9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  <c:pt idx="5">
                  <c:v>4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Sheet1!$D$117</c:f>
              <c:strCache>
                <c:ptCount val="1"/>
                <c:pt idx="0">
                  <c:v>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Sheet1!$B$118:$B$125</c:f>
              <c:strCache>
                <c:ptCount val="8"/>
                <c:pt idx="0">
                  <c:v>Tumorët</c:v>
                </c:pt>
                <c:pt idx="1">
                  <c:v>Sëmundjet gjendrrave me tajm të brendshëm </c:v>
                </c:pt>
                <c:pt idx="2">
                  <c:v>Çrregullimet psiqike </c:v>
                </c:pt>
                <c:pt idx="3">
                  <c:v>Sëmundjet e sistemit nervor</c:v>
                </c:pt>
                <c:pt idx="4">
                  <c:v>Sëmundjet e sistemit të qarkullimit të gjakut</c:v>
                </c:pt>
                <c:pt idx="5">
                  <c:v>Sëmundjet e organeve të frymëmarrjes</c:v>
                </c:pt>
                <c:pt idx="6">
                  <c:v>Sëmundjet e sistemit urino-gjenital</c:v>
                </c:pt>
                <c:pt idx="7">
                  <c:v>Shkaqet e jashtme të sëmundjes dhe vdekjes</c:v>
                </c:pt>
              </c:strCache>
            </c:strRef>
          </c:cat>
          <c:val>
            <c:numRef>
              <c:f>Sheet1!$D$118:$D$125</c:f>
              <c:numCache>
                <c:formatCode>General</c:formatCode>
                <c:ptCount val="8"/>
                <c:pt idx="0">
                  <c:v>15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8</c:v>
                </c:pt>
                <c:pt idx="5">
                  <c:v>5</c:v>
                </c:pt>
                <c:pt idx="6">
                  <c:v>0</c:v>
                </c:pt>
                <c:pt idx="7">
                  <c:v>3</c:v>
                </c:pt>
              </c:numCache>
            </c:numRef>
          </c:val>
        </c:ser>
        <c:dLbls>
          <c:showVal val="1"/>
        </c:dLbls>
        <c:shape val="cylinder"/>
        <c:axId val="77419648"/>
        <c:axId val="77421184"/>
        <c:axId val="0"/>
      </c:bar3DChart>
      <c:catAx>
        <c:axId val="774196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77421184"/>
        <c:crosses val="autoZero"/>
        <c:auto val="1"/>
        <c:lblAlgn val="ctr"/>
        <c:lblOffset val="100"/>
      </c:catAx>
      <c:valAx>
        <c:axId val="77421184"/>
        <c:scaling>
          <c:orientation val="minMax"/>
        </c:scaling>
        <c:delete val="1"/>
        <c:axPos val="l"/>
        <c:numFmt formatCode="General" sourceLinked="1"/>
        <c:tickLblPos val="none"/>
        <c:crossAx val="77419648"/>
        <c:crosses val="autoZero"/>
        <c:crossBetween val="between"/>
      </c:valAx>
    </c:plotArea>
    <c:legend>
      <c:legendPos val="t"/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Val val="1"/>
          </c:dLbls>
          <c:cat>
            <c:strRef>
              <c:f>'Raport i pergjithshem 2014'!$E$31:$E$34</c:f>
              <c:strCache>
                <c:ptCount val="4"/>
                <c:pt idx="0">
                  <c:v>Femije nen 2 vjet</c:v>
                </c:pt>
                <c:pt idx="1">
                  <c:v>Fëmijë të matur nën 2 vjet</c:v>
                </c:pt>
                <c:pt idx="2">
                  <c:v>Fëmijët të moshës  2- 5 vj. të vizituar</c:v>
                </c:pt>
                <c:pt idx="3">
                  <c:v>Fëmijë të maturnën 2-5 vjet</c:v>
                </c:pt>
              </c:strCache>
            </c:strRef>
          </c:cat>
          <c:val>
            <c:numRef>
              <c:f>'Raport i pergjithshem 2014'!$F$31:$F$34</c:f>
              <c:numCache>
                <c:formatCode>General</c:formatCode>
                <c:ptCount val="4"/>
                <c:pt idx="0">
                  <c:v>53112</c:v>
                </c:pt>
                <c:pt idx="1">
                  <c:v>24249</c:v>
                </c:pt>
                <c:pt idx="2">
                  <c:v>54766</c:v>
                </c:pt>
                <c:pt idx="3">
                  <c:v>7220</c:v>
                </c:pt>
              </c:numCache>
            </c:numRef>
          </c:val>
        </c:ser>
        <c:dLbls>
          <c:showVal val="1"/>
        </c:dLbls>
        <c:shape val="cylinder"/>
        <c:axId val="77468416"/>
        <c:axId val="77469952"/>
        <c:axId val="0"/>
      </c:bar3DChart>
      <c:catAx>
        <c:axId val="774684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400" b="1" i="1"/>
            </a:pPr>
            <a:endParaRPr lang="en-US"/>
          </a:p>
        </c:txPr>
        <c:crossAx val="77469952"/>
        <c:crosses val="autoZero"/>
        <c:auto val="1"/>
        <c:lblAlgn val="ctr"/>
        <c:lblOffset val="100"/>
      </c:catAx>
      <c:valAx>
        <c:axId val="77469952"/>
        <c:scaling>
          <c:orientation val="minMax"/>
        </c:scaling>
        <c:delete val="1"/>
        <c:axPos val="l"/>
        <c:numFmt formatCode="General" sourceLinked="1"/>
        <c:tickLblPos val="none"/>
        <c:crossAx val="77468416"/>
        <c:crosses val="autoZero"/>
        <c:crossBetween val="between"/>
      </c:valAx>
    </c:plotArea>
    <c:plotVisOnly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C000"/>
            </a:soli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2.3148148148148147E-2"/>
                  <c:y val="-9.7897699769714144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/>
                      <a:t>504</a:t>
                    </a:r>
                    <a:r>
                      <a:rPr lang="en-US" sz="2400" b="1" i="1" baseline="0" dirty="0" smtClean="0"/>
                      <a:t> (2 </a:t>
                    </a:r>
                    <a:r>
                      <a:rPr lang="en-US" sz="2400" b="1" i="1" dirty="0" smtClean="0"/>
                      <a:t>%)</a:t>
                    </a:r>
                    <a:endParaRPr lang="en-US" sz="2400" b="1" i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2407407407407531E-2"/>
                  <c:y val="-0.10291809462969941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/>
                      <a:t>30440                 (96 %)</a:t>
                    </a:r>
                    <a:endParaRPr lang="en-US" sz="2400" b="1" i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1604938271605038E-2"/>
                  <c:y val="-7.0285528039794737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/>
                      <a:t>526                    (2%)</a:t>
                    </a:r>
                    <a:endParaRPr lang="en-US" sz="2400" b="1" i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Val val="1"/>
          </c:dLbls>
          <c:cat>
            <c:strRef>
              <c:f>'Raport i përgj.-M.F.-Ped.-Vaks.'!$R$1201:$R$1203</c:f>
              <c:strCache>
                <c:ptCount val="3"/>
                <c:pt idx="0">
                  <c:v>Nene peshe</c:v>
                </c:pt>
                <c:pt idx="1">
                  <c:v>Mesatar</c:v>
                </c:pt>
                <c:pt idx="2">
                  <c:v>Mbipeshe</c:v>
                </c:pt>
              </c:strCache>
            </c:strRef>
          </c:cat>
          <c:val>
            <c:numRef>
              <c:f>'Raport i përgj.-M.F.-Ped.-Vaks.'!$S$1201:$S$1203</c:f>
              <c:numCache>
                <c:formatCode>General</c:formatCode>
                <c:ptCount val="3"/>
                <c:pt idx="0">
                  <c:v>190</c:v>
                </c:pt>
                <c:pt idx="1">
                  <c:v>10747</c:v>
                </c:pt>
                <c:pt idx="2">
                  <c:v>156</c:v>
                </c:pt>
              </c:numCache>
            </c:numRef>
          </c:val>
        </c:ser>
        <c:dLbls>
          <c:showVal val="1"/>
        </c:dLbls>
        <c:shape val="cylinder"/>
        <c:axId val="77490816"/>
        <c:axId val="77533568"/>
        <c:axId val="0"/>
      </c:bar3DChart>
      <c:catAx>
        <c:axId val="774908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800" b="1" i="1"/>
            </a:pPr>
            <a:endParaRPr lang="en-US"/>
          </a:p>
        </c:txPr>
        <c:crossAx val="77533568"/>
        <c:crosses val="autoZero"/>
        <c:auto val="1"/>
        <c:lblAlgn val="ctr"/>
        <c:lblOffset val="100"/>
      </c:catAx>
      <c:valAx>
        <c:axId val="77533568"/>
        <c:scaling>
          <c:orientation val="minMax"/>
        </c:scaling>
        <c:delete val="1"/>
        <c:axPos val="l"/>
        <c:numFmt formatCode="General" sourceLinked="1"/>
        <c:tickLblPos val="none"/>
        <c:crossAx val="7749081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Totali!$AI$545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</c:dLbl>
            <c:dLbl>
              <c:idx val="2"/>
              <c:layout>
                <c:manualLayout>
                  <c:x val="0"/>
                  <c:y val="2.2522522522522544E-3"/>
                </c:manualLayout>
              </c:layout>
              <c:showVal val="1"/>
            </c:dLbl>
            <c:dLbl>
              <c:idx val="6"/>
              <c:layout>
                <c:manualLayout>
                  <c:x val="-1.2012012012012015E-2"/>
                  <c:y val="2.2522522522522544E-3"/>
                </c:manualLayout>
              </c:layout>
              <c:showVal val="1"/>
            </c:dLbl>
            <c:dLbl>
              <c:idx val="7"/>
              <c:layout>
                <c:manualLayout>
                  <c:x val="-1.8018136246482717E-2"/>
                  <c:y val="-1.1261261261261271E-2"/>
                </c:manualLayout>
              </c:layout>
              <c:showVal val="1"/>
            </c:dLbl>
            <c:dLbl>
              <c:idx val="8"/>
              <c:layout>
                <c:manualLayout>
                  <c:x val="-1.0510510510510518E-2"/>
                  <c:y val="-1.5765765765765698E-2"/>
                </c:manualLayout>
              </c:layout>
              <c:showVal val="1"/>
            </c:dLbl>
            <c:dLbl>
              <c:idx val="11"/>
              <c:layout>
                <c:manualLayout>
                  <c:x val="-1.2012012012012015E-2"/>
                  <c:y val="6.7567567567566791E-3"/>
                </c:manualLayout>
              </c:layout>
              <c:showVal val="1"/>
            </c:dLbl>
            <c:dLbl>
              <c:idx val="12"/>
              <c:layout>
                <c:manualLayout>
                  <c:x val="-2.1021021021021036E-2"/>
                  <c:y val="2.2522522522522544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Totali!$AD$546:$AD$559</c:f>
              <c:strCache>
                <c:ptCount val="14"/>
                <c:pt idx="0">
                  <c:v>Bardhosh</c:v>
                </c:pt>
                <c:pt idx="1">
                  <c:v>Barileve</c:v>
                </c:pt>
                <c:pt idx="2">
                  <c:v>Bullaj</c:v>
                </c:pt>
                <c:pt idx="3">
                  <c:v>Dabisheve</c:v>
                </c:pt>
                <c:pt idx="4">
                  <c:v>Keqekoll</c:v>
                </c:pt>
                <c:pt idx="5">
                  <c:v>Kishnic</c:v>
                </c:pt>
                <c:pt idx="6">
                  <c:v>Koliq</c:v>
                </c:pt>
                <c:pt idx="7">
                  <c:v>Llukar</c:v>
                </c:pt>
                <c:pt idx="8">
                  <c:v>Mramuer</c:v>
                </c:pt>
                <c:pt idx="9">
                  <c:v>Rimanisht</c:v>
                </c:pt>
                <c:pt idx="10">
                  <c:v>Slivove</c:v>
                </c:pt>
                <c:pt idx="11">
                  <c:v>Shkabaj</c:v>
                </c:pt>
                <c:pt idx="12">
                  <c:v>Viti</c:v>
                </c:pt>
                <c:pt idx="13">
                  <c:v>Sharban</c:v>
                </c:pt>
              </c:strCache>
            </c:strRef>
          </c:cat>
          <c:val>
            <c:numRef>
              <c:f>Totali!$AE$546:$AE$559</c:f>
              <c:numCache>
                <c:formatCode>0</c:formatCode>
                <c:ptCount val="14"/>
                <c:pt idx="0">
                  <c:v>6521</c:v>
                </c:pt>
                <c:pt idx="1">
                  <c:v>2122</c:v>
                </c:pt>
                <c:pt idx="2">
                  <c:v>80</c:v>
                </c:pt>
                <c:pt idx="3">
                  <c:v>99</c:v>
                </c:pt>
                <c:pt idx="4">
                  <c:v>392</c:v>
                </c:pt>
                <c:pt idx="5">
                  <c:v>602</c:v>
                </c:pt>
                <c:pt idx="6">
                  <c:v>88</c:v>
                </c:pt>
                <c:pt idx="7">
                  <c:v>1558</c:v>
                </c:pt>
                <c:pt idx="8">
                  <c:v>1734</c:v>
                </c:pt>
                <c:pt idx="9">
                  <c:v>551</c:v>
                </c:pt>
                <c:pt idx="10">
                  <c:v>290</c:v>
                </c:pt>
                <c:pt idx="11">
                  <c:v>1754</c:v>
                </c:pt>
                <c:pt idx="12">
                  <c:v>80</c:v>
                </c:pt>
                <c:pt idx="13">
                  <c:v>350</c:v>
                </c:pt>
              </c:numCache>
            </c:numRef>
          </c:val>
        </c:ser>
        <c:ser>
          <c:idx val="1"/>
          <c:order val="1"/>
          <c:tx>
            <c:strRef>
              <c:f>Totali!$AJ$545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2012012012012015E-2"/>
                  <c:y val="-6.7567567567567571E-3"/>
                </c:manualLayout>
              </c:layout>
              <c:showVal val="1"/>
            </c:dLbl>
            <c:dLbl>
              <c:idx val="2"/>
              <c:layout>
                <c:manualLayout>
                  <c:x val="1.5015015015015053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2.1021021021021036E-2"/>
                  <c:y val="4.5045045045045053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2.702702702702706E-2"/>
                </c:manualLayout>
              </c:layout>
              <c:showVal val="1"/>
            </c:dLbl>
            <c:dLbl>
              <c:idx val="5"/>
              <c:layout>
                <c:manualLayout>
                  <c:x val="1.651639828805183E-2"/>
                  <c:y val="-1.5765765765765785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6"/>
              <c:layout>
                <c:manualLayout>
                  <c:x val="9.0090090090090245E-3"/>
                  <c:y val="-4.5045045045045053E-3"/>
                </c:manualLayout>
              </c:layout>
              <c:showVal val="1"/>
            </c:dLbl>
            <c:dLbl>
              <c:idx val="7"/>
              <c:layout>
                <c:manualLayout>
                  <c:x val="1.8018018018018021E-2"/>
                  <c:y val="6.7567567567567571E-3"/>
                </c:manualLayout>
              </c:layout>
              <c:showVal val="1"/>
            </c:dLbl>
            <c:dLbl>
              <c:idx val="8"/>
              <c:layout>
                <c:manualLayout>
                  <c:x val="3.1531531531531536E-2"/>
                  <c:y val="-1.3513513513513521E-2"/>
                </c:manualLayout>
              </c:layout>
              <c:showVal val="1"/>
            </c:dLbl>
            <c:dLbl>
              <c:idx val="9"/>
              <c:layout>
                <c:manualLayout>
                  <c:x val="1.8018018018018021E-2"/>
                  <c:y val="-4.5045045045044221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0"/>
              <c:layout>
                <c:manualLayout>
                  <c:x val="2.70270270270270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1"/>
              <c:layout>
                <c:manualLayout>
                  <c:x val="2.5525525525525554E-2"/>
                  <c:y val="-2.2522522522522544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3"/>
              <c:layout>
                <c:manualLayout>
                  <c:x val="3.5637014967723674E-2"/>
                  <c:y val="-9.0090090090090245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Totali!$AD$546:$AD$559</c:f>
              <c:strCache>
                <c:ptCount val="14"/>
                <c:pt idx="0">
                  <c:v>Bardhosh</c:v>
                </c:pt>
                <c:pt idx="1">
                  <c:v>Barileve</c:v>
                </c:pt>
                <c:pt idx="2">
                  <c:v>Bullaj</c:v>
                </c:pt>
                <c:pt idx="3">
                  <c:v>Dabisheve</c:v>
                </c:pt>
                <c:pt idx="4">
                  <c:v>Keqekoll</c:v>
                </c:pt>
                <c:pt idx="5">
                  <c:v>Kishnic</c:v>
                </c:pt>
                <c:pt idx="6">
                  <c:v>Koliq</c:v>
                </c:pt>
                <c:pt idx="7">
                  <c:v>Llukar</c:v>
                </c:pt>
                <c:pt idx="8">
                  <c:v>Mramuer</c:v>
                </c:pt>
                <c:pt idx="9">
                  <c:v>Rimanisht</c:v>
                </c:pt>
                <c:pt idx="10">
                  <c:v>Slivove</c:v>
                </c:pt>
                <c:pt idx="11">
                  <c:v>Shkabaj</c:v>
                </c:pt>
                <c:pt idx="12">
                  <c:v>Viti</c:v>
                </c:pt>
                <c:pt idx="13">
                  <c:v>Sharban</c:v>
                </c:pt>
              </c:strCache>
            </c:strRef>
          </c:cat>
          <c:val>
            <c:numRef>
              <c:f>Totali!$AF$546:$AF$559</c:f>
              <c:numCache>
                <c:formatCode>General</c:formatCode>
                <c:ptCount val="14"/>
                <c:pt idx="0">
                  <c:v>5590</c:v>
                </c:pt>
                <c:pt idx="1">
                  <c:v>219</c:v>
                </c:pt>
                <c:pt idx="2">
                  <c:v>57</c:v>
                </c:pt>
                <c:pt idx="3">
                  <c:v>98</c:v>
                </c:pt>
                <c:pt idx="4">
                  <c:v>321</c:v>
                </c:pt>
                <c:pt idx="5">
                  <c:v>660</c:v>
                </c:pt>
                <c:pt idx="6">
                  <c:v>135</c:v>
                </c:pt>
                <c:pt idx="7">
                  <c:v>1497</c:v>
                </c:pt>
                <c:pt idx="8">
                  <c:v>1659</c:v>
                </c:pt>
                <c:pt idx="9">
                  <c:v>634</c:v>
                </c:pt>
                <c:pt idx="10">
                  <c:v>304</c:v>
                </c:pt>
                <c:pt idx="11">
                  <c:v>1885</c:v>
                </c:pt>
                <c:pt idx="12">
                  <c:v>66</c:v>
                </c:pt>
                <c:pt idx="13">
                  <c:v>464</c:v>
                </c:pt>
              </c:numCache>
            </c:numRef>
          </c:val>
        </c:ser>
        <c:dLbls>
          <c:showVal val="1"/>
        </c:dLbls>
        <c:shape val="cylinder"/>
        <c:axId val="67656320"/>
        <c:axId val="67678592"/>
        <c:axId val="0"/>
      </c:bar3DChart>
      <c:catAx>
        <c:axId val="676563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67678592"/>
        <c:crosses val="autoZero"/>
        <c:auto val="1"/>
        <c:lblAlgn val="ctr"/>
        <c:lblOffset val="100"/>
      </c:catAx>
      <c:valAx>
        <c:axId val="67678592"/>
        <c:scaling>
          <c:orientation val="minMax"/>
        </c:scaling>
        <c:delete val="1"/>
        <c:axPos val="l"/>
        <c:numFmt formatCode="0" sourceLinked="1"/>
        <c:tickLblPos val="none"/>
        <c:crossAx val="6765632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Totali!$AI$545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Totali!$AH$546:$AH$559</c:f>
              <c:strCache>
                <c:ptCount val="14"/>
                <c:pt idx="0">
                  <c:v>Bardhosh</c:v>
                </c:pt>
                <c:pt idx="1">
                  <c:v>Barileve</c:v>
                </c:pt>
                <c:pt idx="2">
                  <c:v>Bullaj</c:v>
                </c:pt>
                <c:pt idx="3">
                  <c:v>Dabisheve</c:v>
                </c:pt>
                <c:pt idx="4">
                  <c:v>Keqekoll</c:v>
                </c:pt>
                <c:pt idx="5">
                  <c:v>Kishnic</c:v>
                </c:pt>
                <c:pt idx="6">
                  <c:v>Koliq</c:v>
                </c:pt>
                <c:pt idx="7">
                  <c:v>Llukar</c:v>
                </c:pt>
                <c:pt idx="8">
                  <c:v>Mramuer</c:v>
                </c:pt>
                <c:pt idx="9">
                  <c:v>Rimanisht</c:v>
                </c:pt>
                <c:pt idx="10">
                  <c:v>Slivove</c:v>
                </c:pt>
                <c:pt idx="11">
                  <c:v>Shkabaj</c:v>
                </c:pt>
                <c:pt idx="12">
                  <c:v>Viti</c:v>
                </c:pt>
                <c:pt idx="13">
                  <c:v>Sharban</c:v>
                </c:pt>
              </c:strCache>
            </c:strRef>
          </c:cat>
          <c:val>
            <c:numRef>
              <c:f>Totali!$AI$546:$AI$559</c:f>
              <c:numCache>
                <c:formatCode>General</c:formatCode>
                <c:ptCount val="14"/>
                <c:pt idx="0">
                  <c:v>35</c:v>
                </c:pt>
                <c:pt idx="1">
                  <c:v>11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  <c:pt idx="7">
                  <c:v>8</c:v>
                </c:pt>
                <c:pt idx="8">
                  <c:v>9</c:v>
                </c:pt>
                <c:pt idx="9">
                  <c:v>4</c:v>
                </c:pt>
                <c:pt idx="10">
                  <c:v>3</c:v>
                </c:pt>
                <c:pt idx="11">
                  <c:v>9</c:v>
                </c:pt>
                <c:pt idx="12">
                  <c:v>2</c:v>
                </c:pt>
                <c:pt idx="13">
                  <c:v>3</c:v>
                </c:pt>
              </c:numCache>
            </c:numRef>
          </c:val>
        </c:ser>
        <c:ser>
          <c:idx val="1"/>
          <c:order val="1"/>
          <c:tx>
            <c:strRef>
              <c:f>Totali!$AJ$545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CCCC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Totali!$AH$546:$AH$559</c:f>
              <c:strCache>
                <c:ptCount val="14"/>
                <c:pt idx="0">
                  <c:v>Bardhosh</c:v>
                </c:pt>
                <c:pt idx="1">
                  <c:v>Barileve</c:v>
                </c:pt>
                <c:pt idx="2">
                  <c:v>Bullaj</c:v>
                </c:pt>
                <c:pt idx="3">
                  <c:v>Dabisheve</c:v>
                </c:pt>
                <c:pt idx="4">
                  <c:v>Keqekoll</c:v>
                </c:pt>
                <c:pt idx="5">
                  <c:v>Kishnic</c:v>
                </c:pt>
                <c:pt idx="6">
                  <c:v>Koliq</c:v>
                </c:pt>
                <c:pt idx="7">
                  <c:v>Llukar</c:v>
                </c:pt>
                <c:pt idx="8">
                  <c:v>Mramuer</c:v>
                </c:pt>
                <c:pt idx="9">
                  <c:v>Rimanisht</c:v>
                </c:pt>
                <c:pt idx="10">
                  <c:v>Slivove</c:v>
                </c:pt>
                <c:pt idx="11">
                  <c:v>Shkabaj</c:v>
                </c:pt>
                <c:pt idx="12">
                  <c:v>Viti</c:v>
                </c:pt>
                <c:pt idx="13">
                  <c:v>Sharban</c:v>
                </c:pt>
              </c:strCache>
            </c:strRef>
          </c:cat>
          <c:val>
            <c:numRef>
              <c:f>Totali!$AJ$546:$AJ$559</c:f>
              <c:numCache>
                <c:formatCode>General</c:formatCode>
                <c:ptCount val="14"/>
                <c:pt idx="0">
                  <c:v>30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3</c:v>
                </c:pt>
                <c:pt idx="7">
                  <c:v>8</c:v>
                </c:pt>
                <c:pt idx="8">
                  <c:v>9</c:v>
                </c:pt>
                <c:pt idx="9">
                  <c:v>5</c:v>
                </c:pt>
                <c:pt idx="10">
                  <c:v>3</c:v>
                </c:pt>
                <c:pt idx="11">
                  <c:v>10</c:v>
                </c:pt>
                <c:pt idx="12">
                  <c:v>1</c:v>
                </c:pt>
                <c:pt idx="13">
                  <c:v>4</c:v>
                </c:pt>
              </c:numCache>
            </c:numRef>
          </c:val>
        </c:ser>
        <c:dLbls>
          <c:showVal val="1"/>
        </c:dLbls>
        <c:shape val="cylinder"/>
        <c:axId val="61775232"/>
        <c:axId val="61785216"/>
        <c:axId val="0"/>
      </c:bar3DChart>
      <c:catAx>
        <c:axId val="617752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61785216"/>
        <c:crosses val="autoZero"/>
        <c:auto val="1"/>
        <c:lblAlgn val="ctr"/>
        <c:lblOffset val="100"/>
      </c:catAx>
      <c:valAx>
        <c:axId val="61785216"/>
        <c:scaling>
          <c:orientation val="minMax"/>
        </c:scaling>
        <c:delete val="1"/>
        <c:axPos val="l"/>
        <c:numFmt formatCode="General" sourceLinked="1"/>
        <c:tickLblPos val="none"/>
        <c:crossAx val="6177523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000" b="1"/>
          </a:pPr>
          <a:endParaRPr lang="en-U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'Raporti i shërbimeve'!$K$62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70C0"/>
                        </a:solidFill>
                      </a:defRPr>
                    </a:pPr>
                    <a:r>
                      <a:rPr lang="en-US" sz="1600" b="1">
                        <a:solidFill>
                          <a:srgbClr val="0070C0"/>
                        </a:solidFill>
                      </a:rPr>
                      <a:t>-5%</a:t>
                    </a:r>
                  </a:p>
                </c:rich>
              </c:tx>
              <c:spPr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70C0"/>
                        </a:solidFill>
                      </a:defRPr>
                    </a:pPr>
                    <a:r>
                      <a:rPr lang="en-US" sz="1600" b="1">
                        <a:solidFill>
                          <a:srgbClr val="0070C0"/>
                        </a:solidFill>
                      </a:rPr>
                      <a:t>-46%</a:t>
                    </a:r>
                  </a:p>
                </c:rich>
              </c:tx>
              <c:spPr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sz="1600" b="1">
                        <a:solidFill>
                          <a:srgbClr val="FF0000"/>
                        </a:solidFill>
                      </a:rPr>
                      <a:t>3%</a:t>
                    </a:r>
                  </a:p>
                </c:rich>
              </c:tx>
              <c:spPr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sz="1600" b="1">
                        <a:solidFill>
                          <a:srgbClr val="FF0000"/>
                        </a:solidFill>
                      </a:rPr>
                      <a:t>10%</a:t>
                    </a:r>
                  </a:p>
                </c:rich>
              </c:tx>
              <c:spPr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sz="1600" b="1">
                        <a:solidFill>
                          <a:srgbClr val="FF0000"/>
                        </a:solidFill>
                      </a:rPr>
                      <a:t>8%</a:t>
                    </a:r>
                  </a:p>
                </c:rich>
              </c:tx>
              <c:spPr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sz="1600" b="1">
                        <a:solidFill>
                          <a:srgbClr val="FF0000"/>
                        </a:solidFill>
                      </a:rPr>
                      <a:t>13%</a:t>
                    </a:r>
                  </a:p>
                </c:rich>
              </c:tx>
              <c:spPr/>
              <c:showVal val="1"/>
            </c:dLbl>
            <c:dLbl>
              <c:idx val="7"/>
              <c:layout>
                <c:manualLayout>
                  <c:x val="-5.2493431087767481E-3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sz="1600" b="1">
                        <a:solidFill>
                          <a:srgbClr val="FF0000"/>
                        </a:solidFill>
                      </a:rPr>
                      <a:t>12%</a:t>
                    </a:r>
                  </a:p>
                </c:rich>
              </c:tx>
              <c:spPr/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sz="1600" b="1">
                        <a:solidFill>
                          <a:srgbClr val="FF0000"/>
                        </a:solidFill>
                      </a:rPr>
                      <a:t>12%</a:t>
                    </a:r>
                  </a:p>
                </c:rich>
              </c:tx>
              <c:spPr/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70C0"/>
                        </a:solidFill>
                      </a:defRPr>
                    </a:pPr>
                    <a:r>
                      <a:rPr lang="en-US" sz="1600" b="1">
                        <a:solidFill>
                          <a:srgbClr val="0070C0"/>
                        </a:solidFill>
                      </a:rPr>
                      <a:t>-48%</a:t>
                    </a:r>
                  </a:p>
                </c:rich>
              </c:tx>
              <c:spPr/>
              <c:showVal val="1"/>
            </c:dLbl>
            <c:dLbl>
              <c:idx val="10"/>
              <c:layout>
                <c:manualLayout>
                  <c:x val="-6.4157896838661579E-17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sz="1600" b="1">
                        <a:solidFill>
                          <a:srgbClr val="FF0000"/>
                        </a:solidFill>
                      </a:rPr>
                      <a:t>3%</a:t>
                    </a:r>
                  </a:p>
                </c:rich>
              </c:tx>
              <c:spPr/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sz="1600" b="1">
                        <a:solidFill>
                          <a:srgbClr val="FF0000"/>
                        </a:solidFill>
                      </a:rPr>
                      <a:t>17%</a:t>
                    </a:r>
                  </a:p>
                </c:rich>
              </c:tx>
              <c:spPr/>
              <c:showVal val="1"/>
            </c:dLbl>
            <c:dLbl>
              <c:idx val="12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70C0"/>
                        </a:solidFill>
                      </a:defRPr>
                    </a:pPr>
                    <a:r>
                      <a:rPr lang="en-US" sz="1600" b="1">
                        <a:solidFill>
                          <a:srgbClr val="0070C0"/>
                        </a:solidFill>
                      </a:rPr>
                      <a:t>-19%</a:t>
                    </a:r>
                  </a:p>
                </c:rich>
              </c:tx>
              <c:spPr/>
              <c:showVal val="1"/>
            </c:dLbl>
            <c:dLbl>
              <c:idx val="13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70C0"/>
                        </a:solidFill>
                      </a:defRPr>
                    </a:pPr>
                    <a:r>
                      <a:rPr lang="en-US" sz="1600" b="1">
                        <a:solidFill>
                          <a:srgbClr val="0070C0"/>
                        </a:solidFill>
                      </a:rPr>
                      <a:t>-9%</a:t>
                    </a:r>
                  </a:p>
                </c:rich>
              </c:tx>
              <c:spPr/>
              <c:showVal val="1"/>
            </c:dLbl>
            <c:dLbl>
              <c:idx val="14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FF0000"/>
                        </a:solidFill>
                      </a:defRPr>
                    </a:pPr>
                    <a:r>
                      <a:rPr lang="en-US" sz="1600" b="1">
                        <a:solidFill>
                          <a:srgbClr val="FF0000"/>
                        </a:solidFill>
                      </a:rPr>
                      <a:t>36%</a:t>
                    </a:r>
                  </a:p>
                </c:rich>
              </c:tx>
              <c:spPr/>
              <c:showVal val="1"/>
            </c:dLbl>
            <c:dLbl>
              <c:idx val="15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70C0"/>
                        </a:solidFill>
                      </a:defRPr>
                    </a:pPr>
                    <a:r>
                      <a:rPr lang="en-US" sz="1600" b="1">
                        <a:solidFill>
                          <a:srgbClr val="0070C0"/>
                        </a:solidFill>
                      </a:rPr>
                      <a:t>-10%</a:t>
                    </a:r>
                  </a:p>
                </c:rich>
              </c:tx>
              <c:spPr/>
              <c:showVal val="1"/>
            </c:dLbl>
            <c:dLbl>
              <c:idx val="16"/>
              <c:layout>
                <c:manualLayout>
                  <c:x val="0"/>
                  <c:y val="-4.4788975021533346E-2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rgbClr val="0070C0"/>
                        </a:solidFill>
                      </a:defRPr>
                    </a:pPr>
                    <a:r>
                      <a:rPr lang="en-US" sz="1600" b="1">
                        <a:solidFill>
                          <a:srgbClr val="0070C0"/>
                        </a:solidFill>
                      </a:rPr>
                      <a:t>-17%</a:t>
                    </a: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'Raporti i shërbimeve'!$J$63:$J$79</c:f>
              <c:strCache>
                <c:ptCount val="17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7</c:v>
                </c:pt>
                <c:pt idx="8">
                  <c:v>QMF 8</c:v>
                </c:pt>
                <c:pt idx="9">
                  <c:v>QMF9</c:v>
                </c:pt>
                <c:pt idx="10">
                  <c:v>QMF 10</c:v>
                </c:pt>
                <c:pt idx="11">
                  <c:v>QMF Hajvali</c:v>
                </c:pt>
                <c:pt idx="12">
                  <c:v>QMF Besi</c:v>
                </c:pt>
                <c:pt idx="13">
                  <c:v>QMF Mat</c:v>
                </c:pt>
                <c:pt idx="14">
                  <c:v>QMF Mati 1</c:v>
                </c:pt>
                <c:pt idx="15">
                  <c:v>Fshatra</c:v>
                </c:pt>
                <c:pt idx="16">
                  <c:v> Stomatologji</c:v>
                </c:pt>
              </c:strCache>
            </c:strRef>
          </c:cat>
          <c:val>
            <c:numRef>
              <c:f>'Raporti i shërbimeve'!$K$63:$K$79</c:f>
              <c:numCache>
                <c:formatCode>General</c:formatCode>
                <c:ptCount val="17"/>
                <c:pt idx="0">
                  <c:v>117619</c:v>
                </c:pt>
                <c:pt idx="1">
                  <c:v>18986</c:v>
                </c:pt>
                <c:pt idx="2">
                  <c:v>23253</c:v>
                </c:pt>
                <c:pt idx="3">
                  <c:v>14389</c:v>
                </c:pt>
                <c:pt idx="4">
                  <c:v>26293</c:v>
                </c:pt>
                <c:pt idx="5">
                  <c:v>47814</c:v>
                </c:pt>
                <c:pt idx="6">
                  <c:v>25902</c:v>
                </c:pt>
                <c:pt idx="7">
                  <c:v>6931</c:v>
                </c:pt>
                <c:pt idx="8">
                  <c:v>4665</c:v>
                </c:pt>
                <c:pt idx="9">
                  <c:v>5994</c:v>
                </c:pt>
                <c:pt idx="10">
                  <c:v>8317</c:v>
                </c:pt>
                <c:pt idx="11">
                  <c:v>9762</c:v>
                </c:pt>
                <c:pt idx="12">
                  <c:v>6394</c:v>
                </c:pt>
                <c:pt idx="13">
                  <c:v>6123</c:v>
                </c:pt>
                <c:pt idx="14">
                  <c:v>4693</c:v>
                </c:pt>
                <c:pt idx="15">
                  <c:v>10158</c:v>
                </c:pt>
                <c:pt idx="16">
                  <c:v>40218</c:v>
                </c:pt>
              </c:numCache>
            </c:numRef>
          </c:val>
        </c:ser>
        <c:ser>
          <c:idx val="1"/>
          <c:order val="1"/>
          <c:tx>
            <c:strRef>
              <c:f>'Raporti i shërbimeve'!$L$62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elete val="1"/>
          </c:dLbls>
          <c:cat>
            <c:strRef>
              <c:f>'Raporti i shërbimeve'!$J$63:$J$79</c:f>
              <c:strCache>
                <c:ptCount val="17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7</c:v>
                </c:pt>
                <c:pt idx="8">
                  <c:v>QMF 8</c:v>
                </c:pt>
                <c:pt idx="9">
                  <c:v>QMF9</c:v>
                </c:pt>
                <c:pt idx="10">
                  <c:v>QMF 10</c:v>
                </c:pt>
                <c:pt idx="11">
                  <c:v>QMF Hajvali</c:v>
                </c:pt>
                <c:pt idx="12">
                  <c:v>QMF Besi</c:v>
                </c:pt>
                <c:pt idx="13">
                  <c:v>QMF Mat</c:v>
                </c:pt>
                <c:pt idx="14">
                  <c:v>QMF Mati 1</c:v>
                </c:pt>
                <c:pt idx="15">
                  <c:v>Fshatra</c:v>
                </c:pt>
                <c:pt idx="16">
                  <c:v> Stomatologji</c:v>
                </c:pt>
              </c:strCache>
            </c:strRef>
          </c:cat>
          <c:val>
            <c:numRef>
              <c:f>'Raporti i shërbimeve'!$L$63:$L$79</c:f>
              <c:numCache>
                <c:formatCode>General</c:formatCode>
                <c:ptCount val="17"/>
                <c:pt idx="0">
                  <c:v>111659</c:v>
                </c:pt>
                <c:pt idx="1">
                  <c:v>27664</c:v>
                </c:pt>
                <c:pt idx="2">
                  <c:v>24052</c:v>
                </c:pt>
                <c:pt idx="3">
                  <c:v>15892</c:v>
                </c:pt>
                <c:pt idx="5">
                  <c:v>44171</c:v>
                </c:pt>
                <c:pt idx="6">
                  <c:v>22597</c:v>
                </c:pt>
                <c:pt idx="7">
                  <c:v>5383</c:v>
                </c:pt>
                <c:pt idx="8">
                  <c:v>3634</c:v>
                </c:pt>
                <c:pt idx="9">
                  <c:v>8870</c:v>
                </c:pt>
                <c:pt idx="10">
                  <c:v>8032</c:v>
                </c:pt>
                <c:pt idx="11">
                  <c:v>8112</c:v>
                </c:pt>
                <c:pt idx="12">
                  <c:v>7587</c:v>
                </c:pt>
                <c:pt idx="13">
                  <c:v>6698</c:v>
                </c:pt>
                <c:pt idx="14">
                  <c:v>3015</c:v>
                </c:pt>
                <c:pt idx="15">
                  <c:v>11139</c:v>
                </c:pt>
                <c:pt idx="16">
                  <c:v>47254</c:v>
                </c:pt>
              </c:numCache>
            </c:numRef>
          </c:val>
        </c:ser>
        <c:dLbls>
          <c:showVal val="1"/>
        </c:dLbls>
        <c:shape val="cylinder"/>
        <c:axId val="67836928"/>
        <c:axId val="67863296"/>
        <c:axId val="0"/>
      </c:bar3DChart>
      <c:catAx>
        <c:axId val="67836928"/>
        <c:scaling>
          <c:orientation val="minMax"/>
        </c:scaling>
        <c:axPos val="b"/>
        <c:majorTickMark val="none"/>
        <c:tickLblPos val="nextTo"/>
        <c:txPr>
          <a:bodyPr rot="-5400000" vert="horz"/>
          <a:lstStyle/>
          <a:p>
            <a:pPr>
              <a:defRPr sz="1600" b="1"/>
            </a:pPr>
            <a:endParaRPr lang="en-US"/>
          </a:p>
        </c:txPr>
        <c:crossAx val="67863296"/>
        <c:crosses val="autoZero"/>
        <c:auto val="1"/>
        <c:lblAlgn val="ctr"/>
        <c:lblOffset val="100"/>
      </c:catAx>
      <c:valAx>
        <c:axId val="67863296"/>
        <c:scaling>
          <c:orientation val="minMax"/>
        </c:scaling>
        <c:delete val="1"/>
        <c:axPos val="l"/>
        <c:numFmt formatCode="General" sourceLinked="1"/>
        <c:tickLblPos val="none"/>
        <c:crossAx val="6783692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 b="1">
              <a:solidFill>
                <a:schemeClr val="tx1"/>
              </a:solidFill>
            </a:defRPr>
          </a:pPr>
          <a:endParaRPr lang="en-U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'Sherbimet e laboratoriumit'!$C$32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/>
                      <a:t>12%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/>
                      <a:t>-12%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/>
                      <a:t>-29%</a:t>
                    </a: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b="1"/>
                      <a:t>3%</a:t>
                    </a:r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600" b="1"/>
                      <a:t>-11%</a:t>
                    </a:r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600" b="1"/>
                      <a:t>-31%</a:t>
                    </a:r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600" b="1"/>
                      <a:t>34%</a:t>
                    </a:r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1600" b="1"/>
                      <a:t>-12%</a:t>
                    </a:r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1600" b="1"/>
                      <a:t>-3%</a:t>
                    </a:r>
                  </a:p>
                </c:rich>
              </c:tx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z="1600" b="1"/>
                      <a:t>2%</a:t>
                    </a:r>
                  </a:p>
                </c:rich>
              </c:tx>
              <c:showVal val="1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z="1600" b="1"/>
                      <a:t>-13%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'Sherbimet e laboratoriumit'!$B$33:$B$46</c:f>
              <c:strCache>
                <c:ptCount val="14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Hajvali</c:v>
                </c:pt>
                <c:pt idx="11">
                  <c:v>QMF Besi </c:v>
                </c:pt>
                <c:pt idx="12">
                  <c:v>QMF Mat</c:v>
                </c:pt>
                <c:pt idx="13">
                  <c:v>QMF Mati 1</c:v>
                </c:pt>
              </c:strCache>
            </c:strRef>
          </c:cat>
          <c:val>
            <c:numRef>
              <c:f>'Sherbimet e laboratoriumit'!$C$33:$C$46</c:f>
              <c:numCache>
                <c:formatCode>0</c:formatCode>
                <c:ptCount val="14"/>
                <c:pt idx="0">
                  <c:v>193866</c:v>
                </c:pt>
                <c:pt idx="1">
                  <c:v>38549</c:v>
                </c:pt>
                <c:pt idx="2">
                  <c:v>23634</c:v>
                </c:pt>
                <c:pt idx="3">
                  <c:v>39249</c:v>
                </c:pt>
                <c:pt idx="4">
                  <c:v>35367</c:v>
                </c:pt>
                <c:pt idx="5">
                  <c:v>55857</c:v>
                </c:pt>
                <c:pt idx="6">
                  <c:v>30336</c:v>
                </c:pt>
                <c:pt idx="7">
                  <c:v>18122</c:v>
                </c:pt>
                <c:pt idx="8">
                  <c:v>8047</c:v>
                </c:pt>
                <c:pt idx="9">
                  <c:v>13064</c:v>
                </c:pt>
                <c:pt idx="10">
                  <c:v>16396</c:v>
                </c:pt>
                <c:pt idx="11">
                  <c:v>15362</c:v>
                </c:pt>
                <c:pt idx="12">
                  <c:v>7569</c:v>
                </c:pt>
                <c:pt idx="13">
                  <c:v>8311</c:v>
                </c:pt>
              </c:numCache>
            </c:numRef>
          </c:val>
        </c:ser>
        <c:ser>
          <c:idx val="1"/>
          <c:order val="1"/>
          <c:tx>
            <c:strRef>
              <c:f>'Sherbimet e laboratoriumit'!$D$32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elete val="1"/>
          </c:dLbls>
          <c:cat>
            <c:strRef>
              <c:f>'Sherbimet e laboratoriumit'!$B$33:$B$46</c:f>
              <c:strCache>
                <c:ptCount val="14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Hajvali</c:v>
                </c:pt>
                <c:pt idx="11">
                  <c:v>QMF Besi </c:v>
                </c:pt>
                <c:pt idx="12">
                  <c:v>QMF Mat</c:v>
                </c:pt>
                <c:pt idx="13">
                  <c:v>QMF Mati 1</c:v>
                </c:pt>
              </c:strCache>
            </c:strRef>
          </c:cat>
          <c:val>
            <c:numRef>
              <c:f>'Sherbimet e laboratoriumit'!$D$33:$D$46</c:f>
              <c:numCache>
                <c:formatCode>General</c:formatCode>
                <c:ptCount val="14"/>
                <c:pt idx="0">
                  <c:v>170396</c:v>
                </c:pt>
                <c:pt idx="1">
                  <c:v>43278</c:v>
                </c:pt>
                <c:pt idx="2">
                  <c:v>30523</c:v>
                </c:pt>
                <c:pt idx="3">
                  <c:v>38167</c:v>
                </c:pt>
                <c:pt idx="4">
                  <c:v>5038</c:v>
                </c:pt>
                <c:pt idx="5">
                  <c:v>62171</c:v>
                </c:pt>
                <c:pt idx="6">
                  <c:v>43888</c:v>
                </c:pt>
                <c:pt idx="7">
                  <c:v>11973</c:v>
                </c:pt>
                <c:pt idx="8">
                  <c:v>54</c:v>
                </c:pt>
                <c:pt idx="9">
                  <c:v>14696</c:v>
                </c:pt>
                <c:pt idx="10">
                  <c:v>16890</c:v>
                </c:pt>
                <c:pt idx="11">
                  <c:v>14992</c:v>
                </c:pt>
                <c:pt idx="12">
                  <c:v>8520</c:v>
                </c:pt>
                <c:pt idx="13">
                  <c:v>0</c:v>
                </c:pt>
              </c:numCache>
            </c:numRef>
          </c:val>
        </c:ser>
        <c:dLbls>
          <c:showVal val="1"/>
        </c:dLbls>
        <c:shape val="cylinder"/>
        <c:axId val="67898752"/>
        <c:axId val="67933312"/>
        <c:axId val="0"/>
      </c:bar3DChart>
      <c:catAx>
        <c:axId val="67898752"/>
        <c:scaling>
          <c:orientation val="minMax"/>
        </c:scaling>
        <c:axPos val="b"/>
        <c:majorTickMark val="none"/>
        <c:tickLblPos val="nextTo"/>
        <c:txPr>
          <a:bodyPr rot="-5400000" vert="horz"/>
          <a:lstStyle/>
          <a:p>
            <a:pPr>
              <a:defRPr sz="1600" b="1"/>
            </a:pPr>
            <a:endParaRPr lang="en-US"/>
          </a:p>
        </c:txPr>
        <c:crossAx val="67933312"/>
        <c:crosses val="autoZero"/>
        <c:auto val="1"/>
        <c:lblAlgn val="ctr"/>
        <c:lblOffset val="100"/>
      </c:catAx>
      <c:valAx>
        <c:axId val="67933312"/>
        <c:scaling>
          <c:orientation val="minMax"/>
        </c:scaling>
        <c:delete val="1"/>
        <c:axPos val="l"/>
        <c:numFmt formatCode="0" sourceLinked="1"/>
        <c:tickLblPos val="none"/>
        <c:crossAx val="6789875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'Shërbimet e radiologjisë'!$R$6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8.3333333333333228E-3"/>
                  <c:y val="-9.2592592592593004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solidFill>
                          <a:srgbClr val="0000FF"/>
                        </a:solidFill>
                      </a:rPr>
                      <a:t>1</a:t>
                    </a:r>
                    <a:r>
                      <a:rPr lang="en-US" sz="2000" dirty="0"/>
                      <a:t>2652    </a:t>
                    </a:r>
                    <a:r>
                      <a:rPr lang="en-US" sz="2000" dirty="0" smtClean="0"/>
                      <a:t>                </a:t>
                    </a:r>
                    <a:r>
                      <a:rPr lang="en-US" sz="2000" dirty="0"/>
                      <a:t>(-5%)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1.6666666666666701E-2"/>
                  <c:y val="-2.3148148148148147E-2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FF0000"/>
                        </a:solidFill>
                      </a:defRPr>
                    </a:pPr>
                    <a:r>
                      <a:rPr lang="en-US" sz="2000" b="1">
                        <a:solidFill>
                          <a:srgbClr val="FF0000"/>
                        </a:solidFill>
                      </a:rPr>
                      <a:t>1</a:t>
                    </a:r>
                    <a:r>
                      <a:rPr lang="en-US" sz="2000">
                        <a:solidFill>
                          <a:srgbClr val="FF0000"/>
                        </a:solidFill>
                      </a:rPr>
                      <a:t>118                      (48%)</a:t>
                    </a: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0"/>
                  <c:y val="-1.973684210526316E-2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FF0000"/>
                        </a:solidFill>
                      </a:defRPr>
                    </a:pPr>
                    <a:r>
                      <a:rPr lang="en-US" sz="2000" b="1">
                        <a:solidFill>
                          <a:srgbClr val="FF0000"/>
                        </a:solidFill>
                      </a:rPr>
                      <a:t>4</a:t>
                    </a:r>
                    <a:r>
                      <a:rPr lang="en-US" sz="2000">
                        <a:solidFill>
                          <a:srgbClr val="FF0000"/>
                        </a:solidFill>
                      </a:rPr>
                      <a:t>593                      (8%)</a:t>
                    </a:r>
                  </a:p>
                </c:rich>
              </c:tx>
              <c:spPr/>
              <c:showVal val="1"/>
            </c:dLbl>
            <c:dLbl>
              <c:idx val="3"/>
              <c:layout>
                <c:manualLayout>
                  <c:x val="0"/>
                  <c:y val="-2.7777777777777891E-2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rgbClr val="FF0000"/>
                        </a:solidFill>
                      </a:defRPr>
                    </a:pPr>
                    <a:r>
                      <a:rPr lang="en-US" sz="2000" b="1">
                        <a:solidFill>
                          <a:srgbClr val="FF0000"/>
                        </a:solidFill>
                      </a:rPr>
                      <a:t>5</a:t>
                    </a:r>
                    <a:r>
                      <a:rPr lang="en-US" sz="2000">
                        <a:solidFill>
                          <a:srgbClr val="FF0000"/>
                        </a:solidFill>
                      </a:rPr>
                      <a:t>617                      (7%)</a:t>
                    </a: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2000" b="1">
                    <a:solidFill>
                      <a:srgbClr val="0000FF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'Shërbimet e radiologjisë'!$Q$7:$Q$10</c:f>
              <c:strCache>
                <c:ptCount val="4"/>
                <c:pt idx="0">
                  <c:v>QKMF</c:v>
                </c:pt>
                <c:pt idx="1">
                  <c:v>QMF 4</c:v>
                </c:pt>
                <c:pt idx="2">
                  <c:v>QMF 5</c:v>
                </c:pt>
                <c:pt idx="3">
                  <c:v>Stomatologji</c:v>
                </c:pt>
              </c:strCache>
            </c:strRef>
          </c:cat>
          <c:val>
            <c:numRef>
              <c:f>'Shërbimet e radiologjisë'!$R$7:$R$10</c:f>
              <c:numCache>
                <c:formatCode>General</c:formatCode>
                <c:ptCount val="4"/>
                <c:pt idx="0">
                  <c:v>12652</c:v>
                </c:pt>
                <c:pt idx="1">
                  <c:v>1118</c:v>
                </c:pt>
                <c:pt idx="2">
                  <c:v>4593</c:v>
                </c:pt>
                <c:pt idx="3">
                  <c:v>5617</c:v>
                </c:pt>
              </c:numCache>
            </c:numRef>
          </c:val>
        </c:ser>
        <c:ser>
          <c:idx val="1"/>
          <c:order val="1"/>
          <c:tx>
            <c:strRef>
              <c:f>'Shërbimet e radiologjisë'!$S$6</c:f>
              <c:strCache>
                <c:ptCount val="1"/>
                <c:pt idx="0">
                  <c:v>2013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2.1929824561403525E-2"/>
                  <c:y val="-2.6315789473684216E-2"/>
                </c:manualLayout>
              </c:layout>
              <c:showVal val="1"/>
            </c:dLbl>
            <c:dLbl>
              <c:idx val="1"/>
              <c:layout>
                <c:manualLayout>
                  <c:x val="1.9005847953216373E-2"/>
                  <c:y val="-2.8508771929824588E-2"/>
                </c:manualLayout>
              </c:layout>
              <c:showVal val="1"/>
            </c:dLbl>
            <c:dLbl>
              <c:idx val="2"/>
              <c:layout>
                <c:manualLayout>
                  <c:x val="1.6681631901275501E-2"/>
                  <c:y val="-2.0354503384445371E-2"/>
                </c:manualLayout>
              </c:layout>
              <c:showVal val="1"/>
            </c:dLbl>
            <c:dLbl>
              <c:idx val="3"/>
              <c:layout>
                <c:manualLayout>
                  <c:x val="1.6081871345029267E-2"/>
                  <c:y val="-2.6315789473684216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Val val="1"/>
          </c:dLbls>
          <c:cat>
            <c:strRef>
              <c:f>'Shërbimet e radiologjisë'!$Q$7:$Q$10</c:f>
              <c:strCache>
                <c:ptCount val="4"/>
                <c:pt idx="0">
                  <c:v>QKMF</c:v>
                </c:pt>
                <c:pt idx="1">
                  <c:v>QMF 4</c:v>
                </c:pt>
                <c:pt idx="2">
                  <c:v>QMF 5</c:v>
                </c:pt>
                <c:pt idx="3">
                  <c:v>Stomatologji</c:v>
                </c:pt>
              </c:strCache>
            </c:strRef>
          </c:cat>
          <c:val>
            <c:numRef>
              <c:f>'Shërbimet e radiologjisë'!$S$7:$S$10</c:f>
              <c:numCache>
                <c:formatCode>General</c:formatCode>
                <c:ptCount val="4"/>
                <c:pt idx="0">
                  <c:v>13367</c:v>
                </c:pt>
                <c:pt idx="1">
                  <c:v>546</c:v>
                </c:pt>
                <c:pt idx="2">
                  <c:v>4221</c:v>
                </c:pt>
                <c:pt idx="3">
                  <c:v>5219</c:v>
                </c:pt>
              </c:numCache>
            </c:numRef>
          </c:val>
        </c:ser>
        <c:dLbls>
          <c:showVal val="1"/>
        </c:dLbls>
        <c:shape val="cylinder"/>
        <c:axId val="67782144"/>
        <c:axId val="67783680"/>
        <c:axId val="0"/>
      </c:bar3DChart>
      <c:catAx>
        <c:axId val="677821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67783680"/>
        <c:crosses val="autoZero"/>
        <c:auto val="1"/>
        <c:lblAlgn val="ctr"/>
        <c:lblOffset val="100"/>
      </c:catAx>
      <c:valAx>
        <c:axId val="67783680"/>
        <c:scaling>
          <c:orientation val="minMax"/>
        </c:scaling>
        <c:delete val="1"/>
        <c:axPos val="l"/>
        <c:numFmt formatCode="General" sourceLinked="1"/>
        <c:tickLblPos val="none"/>
        <c:crossAx val="6778214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'Totali i të gjitha shërbimeve'!$J$26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3888888888888909E-3"/>
                  <c:y val="6.2500000000000038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-1.3888888888888904E-2"/>
                  <c:y val="2.0833333333333355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</c:dLbl>
            <c:dLbl>
              <c:idx val="3"/>
              <c:layout>
                <c:manualLayout>
                  <c:x val="-1.2500000000000001E-2"/>
                  <c:y val="6.2500000000000038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4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</c:dLbl>
            <c:dLbl>
              <c:idx val="5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</c:dLbl>
            <c:dLbl>
              <c:idx val="6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</c:dLbl>
            <c:dLbl>
              <c:idx val="7"/>
              <c:layout>
                <c:manualLayout>
                  <c:x val="-8.3333333333333367E-3"/>
                  <c:y val="-2.0833333333333355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8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</c:dLbl>
            <c:dLbl>
              <c:idx val="9"/>
              <c:layout>
                <c:manualLayout>
                  <c:x val="-6.9444444444444501E-3"/>
                  <c:y val="-8.3333333333333367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0"/>
              <c:layout>
                <c:manualLayout>
                  <c:x val="2.7777777777777835E-3"/>
                  <c:y val="-6.2500000000000038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1"/>
              <c:layout>
                <c:manualLayout>
                  <c:x val="-6.9444444444444501E-3"/>
                  <c:y val="-1.4583333333333261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2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</c:dLbl>
            <c:dLbl>
              <c:idx val="13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</c:dLbl>
            <c:dLbl>
              <c:idx val="14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</c:dLbl>
            <c:dLbl>
              <c:idx val="15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</c:dLbl>
            <c:dLbl>
              <c:idx val="16"/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</c:dLbl>
            <c:dLbl>
              <c:idx val="17"/>
              <c:layout>
                <c:manualLayout>
                  <c:x val="-1.249999999999989E-2"/>
                  <c:y val="-1.4583333333333413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8"/>
              <c:layout>
                <c:manualLayout>
                  <c:x val="-1.2500000000000001E-2"/>
                  <c:y val="-4.1666666666666683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'Totali i të gjitha shërbimeve'!$I$27:$I$45</c:f>
              <c:strCache>
                <c:ptCount val="19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QMF7</c:v>
                </c:pt>
                <c:pt idx="8">
                  <c:v>QMF8</c:v>
                </c:pt>
                <c:pt idx="9">
                  <c:v>QMF9</c:v>
                </c:pt>
                <c:pt idx="10">
                  <c:v>QMF10</c:v>
                </c:pt>
                <c:pt idx="11">
                  <c:v>QMF Hajvali</c:v>
                </c:pt>
                <c:pt idx="12">
                  <c:v>QMF Besi </c:v>
                </c:pt>
                <c:pt idx="13">
                  <c:v>QMF Mat</c:v>
                </c:pt>
                <c:pt idx="14">
                  <c:v>QMF Mati I</c:v>
                </c:pt>
                <c:pt idx="15">
                  <c:v>Fshatërat</c:v>
                </c:pt>
                <c:pt idx="16">
                  <c:v>Stomatologji</c:v>
                </c:pt>
                <c:pt idx="17">
                  <c:v>Laborator</c:v>
                </c:pt>
                <c:pt idx="18">
                  <c:v>Radiologji</c:v>
                </c:pt>
              </c:strCache>
            </c:strRef>
          </c:cat>
          <c:val>
            <c:numRef>
              <c:f>'Totali i të gjitha shërbimeve'!$J$27:$J$45</c:f>
              <c:numCache>
                <c:formatCode>0</c:formatCode>
                <c:ptCount val="19"/>
                <c:pt idx="0">
                  <c:v>853.4285714285719</c:v>
                </c:pt>
                <c:pt idx="1">
                  <c:v>168.1904761904762</c:v>
                </c:pt>
                <c:pt idx="2">
                  <c:v>156.87301587301585</c:v>
                </c:pt>
                <c:pt idx="3">
                  <c:v>113.36507936507937</c:v>
                </c:pt>
                <c:pt idx="4">
                  <c:v>277.48148148148124</c:v>
                </c:pt>
                <c:pt idx="5">
                  <c:v>525.65079365079362</c:v>
                </c:pt>
                <c:pt idx="6">
                  <c:v>292.04761904761881</c:v>
                </c:pt>
                <c:pt idx="7">
                  <c:v>75.259259259259267</c:v>
                </c:pt>
                <c:pt idx="8">
                  <c:v>47.862433862433861</c:v>
                </c:pt>
                <c:pt idx="9">
                  <c:v>66.206349206349202</c:v>
                </c:pt>
                <c:pt idx="10">
                  <c:v>85.687830687830683</c:v>
                </c:pt>
                <c:pt idx="11">
                  <c:v>100.47089947089947</c:v>
                </c:pt>
                <c:pt idx="12">
                  <c:v>65</c:v>
                </c:pt>
                <c:pt idx="13">
                  <c:v>54.497354497354472</c:v>
                </c:pt>
                <c:pt idx="14">
                  <c:v>46.206349206349209</c:v>
                </c:pt>
                <c:pt idx="15">
                  <c:v>85.825396825396709</c:v>
                </c:pt>
                <c:pt idx="16">
                  <c:v>282.33333333333331</c:v>
                </c:pt>
                <c:pt idx="17">
                  <c:v>293.03174603174602</c:v>
                </c:pt>
                <c:pt idx="18">
                  <c:v>113.52380952380948</c:v>
                </c:pt>
              </c:numCache>
            </c:numRef>
          </c:val>
        </c:ser>
        <c:ser>
          <c:idx val="1"/>
          <c:order val="1"/>
          <c:tx>
            <c:strRef>
              <c:f>'Totali i të gjitha shërbimeve'!$K$26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8055555555555561E-2"/>
                  <c:y val="-2.0833333333333355E-3"/>
                </c:manualLayout>
              </c:layout>
              <c:showVal val="1"/>
            </c:dLbl>
            <c:dLbl>
              <c:idx val="2"/>
              <c:layout>
                <c:manualLayout>
                  <c:x val="1.3888888888888904E-2"/>
                  <c:y val="-2.2916666666666592E-2"/>
                </c:manualLayout>
              </c:layout>
              <c:showVal val="1"/>
            </c:dLbl>
            <c:dLbl>
              <c:idx val="3"/>
              <c:layout>
                <c:manualLayout>
                  <c:x val="1.3888888888888904E-2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2.2222222222222244E-2"/>
                  <c:y val="8.3333333333333367E-3"/>
                </c:manualLayout>
              </c:layout>
              <c:showVal val="1"/>
            </c:dLbl>
            <c:dLbl>
              <c:idx val="6"/>
              <c:layout>
                <c:manualLayout>
                  <c:x val="1.5277777777777781E-2"/>
                  <c:y val="-4.1666666666666683E-3"/>
                </c:manualLayout>
              </c:layout>
              <c:showVal val="1"/>
            </c:dLbl>
            <c:dLbl>
              <c:idx val="8"/>
              <c:layout>
                <c:manualLayout>
                  <c:x val="1.1111111111111122E-2"/>
                  <c:y val="0"/>
                </c:manualLayout>
              </c:layout>
              <c:showVal val="1"/>
            </c:dLbl>
            <c:dLbl>
              <c:idx val="9"/>
              <c:layout>
                <c:manualLayout>
                  <c:x val="2.7777777777777835E-3"/>
                  <c:y val="-2.0833333333333355E-3"/>
                </c:manualLayout>
              </c:layout>
              <c:showVal val="1"/>
            </c:dLbl>
            <c:dLbl>
              <c:idx val="10"/>
              <c:layout>
                <c:manualLayout>
                  <c:x val="1.3888888888888904E-2"/>
                  <c:y val="1.2499999999999912E-2"/>
                </c:manualLayout>
              </c:layout>
              <c:showVal val="1"/>
            </c:dLbl>
            <c:dLbl>
              <c:idx val="11"/>
              <c:layout>
                <c:manualLayout>
                  <c:x val="0"/>
                  <c:y val="1.4583169291338603E-2"/>
                </c:manualLayout>
              </c:layout>
              <c:showVal val="1"/>
            </c:dLbl>
            <c:dLbl>
              <c:idx val="12"/>
              <c:layout>
                <c:manualLayout>
                  <c:x val="4.1666666666666683E-3"/>
                  <c:y val="-1.4583333333333341E-2"/>
                </c:manualLayout>
              </c:layout>
              <c:showVal val="1"/>
            </c:dLbl>
            <c:dLbl>
              <c:idx val="13"/>
              <c:layout>
                <c:manualLayout>
                  <c:x val="1.3888888888888904E-2"/>
                  <c:y val="-6.2500000000000038E-3"/>
                </c:manualLayout>
              </c:layout>
              <c:showVal val="1"/>
            </c:dLbl>
            <c:dLbl>
              <c:idx val="14"/>
              <c:layout>
                <c:manualLayout>
                  <c:x val="1.3888888888888904E-2"/>
                  <c:y val="0"/>
                </c:manualLayout>
              </c:layout>
              <c:showVal val="1"/>
            </c:dLbl>
            <c:dLbl>
              <c:idx val="15"/>
              <c:layout>
                <c:manualLayout>
                  <c:x val="1.527777777777768E-2"/>
                  <c:y val="-2.0833333333333355E-3"/>
                </c:manualLayout>
              </c:layout>
              <c:showVal val="1"/>
            </c:dLbl>
            <c:dLbl>
              <c:idx val="16"/>
              <c:layout>
                <c:manualLayout>
                  <c:x val="1.249999999999989E-2"/>
                  <c:y val="2.0833333333332587E-3"/>
                </c:manualLayout>
              </c:layout>
              <c:showVal val="1"/>
            </c:dLbl>
            <c:dLbl>
              <c:idx val="17"/>
              <c:layout>
                <c:manualLayout>
                  <c:x val="1.5277777777777781E-2"/>
                  <c:y val="-1.250000000000008E-2"/>
                </c:manualLayout>
              </c:layout>
              <c:showVal val="1"/>
            </c:dLbl>
            <c:dLbl>
              <c:idx val="18"/>
              <c:layout>
                <c:manualLayout>
                  <c:x val="1.5277777777777781E-2"/>
                  <c:y val="-1.041666666666666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'Totali i të gjitha shërbimeve'!$I$27:$I$45</c:f>
              <c:strCache>
                <c:ptCount val="19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QMF7</c:v>
                </c:pt>
                <c:pt idx="8">
                  <c:v>QMF8</c:v>
                </c:pt>
                <c:pt idx="9">
                  <c:v>QMF9</c:v>
                </c:pt>
                <c:pt idx="10">
                  <c:v>QMF10</c:v>
                </c:pt>
                <c:pt idx="11">
                  <c:v>QMF Hajvali</c:v>
                </c:pt>
                <c:pt idx="12">
                  <c:v>QMF Besi </c:v>
                </c:pt>
                <c:pt idx="13">
                  <c:v>QMF Mat</c:v>
                </c:pt>
                <c:pt idx="14">
                  <c:v>QMF Mati I</c:v>
                </c:pt>
                <c:pt idx="15">
                  <c:v>Fshatërat</c:v>
                </c:pt>
                <c:pt idx="16">
                  <c:v>Stomatologji</c:v>
                </c:pt>
                <c:pt idx="17">
                  <c:v>Laborator</c:v>
                </c:pt>
                <c:pt idx="18">
                  <c:v>Radiologji</c:v>
                </c:pt>
              </c:strCache>
            </c:strRef>
          </c:cat>
          <c:val>
            <c:numRef>
              <c:f>'Totali i të gjitha shërbimeve'!$K$27:$K$45</c:f>
              <c:numCache>
                <c:formatCode>0</c:formatCode>
                <c:ptCount val="19"/>
                <c:pt idx="0">
                  <c:v>872.07936507936574</c:v>
                </c:pt>
                <c:pt idx="1">
                  <c:v>198.66137566137553</c:v>
                </c:pt>
                <c:pt idx="2">
                  <c:v>164.32804232804241</c:v>
                </c:pt>
                <c:pt idx="3">
                  <c:v>121.82010582010581</c:v>
                </c:pt>
                <c:pt idx="4">
                  <c:v>91.4444444444445</c:v>
                </c:pt>
                <c:pt idx="5">
                  <c:v>515.59788359788365</c:v>
                </c:pt>
                <c:pt idx="6">
                  <c:v>261.79365079365073</c:v>
                </c:pt>
                <c:pt idx="7">
                  <c:v>64.206349206349202</c:v>
                </c:pt>
                <c:pt idx="8">
                  <c:v>34.190476190476211</c:v>
                </c:pt>
                <c:pt idx="9">
                  <c:v>87.079365079365076</c:v>
                </c:pt>
                <c:pt idx="10">
                  <c:v>76.449735449735513</c:v>
                </c:pt>
                <c:pt idx="11">
                  <c:v>96.201058201058203</c:v>
                </c:pt>
                <c:pt idx="12">
                  <c:v>73.021164021164026</c:v>
                </c:pt>
                <c:pt idx="13">
                  <c:v>52.396825396825413</c:v>
                </c:pt>
                <c:pt idx="14">
                  <c:v>33.089947089947039</c:v>
                </c:pt>
                <c:pt idx="15">
                  <c:v>71.899470899470842</c:v>
                </c:pt>
                <c:pt idx="16">
                  <c:v>240.33333333333346</c:v>
                </c:pt>
                <c:pt idx="17">
                  <c:v>284.16402116402162</c:v>
                </c:pt>
                <c:pt idx="18">
                  <c:v>110.62962962962963</c:v>
                </c:pt>
              </c:numCache>
            </c:numRef>
          </c:val>
        </c:ser>
        <c:dLbls>
          <c:showVal val="1"/>
        </c:dLbls>
        <c:shape val="cylinder"/>
        <c:axId val="68059520"/>
        <c:axId val="68061056"/>
        <c:axId val="0"/>
      </c:bar3DChart>
      <c:catAx>
        <c:axId val="680595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68061056"/>
        <c:crosses val="autoZero"/>
        <c:auto val="1"/>
        <c:lblAlgn val="ctr"/>
        <c:lblOffset val="100"/>
      </c:catAx>
      <c:valAx>
        <c:axId val="68061056"/>
        <c:scaling>
          <c:orientation val="minMax"/>
        </c:scaling>
        <c:delete val="1"/>
        <c:axPos val="l"/>
        <c:numFmt formatCode="0" sourceLinked="1"/>
        <c:tickLblPos val="none"/>
        <c:crossAx val="6805952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951984F-500D-403A-B680-3DE118C5A4D6}" type="datetimeFigureOut">
              <a:rPr lang="sq-AL" smtClean="0"/>
              <a:pPr/>
              <a:t>2014-12-02</a:t>
            </a:fld>
            <a:endParaRPr lang="sq-A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sq-A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2571295-066A-4A8C-B491-74D29CDC10FC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="" xmlns:p14="http://schemas.microsoft.com/office/powerpoint/2010/main" val="142270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2014-12-02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2014-12-02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2014-12-02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2014-12-02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2014-12-02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2014-12-02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2014-12-02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2014-12-02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2014-12-02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2014-12-02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2014-12-02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C952E-6609-43C7-B100-075D8BE98CA0}" type="datetimeFigureOut">
              <a:rPr lang="sq-AL" smtClean="0"/>
              <a:pPr/>
              <a:t>2014-12-02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QKMF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1348800"/>
            <a:ext cx="8610600" cy="501675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sz="3200" b="1" dirty="0" smtClean="0">
                <a:ln/>
                <a:solidFill>
                  <a:schemeClr val="accent3"/>
                </a:solidFill>
              </a:rPr>
              <a:t>            </a:t>
            </a:r>
            <a:r>
              <a:rPr lang="en-US" sz="3200" b="1" dirty="0" smtClean="0">
                <a:ln/>
                <a:solidFill>
                  <a:sysClr val="windowText" lastClr="000000"/>
                </a:solidFill>
              </a:rPr>
              <a:t>RAPORT NËNTËMUJOR I SHËRBIMEVE                 SHËNDETËSOR –QKMF</a:t>
            </a:r>
          </a:p>
          <a:p>
            <a:pPr>
              <a:buNone/>
            </a:pPr>
            <a:r>
              <a:rPr lang="en-US" sz="3200" b="1" dirty="0" smtClean="0">
                <a:ln/>
                <a:solidFill>
                  <a:sysClr val="windowText" lastClr="000000"/>
                </a:solidFill>
              </a:rPr>
              <a:t>        			 PRISHTINË 2014</a:t>
            </a:r>
          </a:p>
          <a:p>
            <a:pPr>
              <a:buNone/>
            </a:pP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pPr>
              <a:buNone/>
            </a:pP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pPr>
              <a:buNone/>
            </a:pP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pPr>
              <a:buNone/>
            </a:pP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pPr>
              <a:buNone/>
            </a:pPr>
            <a:r>
              <a:rPr lang="en-US" sz="3200" b="1" dirty="0" smtClean="0">
                <a:ln/>
                <a:solidFill>
                  <a:schemeClr val="accent3"/>
                </a:solidFill>
              </a:rPr>
              <a:t>	</a:t>
            </a:r>
            <a:r>
              <a:rPr lang="en-US" b="1" dirty="0" smtClean="0">
                <a:ln/>
                <a:solidFill>
                  <a:sysClr val="windowText" lastClr="000000"/>
                </a:solidFill>
              </a:rPr>
              <a:t>PUNOI</a:t>
            </a:r>
            <a:r>
              <a:rPr lang="en-US" sz="3200" b="1" dirty="0" smtClean="0">
                <a:ln/>
                <a:solidFill>
                  <a:sysClr val="windowText" lastClr="000000"/>
                </a:solidFill>
              </a:rPr>
              <a:t>:</a:t>
            </a:r>
          </a:p>
          <a:p>
            <a:pPr>
              <a:buNone/>
            </a:pPr>
            <a:r>
              <a:rPr lang="en-US" sz="3200" b="1" dirty="0" smtClean="0">
                <a:ln/>
                <a:solidFill>
                  <a:sysClr val="windowText" lastClr="000000"/>
                </a:solidFill>
              </a:rPr>
              <a:t>       </a:t>
            </a:r>
            <a:r>
              <a:rPr lang="en-US" sz="2800" b="1" dirty="0" smtClean="0">
                <a:ln/>
                <a:solidFill>
                  <a:sysClr val="windowText" lastClr="000000"/>
                </a:solidFill>
              </a:rPr>
              <a:t>Dr. </a:t>
            </a:r>
            <a:r>
              <a:rPr lang="en-US" sz="2800" b="1" dirty="0" err="1" smtClean="0">
                <a:ln/>
                <a:solidFill>
                  <a:sysClr val="windowText" lastClr="000000"/>
                </a:solidFill>
              </a:rPr>
              <a:t>Teuta</a:t>
            </a:r>
            <a:r>
              <a:rPr lang="en-US" sz="2800" b="1" dirty="0" smtClean="0">
                <a:ln/>
                <a:solidFill>
                  <a:sysClr val="windowText" lastClr="000000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ysClr val="windowText" lastClr="000000"/>
                </a:solidFill>
              </a:rPr>
              <a:t>Hoxha</a:t>
            </a:r>
            <a:endParaRPr lang="en-US" sz="2800" b="1" dirty="0" smtClean="0">
              <a:ln/>
              <a:solidFill>
                <a:sysClr val="windowText" lastClr="000000"/>
              </a:solidFill>
            </a:endParaRPr>
          </a:p>
          <a:p>
            <a:pPr>
              <a:buNone/>
            </a:pPr>
            <a:r>
              <a:rPr lang="en-US" sz="3200" b="1" dirty="0" smtClean="0">
                <a:ln/>
                <a:solidFill>
                  <a:schemeClr val="accent3"/>
                </a:solidFill>
              </a:rPr>
              <a:t>									</a:t>
            </a:r>
            <a:endParaRPr lang="en-US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shËrbimete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radiologjike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Sipas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QMF  </a:t>
            </a:r>
            <a:b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QKMF, PRISHTINË –2014</a:t>
            </a:r>
            <a:endParaRPr lang="en-US" sz="2000" i="1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28600" y="1066800"/>
          <a:ext cx="8686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0" y="1"/>
            <a:ext cx="89916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b="1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mesatares</a:t>
            </a:r>
            <a:r>
              <a:rPr lang="en-US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b="1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e viz. </a:t>
            </a:r>
            <a:r>
              <a:rPr lang="en-US" sz="2000" b="1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mjek.Sipas</a:t>
            </a:r>
            <a:r>
              <a:rPr lang="en-US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QMF </a:t>
            </a:r>
            <a:br>
              <a:rPr lang="en-US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QKMF, PRISHTINË –2014</a:t>
            </a:r>
            <a:endParaRPr lang="en-US" sz="20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28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Participimit</a:t>
            </a:r>
            <a:r>
              <a:rPr lang="en-US" sz="28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(%)</a:t>
            </a:r>
            <a:br>
              <a:rPr lang="en-US" sz="28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8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8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28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QKMF, PRISHTINË –2014</a:t>
            </a:r>
            <a:endParaRPr lang="en-US" sz="28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2057400"/>
          <a:ext cx="9144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33400"/>
          </a:xfrm>
        </p:spPr>
        <p:txBody>
          <a:bodyPr>
            <a:normAutofit/>
          </a:bodyPr>
          <a:lstStyle/>
          <a:p>
            <a:r>
              <a:rPr lang="en-US" sz="1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Hapja</a:t>
            </a:r>
            <a:r>
              <a:rPr lang="en-US" sz="1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1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kartelave</a:t>
            </a:r>
            <a:r>
              <a:rPr lang="en-US" sz="1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1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shendetesore</a:t>
            </a:r>
            <a:r>
              <a:rPr lang="en-US" sz="1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1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1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1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1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QKMF, PRISHTINË –2014</a:t>
            </a:r>
            <a:endParaRPr lang="en-US" sz="1400" i="1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533400"/>
          <a:ext cx="91440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Autofit/>
          </a:bodyPr>
          <a:lstStyle/>
          <a:p>
            <a:r>
              <a:rPr lang="en-US" sz="18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trajtimit</a:t>
            </a:r>
            <a:r>
              <a:rPr lang="en-US" sz="18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18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te</a:t>
            </a:r>
            <a:r>
              <a:rPr lang="en-US" sz="18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18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pacijenteve</a:t>
            </a:r>
            <a:r>
              <a:rPr lang="en-US" sz="18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18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jashye</a:t>
            </a:r>
            <a:r>
              <a:rPr lang="en-US" sz="18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18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kpsh</a:t>
            </a:r>
            <a:r>
              <a:rPr lang="en-US" sz="18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( %)</a:t>
            </a:r>
            <a:br>
              <a:rPr lang="en-US" sz="18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18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18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QKMF, PRISHTINË –2014</a:t>
            </a:r>
            <a:endParaRPr lang="en-US" sz="1800" i="1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0" y="609600"/>
          <a:ext cx="89916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2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Pun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 e </a:t>
            </a:r>
            <a:r>
              <a:rPr lang="en-US" sz="22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kryera</a:t>
            </a:r>
            <a:r>
              <a:rPr lang="en-US" sz="22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rbimin</a:t>
            </a:r>
            <a:r>
              <a:rPr lang="en-US" sz="22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stomatologjik</a:t>
            </a:r>
            <a:r>
              <a:rPr lang="en-US" sz="22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2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2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22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, </a:t>
            </a:r>
            <a:r>
              <a:rPr lang="en-US" sz="22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qkmf</a:t>
            </a:r>
            <a:r>
              <a:rPr lang="en-US" sz="22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PRISHTINË –2014</a:t>
            </a:r>
            <a:r>
              <a:rPr lang="en-US" sz="22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2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200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Autofit/>
          </a:bodyPr>
          <a:lstStyle/>
          <a:p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N.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NatËs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QKMF, PRISHTINË –2014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000" i="1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990600"/>
          <a:ext cx="9144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mesatares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pacijenteve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ndrimin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natËs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-QKMF, PRISHTINË –2014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4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52400" y="1066800"/>
          <a:ext cx="88392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sq-AL" sz="2000" i="1" dirty="0" smtClean="0">
                <a:latin typeface="Stencil" pitchFamily="82" charset="0"/>
              </a:rPr>
              <a:t>Numri </a:t>
            </a:r>
            <a:r>
              <a:rPr lang="en-US" sz="2000" i="1" dirty="0" smtClean="0">
                <a:latin typeface="Stencil" pitchFamily="82" charset="0"/>
              </a:rPr>
              <a:t> </a:t>
            </a:r>
            <a:r>
              <a:rPr lang="sq-AL" sz="2000" i="1" dirty="0" smtClean="0">
                <a:latin typeface="Stencil" pitchFamily="82" charset="0"/>
              </a:rPr>
              <a:t>I </a:t>
            </a:r>
            <a:r>
              <a:rPr lang="en-US" sz="2000" i="1" dirty="0" smtClean="0">
                <a:latin typeface="Stencil" pitchFamily="82" charset="0"/>
              </a:rPr>
              <a:t> </a:t>
            </a:r>
            <a:r>
              <a:rPr lang="sq-AL" sz="2000" i="1" dirty="0" smtClean="0">
                <a:latin typeface="Stencil" pitchFamily="82" charset="0"/>
              </a:rPr>
              <a:t>pacientëve  në  sektor </a:t>
            </a:r>
            <a:r>
              <a:rPr lang="en-US" sz="2000" i="1" dirty="0" smtClean="0">
                <a:latin typeface="Stencil" pitchFamily="82" charset="0"/>
              </a:rPr>
              <a:t>. </a:t>
            </a:r>
            <a:br>
              <a:rPr lang="en-US" sz="2000" i="1" dirty="0" smtClean="0">
                <a:latin typeface="Stencil" pitchFamily="82" charset="0"/>
              </a:rPr>
            </a:br>
            <a:r>
              <a:rPr lang="en-US" sz="2000" i="1" dirty="0" err="1" smtClean="0">
                <a:latin typeface="Stencil" pitchFamily="82" charset="0"/>
              </a:rPr>
              <a:t>NËntËmujori</a:t>
            </a:r>
            <a:r>
              <a:rPr lang="en-US" sz="2000" i="1" dirty="0" smtClean="0">
                <a:latin typeface="Stencil" pitchFamily="82" charset="0"/>
              </a:rPr>
              <a:t> -</a:t>
            </a:r>
            <a:r>
              <a:rPr lang="sq-AL" sz="2000" i="1" dirty="0" smtClean="0">
                <a:latin typeface="Stencil" pitchFamily="82" charset="0"/>
              </a:rPr>
              <a:t> QKMF, PRISHTINË </a:t>
            </a:r>
            <a:r>
              <a:rPr lang="en-US" sz="2000" i="1" dirty="0" smtClean="0">
                <a:latin typeface="Stencil" pitchFamily="82" charset="0"/>
              </a:rPr>
              <a:t>–2014</a:t>
            </a:r>
            <a:endParaRPr lang="en-US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914400"/>
          <a:ext cx="9143999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" y="0"/>
          <a:ext cx="9143999" cy="6948565"/>
        </p:xfrm>
        <a:graphic>
          <a:graphicData uri="http://schemas.openxmlformats.org/drawingml/2006/table">
            <a:tbl>
              <a:tblPr/>
              <a:tblGrid>
                <a:gridCol w="625622"/>
                <a:gridCol w="1316095"/>
                <a:gridCol w="1495389"/>
                <a:gridCol w="1647979"/>
                <a:gridCol w="1556426"/>
                <a:gridCol w="1281763"/>
                <a:gridCol w="1220725"/>
              </a:tblGrid>
              <a:tr h="28180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NËNTËMUJORI I SHËRBIMEVE SHËNDETËSORE QKMF PRISHTINË 2014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9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latin typeface="Arial"/>
                        </a:rPr>
                        <a:t>N.rend</a:t>
                      </a:r>
                      <a:r>
                        <a:rPr lang="en-US" sz="1200" b="1" i="0" u="none" strike="noStrike" dirty="0">
                          <a:latin typeface="Arial"/>
                        </a:rPr>
                        <a:t>.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latin typeface="Arial"/>
                        </a:rPr>
                        <a:t>QMF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latin typeface="Arial"/>
                        </a:rPr>
                        <a:t>Viz. </a:t>
                      </a:r>
                      <a:r>
                        <a:rPr lang="en-US" sz="1200" b="1" i="0" u="none" strike="noStrike" dirty="0" err="1">
                          <a:latin typeface="Arial"/>
                        </a:rPr>
                        <a:t>mjekësore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latin typeface="Arial"/>
                        </a:rPr>
                        <a:t>Shërbimet</a:t>
                      </a:r>
                      <a:r>
                        <a:rPr lang="en-US" sz="12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200" b="1" i="0" u="none" strike="noStrike" dirty="0" err="1">
                          <a:latin typeface="Arial"/>
                        </a:rPr>
                        <a:t>tjera</a:t>
                      </a:r>
                      <a:r>
                        <a:rPr lang="en-US" sz="12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200" b="1" i="0" u="none" strike="noStrike" dirty="0" err="1">
                          <a:latin typeface="Arial"/>
                        </a:rPr>
                        <a:t>shëndetësore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latin typeface="Arial"/>
                        </a:rPr>
                        <a:t>Shërbimet</a:t>
                      </a:r>
                      <a:r>
                        <a:rPr lang="en-US" sz="12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200" b="1" i="0" u="none" strike="noStrike" dirty="0" err="1">
                          <a:latin typeface="Arial"/>
                        </a:rPr>
                        <a:t>laboratorike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latin typeface="Arial"/>
                        </a:rPr>
                        <a:t>Shërbimet</a:t>
                      </a:r>
                      <a:r>
                        <a:rPr lang="en-US" sz="1200" b="1" i="0" u="none" strike="noStrike" dirty="0">
                          <a:latin typeface="Arial"/>
                        </a:rPr>
                        <a:t> </a:t>
                      </a:r>
                      <a:r>
                        <a:rPr lang="en-US" sz="1200" b="1" i="0" u="none" strike="noStrike" dirty="0" err="1">
                          <a:latin typeface="Arial"/>
                        </a:rPr>
                        <a:t>radiologjike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latin typeface="Arial"/>
                        </a:rPr>
                        <a:t>Totali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QKMF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161298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117619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193866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12652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485435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QMF 1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31788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13436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38549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83773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3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QMF 2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29649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23253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23634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76536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QMF 3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21426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14389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39249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75064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5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QMF 4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52444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26293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35367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1118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115222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6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QMF 5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99348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47814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55857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4593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207612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7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QMF 6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55197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25902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30336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111435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QMF7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14224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6931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18122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39277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9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QMF8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9046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4665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8047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21758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10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QMF9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12513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5994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13064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31571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11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QMF10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16195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8317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24512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QMF </a:t>
                      </a:r>
                      <a:r>
                        <a:rPr lang="en-US" sz="1400" b="1" i="0" u="none" strike="noStrike" dirty="0" err="1">
                          <a:latin typeface="Arial"/>
                        </a:rPr>
                        <a:t>Hajvali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333399"/>
                          </a:solidFill>
                          <a:latin typeface="Arial"/>
                        </a:rPr>
                        <a:t>18989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9762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16396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45147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13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latin typeface="Arial"/>
                        </a:rPr>
                        <a:t>QMF Besi 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333399"/>
                          </a:solidFill>
                          <a:latin typeface="Arial"/>
                        </a:rPr>
                        <a:t>12285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6394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15362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34041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14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QMF Mat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333399"/>
                          </a:solidFill>
                          <a:latin typeface="Arial"/>
                        </a:rPr>
                        <a:t>10300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6123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7569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23992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15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latin typeface="Arial"/>
                        </a:rPr>
                        <a:t>QMF Mati I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8733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4693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8311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21737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16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latin typeface="Arial"/>
                        </a:rPr>
                        <a:t>Fshatërat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16221</a:t>
                      </a:r>
                      <a:endParaRPr lang="en-US" sz="20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10158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63519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"/>
                        </a:rPr>
                        <a:t>17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latin typeface="Arial"/>
                        </a:rPr>
                        <a:t>Stomatologji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53361</a:t>
                      </a:r>
                      <a:endParaRPr lang="en-US" sz="20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333399"/>
                          </a:solidFill>
                          <a:latin typeface="Arial"/>
                        </a:rPr>
                        <a:t>40218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5617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101218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18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latin typeface="Arial"/>
                        </a:rPr>
                        <a:t>Laborator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55383</a:t>
                      </a:r>
                      <a:endParaRPr lang="en-US" sz="20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21456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Arial"/>
                        </a:rPr>
                        <a:t>19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latin typeface="Arial"/>
                        </a:rPr>
                        <a:t>Radiologji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21456</a:t>
                      </a:r>
                      <a:endParaRPr lang="en-US" sz="20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16221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latin typeface="Arial"/>
                        </a:rPr>
                        <a:t>Totali</a:t>
                      </a:r>
                      <a:endParaRPr lang="en-US" sz="1800" b="1" i="0" u="none" strike="noStrike" dirty="0">
                        <a:latin typeface="Arial"/>
                      </a:endParaRP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latin typeface="Arial"/>
                        </a:rPr>
                        <a:t>699856</a:t>
                      </a: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latin typeface="Arial"/>
                        </a:rPr>
                        <a:t>371961</a:t>
                      </a: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latin typeface="Arial"/>
                        </a:rPr>
                        <a:t>503729</a:t>
                      </a: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latin typeface="Arial"/>
                        </a:rPr>
                        <a:t>23980</a:t>
                      </a:r>
                    </a:p>
                  </a:txBody>
                  <a:tcPr marL="6441" marR="6441" marT="6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1599526</a:t>
                      </a:r>
                    </a:p>
                  </a:txBody>
                  <a:tcPr marL="6441" marR="6441" marT="64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1800" i="1" dirty="0" err="1" smtClean="0">
                <a:latin typeface="Stencil" pitchFamily="82" charset="0"/>
              </a:rPr>
              <a:t>Mesatarja</a:t>
            </a:r>
            <a:r>
              <a:rPr lang="en-US" sz="1800" i="1" dirty="0" smtClean="0">
                <a:latin typeface="Stencil" pitchFamily="82" charset="0"/>
              </a:rPr>
              <a:t> </a:t>
            </a:r>
            <a:r>
              <a:rPr lang="en-US" sz="1800" i="1" dirty="0" err="1" smtClean="0">
                <a:latin typeface="Stencil" pitchFamily="82" charset="0"/>
              </a:rPr>
              <a:t>ditore</a:t>
            </a:r>
            <a:r>
              <a:rPr lang="en-US" sz="1800" i="1" dirty="0" smtClean="0">
                <a:latin typeface="Stencil" pitchFamily="82" charset="0"/>
              </a:rPr>
              <a:t> e nr. </a:t>
            </a:r>
            <a:r>
              <a:rPr lang="en-US" sz="1800" i="1" dirty="0" err="1" smtClean="0">
                <a:latin typeface="Stencil" pitchFamily="82" charset="0"/>
              </a:rPr>
              <a:t>Të</a:t>
            </a:r>
            <a:r>
              <a:rPr lang="en-US" sz="1800" i="1" dirty="0" smtClean="0">
                <a:latin typeface="Stencil" pitchFamily="82" charset="0"/>
              </a:rPr>
              <a:t> </a:t>
            </a:r>
            <a:r>
              <a:rPr lang="en-US" sz="1800" i="1" dirty="0" err="1" smtClean="0">
                <a:latin typeface="Stencil" pitchFamily="82" charset="0"/>
              </a:rPr>
              <a:t>pacientËve</a:t>
            </a:r>
            <a:r>
              <a:rPr lang="en-US" sz="1800" i="1" dirty="0" smtClean="0">
                <a:latin typeface="Stencil" pitchFamily="82" charset="0"/>
              </a:rPr>
              <a:t> </a:t>
            </a:r>
            <a:r>
              <a:rPr lang="en-US" sz="1800" i="1" dirty="0" err="1" smtClean="0">
                <a:latin typeface="Stencil" pitchFamily="82" charset="0"/>
              </a:rPr>
              <a:t>pËr</a:t>
            </a:r>
            <a:r>
              <a:rPr lang="en-US" sz="1800" i="1" dirty="0" smtClean="0">
                <a:latin typeface="Stencil" pitchFamily="82" charset="0"/>
              </a:rPr>
              <a:t> </a:t>
            </a:r>
            <a:r>
              <a:rPr lang="en-US" sz="1800" i="1" dirty="0" err="1" smtClean="0">
                <a:latin typeface="Stencil" pitchFamily="82" charset="0"/>
              </a:rPr>
              <a:t>mjek</a:t>
            </a:r>
            <a:r>
              <a:rPr lang="sq-AL" sz="1800" i="1" dirty="0" smtClean="0">
                <a:latin typeface="Stencil" pitchFamily="82" charset="0"/>
              </a:rPr>
              <a:t>  në  sektor  </a:t>
            </a:r>
            <a:r>
              <a:rPr lang="en-US" sz="1800" i="1" dirty="0" smtClean="0">
                <a:latin typeface="Stencil" pitchFamily="82" charset="0"/>
              </a:rPr>
              <a:t/>
            </a:r>
            <a:br>
              <a:rPr lang="en-US" sz="1800" i="1" dirty="0" smtClean="0">
                <a:latin typeface="Stencil" pitchFamily="82" charset="0"/>
              </a:rPr>
            </a:br>
            <a:r>
              <a:rPr lang="sq-AL" sz="1800" i="1" dirty="0" smtClean="0">
                <a:latin typeface="Stencil" pitchFamily="82" charset="0"/>
              </a:rPr>
              <a:t>QKMF, PRISHTINË </a:t>
            </a:r>
            <a:r>
              <a:rPr lang="en-US" sz="1800" i="1" dirty="0" smtClean="0">
                <a:latin typeface="Stencil" pitchFamily="82" charset="0"/>
              </a:rPr>
              <a:t>–2014</a:t>
            </a:r>
            <a:endParaRPr lang="en-US" sz="18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0" y="8382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>
            <a:noAutofit/>
          </a:bodyPr>
          <a:lstStyle/>
          <a:p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viz.te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pacijenteve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dg.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Radiologjik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</a:t>
            </a:r>
            <a:b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   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QKMF, PRISHTINË –2014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000" i="1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8382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Autofit/>
          </a:bodyPr>
          <a:lstStyle/>
          <a:p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pacijenteve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PËR DG. RADIOLOGJIK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QKMF, PRISHTINË –2014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0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0" y="990600"/>
          <a:ext cx="9144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pacijenteve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dg.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laboratorik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  <a:b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QKMF, PRISHTINË –2014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000" i="1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228600" y="685800"/>
          <a:ext cx="89154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2000" b="1" i="1" dirty="0" smtClean="0">
                <a:latin typeface="Cambria" pitchFamily="18" charset="0"/>
              </a:rPr>
              <a:t>MESATARJA DITORE E PACIENTEVE PER DG. LABORATORIK</a:t>
            </a:r>
            <a:br>
              <a:rPr lang="en-US" sz="2000" b="1" i="1" dirty="0" smtClean="0">
                <a:latin typeface="Cambria" pitchFamily="18" charset="0"/>
              </a:rPr>
            </a:br>
            <a:r>
              <a:rPr lang="en-US" sz="2000" b="1" i="1" dirty="0" smtClean="0">
                <a:latin typeface="Cambria" pitchFamily="18" charset="0"/>
              </a:rPr>
              <a:t>NENTEMUJORI QKMF-PRISHTINE 2014</a:t>
            </a:r>
            <a:endParaRPr lang="en-US" sz="2000" b="1" i="1" dirty="0">
              <a:latin typeface="Cambria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0" y="914400"/>
          <a:ext cx="91440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9906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152400"/>
            <a:ext cx="9144000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viz.te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pacijenteve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qkmf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</a:p>
          <a:p>
            <a:pPr algn="ctr"/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, PRISHTINË –2014</a:t>
            </a:r>
            <a:endParaRPr lang="en-US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52400" y="1524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1524000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viz.te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pacijenteve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qkmf</a:t>
            </a:r>
            <a:endParaRPr lang="en-US" sz="200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endParaRPr>
          </a:p>
          <a:p>
            <a:pPr algn="ctr"/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nenetmujor–2014</a:t>
            </a:r>
            <a:endParaRPr lang="en-US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Vizitat</a:t>
            </a:r>
            <a:r>
              <a:rPr lang="en-US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pediatrike</a:t>
            </a:r>
            <a:r>
              <a:rPr lang="en-US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</a:p>
          <a:p>
            <a:pPr algn="ctr"/>
            <a:r>
              <a:rPr lang="en-US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  <a:r>
              <a:rPr lang="en-US" sz="24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Nentemujori</a:t>
            </a:r>
            <a:r>
              <a:rPr lang="en-US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QKMF, PRISHTINË –2014</a:t>
            </a:r>
            <a:endParaRPr lang="en-US" sz="24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0" y="990600"/>
          <a:ext cx="9144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762000"/>
          <a:ext cx="8915400" cy="5943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152400"/>
            <a:ext cx="89916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	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I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mjekesore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        QKMF, PRISHTINË </a:t>
            </a:r>
            <a:endParaRPr lang="en-US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 </a:t>
            </a:r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viz.te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pediatrave</a:t>
            </a:r>
            <a:endParaRPr lang="en-US" sz="2400" i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endParaRPr>
          </a:p>
          <a:p>
            <a:pPr algn="ctr"/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nentemujori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, </a:t>
            </a:r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qkmf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PRISHTINË –2014</a:t>
            </a:r>
            <a:endParaRPr lang="en-US" sz="2400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0" y="10668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1066800"/>
          <a:ext cx="9144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52400" y="1"/>
            <a:ext cx="89916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Vizitat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gjinekologjike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</a:t>
            </a:r>
          </a:p>
          <a:p>
            <a:pPr algn="ctr"/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nenQKMFtemujori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, PRISHTINË –2014</a:t>
            </a:r>
            <a:endParaRPr lang="en-US" sz="2400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 </a:t>
            </a:r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viz.te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gjinekologevenentemujori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, </a:t>
            </a:r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qkmf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PRISHTINË –2014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4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1430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4572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18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 I </a:t>
            </a:r>
            <a:r>
              <a:rPr lang="en-US" sz="1800" b="1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imunizimit</a:t>
            </a:r>
            <a:r>
              <a:rPr lang="en-US" sz="18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1800" b="1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sz="18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1800" b="1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NËntËmujorin</a:t>
            </a:r>
            <a:r>
              <a:rPr lang="en-US" sz="18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2014  me </a:t>
            </a:r>
            <a:r>
              <a:rPr lang="en-US" sz="1800" b="1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vaksin</a:t>
            </a:r>
            <a:r>
              <a:rPr lang="en-US" sz="18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. TË OBLIGUAR  SIPAS  SKEMËS  - </a:t>
            </a:r>
            <a:r>
              <a:rPr lang="en-US" sz="1800" b="1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primovaksina</a:t>
            </a:r>
            <a:r>
              <a:rPr lang="en-US" sz="18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br>
              <a:rPr lang="en-US" sz="18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18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52400" y="838200"/>
          <a:ext cx="89916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TË  VAKSINUARIT  ME   VAKSINËN  E  GRIPIT   SEZONAL   </a:t>
            </a:r>
            <a:r>
              <a:rPr lang="en-US" sz="2000" b="1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</a:t>
            </a:r>
            <a:r>
              <a:rPr lang="en-US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b="1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nËtËmujorin</a:t>
            </a:r>
            <a:r>
              <a:rPr lang="en-US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- 2014</a:t>
            </a:r>
            <a:endParaRPr lang="en-US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1553522201"/>
              </p:ext>
            </p:extLst>
          </p:nvPr>
        </p:nvGraphicFramePr>
        <p:xfrm>
          <a:off x="0" y="838200"/>
          <a:ext cx="8915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6723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457200"/>
          <a:ext cx="91440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Paraqitja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sËmundjeve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ngjitËse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NËntËmujorin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8382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PARAQITJA E S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Ë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MUNDJEVE JO NGJIT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Ë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SE</a:t>
            </a:r>
          </a:p>
          <a:p>
            <a:pPr algn="ctr"/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NËntËmujoriQKMF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, PRISHTINË –2014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mortaliteti</a:t>
            </a:r>
            <a:endParaRPr lang="en-US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endParaRPr>
          </a:p>
          <a:p>
            <a:pPr algn="ctr"/>
            <a:r>
              <a:rPr lang="en-US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  <a:r>
              <a:rPr lang="en-US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-QKMF, PRISHTINË –2014</a:t>
            </a:r>
            <a:endParaRPr lang="en-US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0" y="9906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199" y="0"/>
          <a:ext cx="9067799" cy="6779682"/>
        </p:xfrm>
        <a:graphic>
          <a:graphicData uri="http://schemas.openxmlformats.org/drawingml/2006/table">
            <a:tbl>
              <a:tblPr/>
              <a:tblGrid>
                <a:gridCol w="5912995"/>
                <a:gridCol w="1577402"/>
                <a:gridCol w="1577402"/>
              </a:tblGrid>
              <a:tr h="249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Book Antiqua"/>
                        </a:rPr>
                        <a:t>F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70C0"/>
                          </a:solidFill>
                          <a:latin typeface="Book Antiqua"/>
                        </a:rPr>
                        <a:t>M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SËMUNDJET NGJITËSE DHE PARAZITORE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2643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2760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9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TUMORET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812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213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524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Sëmundjet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e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gjakut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, org.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hemopoetike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dhe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çrregullimet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e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imunitetit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latin typeface="Book Antiqua"/>
                      </a:endParaRP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2132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1742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524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Sëmundjet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gjendrrave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me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tajm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te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brendshem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ushqyshmerise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dhe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metab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2376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2057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6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Çrregullimet psiqike dhe çrregullimet e sjelljes-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818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967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6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Sëmundjet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e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sistemit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nervor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903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854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6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Sëmundjet e syrit dhe adnekseve te syrit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1533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1609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6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Sëmundjet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e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sistemit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te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qarkullimit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te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gjakut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latin typeface="Book Antiqua"/>
                      </a:endParaRP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12465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11954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6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Sëmundjet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e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sist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,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te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org,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te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fryëmarrjes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latin typeface="Book Antiqua"/>
                      </a:endParaRP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22929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21278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6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Sëmundjet e lëkures dhe ind, nënlëkuror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2999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3006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9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Sëm, e sist, osteomuskular dhe ind, lidhor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5201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4497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6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Sëmundjet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e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sist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,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urino-gjenital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latin typeface="Book Antiqua"/>
                      </a:endParaRP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10388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3524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65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Shtaezania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Lindjet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dhe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Lehonat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545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524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Anomalit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deformimet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e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lindura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dhe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çrregullimet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Book Antiqua"/>
                        </a:rPr>
                        <a:t>kromozomle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Book Antiqua"/>
                      </a:endParaRP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73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Simptomet shenjat dhe gjendjet patologjike,klinike dhe laboratorike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4565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4183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9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Book Antiqua"/>
                        </a:rPr>
                        <a:t>Helmimet dhe pasojat e vepr, të faktorve të jashtem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2813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2334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524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Faktoret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qe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ndikojn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ne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gjendjen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shendetesore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dhe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 me 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Book Antiqua"/>
                        </a:rPr>
                        <a:t>sherb,shendet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Book Antiqua"/>
                        </a:rPr>
                        <a:t>.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227194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22091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Femije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te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vizituar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–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matu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/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peshuar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sipas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grupmoshave</a:t>
            </a:r>
            <a:endParaRPr lang="en-US" i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endParaRPr>
          </a:p>
          <a:p>
            <a:pPr algn="ctr"/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nenetemujori</a:t>
            </a:r>
            <a:r>
              <a:rPr lang="en-US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-QKMF, PRISHTINË –2014</a:t>
            </a:r>
            <a:endParaRPr lang="en-US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52400" y="990600"/>
          <a:ext cx="8991600" cy="5867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>
            <a:noAutofit/>
          </a:bodyPr>
          <a:lstStyle/>
          <a:p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shËrbimet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shËndetËsore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-QKMF, PRISHTINË –2014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Vlerat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fituara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ng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Femijet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te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matur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/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peshuar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  <a:r>
              <a:rPr lang="en-US" sz="20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nenQKMFtemujori</a:t>
            </a:r>
            <a:r>
              <a:rPr lang="en-US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, PRISHTINË –2014</a:t>
            </a:r>
            <a:endParaRPr lang="en-US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QKMF\Desktop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286000" y="2057400"/>
            <a:ext cx="586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8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JU FALIMINDERIT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QKMF\Desktop\t0188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vizitat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Sipas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QMF </a:t>
            </a:r>
            <a:b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nËnËtmujori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-QKMF 2014</a:t>
            </a:r>
            <a:endParaRPr lang="en-US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04800" y="914400"/>
          <a:ext cx="84582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vizitat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Sipas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AMF -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Fshaterave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nenetmujori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-QKMF 2014</a:t>
            </a:r>
            <a:endParaRPr lang="en-US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izitat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Sipas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aMF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 </a:t>
            </a: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fshaterave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0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nenetmujori</a:t>
            </a:r>
            <a:r>
              <a:rPr lang="en-US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-QKMF 2014</a:t>
            </a:r>
            <a:endParaRPr lang="en-US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52400" y="762000"/>
          <a:ext cx="8991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8382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err="1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Intervenimeve</a:t>
            </a:r>
            <a:r>
              <a:rPr lang="en-US" i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i="1" dirty="0" err="1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shëndetËsore</a:t>
            </a:r>
            <a:r>
              <a:rPr lang="en-US" i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i="1" dirty="0" err="1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Sipas</a:t>
            </a:r>
            <a:r>
              <a:rPr lang="en-US" i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 QMF </a:t>
            </a:r>
            <a:r>
              <a:rPr lang="en-US" i="1" dirty="0" err="1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nË</a:t>
            </a:r>
            <a:r>
              <a:rPr lang="en-US" i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</a:t>
            </a:r>
            <a:endParaRPr lang="en-US" i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endParaRPr>
          </a:p>
          <a:p>
            <a:pPr algn="ctr"/>
            <a:r>
              <a:rPr lang="en-US" i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QKMF, PRISHTINË –2014</a:t>
            </a:r>
            <a:endParaRPr lang="en-US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shËrbimeve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laboratorike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Sipas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QMF </a:t>
            </a:r>
            <a:b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i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NËntËmujori</a:t>
            </a:r>
            <a:r>
              <a:rPr lang="en-US" sz="24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QKMF, PRISHTINË –2014</a:t>
            </a:r>
            <a:endParaRPr lang="en-US" sz="2400" i="1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0" y="762000"/>
          <a:ext cx="8991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3797</TotalTime>
  <Words>1143</Words>
  <Application>Microsoft Office PowerPoint</Application>
  <PresentationFormat>On-screen Show (4:3)</PresentationFormat>
  <Paragraphs>512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Slide 1</vt:lpstr>
      <vt:lpstr>Slide 2</vt:lpstr>
      <vt:lpstr>Slide 3</vt:lpstr>
      <vt:lpstr>shËrbimet  shËndetËsore   NËntËmujori -QKMF, PRISHTINË –2014 </vt:lpstr>
      <vt:lpstr>  vizitat  mjekËsore Sipas QMF  nËnËtmujori -QKMF 2014</vt:lpstr>
      <vt:lpstr>  vizitat  mjekËsore Sipas AMF - Fshaterave nenetmujori -QKMF 2014</vt:lpstr>
      <vt:lpstr>  mesatarja ditore e izitat  mjekËsore Sipas aMF - fshaterave nenetmujori -QKMF 2014</vt:lpstr>
      <vt:lpstr>Slide 8</vt:lpstr>
      <vt:lpstr>shËrbimeve  laboratorike  Sipas QMF   NËntËmujori  QKMF, PRISHTINË –2014</vt:lpstr>
      <vt:lpstr>shËrbimete radiologjike  Sipas QMF   NËntËmujori QKMF, PRISHTINË –2014</vt:lpstr>
      <vt:lpstr>mesatares ditore  e viz. mjek.Sipas QMF   NËntËmujori  QKMF, PRISHTINË –2014</vt:lpstr>
      <vt:lpstr>Participimit (%)  NËntËmujori QKMF, PRISHTINË –2014</vt:lpstr>
      <vt:lpstr>Hapja e kartelave shendetesore  NËntËmujori  QKMF, PRISHTINË –2014</vt:lpstr>
      <vt:lpstr>trajtimit te pacijenteve jashye kpsh ( %) NËntËmujori QKMF, PRISHTINË –2014</vt:lpstr>
      <vt:lpstr>Slide 15</vt:lpstr>
      <vt:lpstr>PunË t e kryera nË  shË rbimin stomatologjik NËntËmujori, qkmf PRISHTINË –2014 </vt:lpstr>
      <vt:lpstr>viz. MjekËsore  N. NatËs  NËntËmujori QKMF, PRISHTINË –2014 </vt:lpstr>
      <vt:lpstr>mesatares  ditore e pacijenteve nË  ndrimin e natËs nËntËmujori -QKMF, PRISHTINË –2014 </vt:lpstr>
      <vt:lpstr>Numri  I  pacientëve  në  sektor .  NËntËmujori - QKMF, PRISHTINË –2014</vt:lpstr>
      <vt:lpstr>Mesatarja ditore e nr. Të pacientËve pËr mjek  në  sektor   QKMF, PRISHTINË –2014</vt:lpstr>
      <vt:lpstr>viz.te pacijenteve pËr dg. Radiologjik              NËntËmujori QKMF, PRISHTINË –2014 </vt:lpstr>
      <vt:lpstr>mesatarJA  ditore e pacijenteve  PËR DG. RADIOLOGJIK NËntËmujori QKMF, PRISHTINË –2014 </vt:lpstr>
      <vt:lpstr>viz.e  pacijenteve pËr dg. laboratorik             NËntËmujori QKMF, PRISHTINË –2014 </vt:lpstr>
      <vt:lpstr>MESATARJA DITORE E PACIENTEVE PER DG. LABORATORIK NENTEMUJORI QKMF-PRISHTINE 2014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Mesatarja  ditor I  viz.te gjinekologevenentemujori, qkmf PRISHTINË –2014 </vt:lpstr>
      <vt:lpstr>RAPORT I imunizimit  pËr  NËntËmujorin e 2014  me vaksin. TË OBLIGUAR  SIPAS  SKEMËS  - primovaksina   </vt:lpstr>
      <vt:lpstr>TË  VAKSINUARIT  ME   VAKSINËN  E  GRIPIT   SEZONAL   nË nËtËmujorin e - 2014</vt:lpstr>
      <vt:lpstr>Slide 35</vt:lpstr>
      <vt:lpstr>Slide 36</vt:lpstr>
      <vt:lpstr>Slide 37</vt:lpstr>
      <vt:lpstr>Slide 38</vt:lpstr>
      <vt:lpstr>Slide 39</vt:lpstr>
      <vt:lpstr>Vlerat e fituara ng Femijet  te matur / peshuar       nenQKMFtemujori, PRISHTINË –2014</vt:lpstr>
      <vt:lpstr>Slide 41</vt:lpstr>
      <vt:lpstr>Slide 42</vt:lpstr>
      <vt:lpstr>Slide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Teuta Hoxha</dc:creator>
  <cp:lastModifiedBy>SBComputers</cp:lastModifiedBy>
  <cp:revision>456</cp:revision>
  <dcterms:created xsi:type="dcterms:W3CDTF">2013-05-10T10:02:58Z</dcterms:created>
  <dcterms:modified xsi:type="dcterms:W3CDTF">2014-12-02T21:28:37Z</dcterms:modified>
</cp:coreProperties>
</file>