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8" r:id="rId2"/>
    <p:sldId id="291" r:id="rId3"/>
    <p:sldId id="260" r:id="rId4"/>
    <p:sldId id="261" r:id="rId5"/>
    <p:sldId id="293" r:id="rId6"/>
    <p:sldId id="265" r:id="rId7"/>
    <p:sldId id="268" r:id="rId8"/>
    <p:sldId id="292" r:id="rId9"/>
    <p:sldId id="277" r:id="rId10"/>
    <p:sldId id="280" r:id="rId11"/>
    <p:sldId id="294" r:id="rId12"/>
    <p:sldId id="272" r:id="rId13"/>
    <p:sldId id="275" r:id="rId14"/>
    <p:sldId id="273" r:id="rId15"/>
    <p:sldId id="274" r:id="rId16"/>
    <p:sldId id="269" r:id="rId17"/>
    <p:sldId id="283" r:id="rId18"/>
    <p:sldId id="270" r:id="rId19"/>
    <p:sldId id="271" r:id="rId20"/>
    <p:sldId id="266" r:id="rId21"/>
    <p:sldId id="282" r:id="rId22"/>
    <p:sldId id="281" r:id="rId23"/>
    <p:sldId id="298" r:id="rId24"/>
    <p:sldId id="299" r:id="rId25"/>
    <p:sldId id="301" r:id="rId26"/>
    <p:sldId id="304" r:id="rId27"/>
    <p:sldId id="302" r:id="rId28"/>
    <p:sldId id="30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63" autoAdjust="0"/>
    <p:restoredTop sz="94660"/>
  </p:normalViewPr>
  <p:slideViewPr>
    <p:cSldViewPr>
      <p:cViewPr varScale="1">
        <p:scale>
          <a:sx n="86" d="100"/>
          <a:sy n="86" d="100"/>
        </p:scale>
        <p:origin x="-15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arotit%2011%20mujo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arotit%2011%20mujor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arotit%2011%20mujor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arotit%2011%20mujor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H:\Parotit%2011%20mujo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cap="none" spc="0" baseline="0">
                <a:ln/>
                <a:solidFill>
                  <a:srgbClr val="FF0000"/>
                </a:solidFill>
                <a:effectLst/>
                <a:latin typeface="+mj-lt"/>
                <a:ea typeface="+mn-ea"/>
                <a:cs typeface="+mn-cs"/>
              </a:defRPr>
            </a:pPr>
            <a:r>
              <a:rPr lang="en-US" sz="2400" b="1" cap="none" spc="0" dirty="0" smtClean="0">
                <a:ln/>
                <a:solidFill>
                  <a:srgbClr val="002060"/>
                </a:solidFill>
                <a:effectLst/>
                <a:latin typeface="Cambria" pitchFamily="18" charset="0"/>
              </a:rPr>
              <a:t>PARAQITJA E RASTEVE  TË DUSHIMTA NË  PAROTIT EPIDEMIK SIPAS MUAJVE </a:t>
            </a:r>
            <a:endParaRPr lang="en-US" sz="2400" b="1" cap="none" spc="0" dirty="0">
              <a:ln/>
              <a:solidFill>
                <a:srgbClr val="002060"/>
              </a:solidFill>
              <a:effectLst/>
              <a:latin typeface="Cambria" pitchFamily="18" charset="0"/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bar"/>
        <c:grouping val="clustered"/>
        <c:ser>
          <c:idx val="0"/>
          <c:order val="0"/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'paraqitja e qendrave'!$C$17:$C$25</c:f>
              <c:strCache>
                <c:ptCount val="9"/>
                <c:pt idx="0">
                  <c:v>Prill</c:v>
                </c:pt>
                <c:pt idx="1">
                  <c:v>Maj</c:v>
                </c:pt>
                <c:pt idx="2">
                  <c:v>Qershor</c:v>
                </c:pt>
                <c:pt idx="3">
                  <c:v>Korrik</c:v>
                </c:pt>
                <c:pt idx="4">
                  <c:v>Gusht</c:v>
                </c:pt>
                <c:pt idx="5">
                  <c:v>Shtator</c:v>
                </c:pt>
                <c:pt idx="6">
                  <c:v>Tetor</c:v>
                </c:pt>
                <c:pt idx="7">
                  <c:v>Nëntor</c:v>
                </c:pt>
                <c:pt idx="8">
                  <c:v>Totali</c:v>
                </c:pt>
              </c:strCache>
            </c:strRef>
          </c:cat>
          <c:val>
            <c:numRef>
              <c:f>'paraqitja e qendrave'!$D$17:$D$25</c:f>
              <c:numCache>
                <c:formatCode>General</c:formatCode>
                <c:ptCount val="9"/>
                <c:pt idx="0">
                  <c:v>2</c:v>
                </c:pt>
                <c:pt idx="1">
                  <c:v>4</c:v>
                </c:pt>
                <c:pt idx="2">
                  <c:v>14</c:v>
                </c:pt>
                <c:pt idx="3">
                  <c:v>23</c:v>
                </c:pt>
                <c:pt idx="4">
                  <c:v>3</c:v>
                </c:pt>
                <c:pt idx="5">
                  <c:v>3</c:v>
                </c:pt>
                <c:pt idx="6">
                  <c:v>18</c:v>
                </c:pt>
                <c:pt idx="7">
                  <c:v>34</c:v>
                </c:pt>
                <c:pt idx="8">
                  <c:v>101</c:v>
                </c:pt>
              </c:numCache>
            </c:numRef>
          </c:val>
        </c:ser>
        <c:dLbls>
          <c:showVal val="1"/>
        </c:dLbls>
        <c:overlap val="-25"/>
        <c:axId val="58428800"/>
        <c:axId val="58504320"/>
      </c:barChart>
      <c:catAx>
        <c:axId val="58428800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cap="none" spc="0" baseline="0">
                <a:ln/>
                <a:solidFill>
                  <a:srgbClr val="002060"/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504320"/>
        <c:crosses val="autoZero"/>
        <c:auto val="1"/>
        <c:lblAlgn val="l"/>
        <c:lblOffset val="100"/>
      </c:catAx>
      <c:valAx>
        <c:axId val="58504320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58428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smtClean="0">
                <a:solidFill>
                  <a:srgbClr val="002060"/>
                </a:solidFill>
                <a:latin typeface="Cambria" pitchFamily="18" charset="0"/>
              </a:rPr>
              <a:t>PARAQITJA E RASTEVE TE DYSHIMTA</a:t>
            </a:r>
            <a:r>
              <a:rPr lang="en-US" sz="2000" b="1" baseline="0" dirty="0" smtClean="0">
                <a:solidFill>
                  <a:srgbClr val="002060"/>
                </a:solidFill>
                <a:latin typeface="Cambria" pitchFamily="18" charset="0"/>
              </a:rPr>
              <a:t> NË </a:t>
            </a:r>
            <a:r>
              <a:rPr lang="en-US" sz="2000" b="1" dirty="0" smtClean="0">
                <a:solidFill>
                  <a:srgbClr val="002060"/>
                </a:solidFill>
                <a:latin typeface="Cambria" pitchFamily="18" charset="0"/>
              </a:rPr>
              <a:t>PAROTIT EPIDEMIK SIPAS QENDRAVE </a:t>
            </a:r>
          </a:p>
          <a:p>
            <a:pPr algn="ctr"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smtClean="0">
                <a:solidFill>
                  <a:srgbClr val="002060"/>
                </a:solidFill>
                <a:latin typeface="Cambria" pitchFamily="18" charset="0"/>
              </a:rPr>
              <a:t>PRILL-NËNTOR 2014</a:t>
            </a:r>
            <a:endParaRPr lang="en-US" sz="2000" b="1" dirty="0">
              <a:solidFill>
                <a:srgbClr val="002060"/>
              </a:solidFill>
              <a:latin typeface="Cambria" pitchFamily="18" charset="0"/>
            </a:endParaRPr>
          </a:p>
        </c:rich>
      </c:tx>
      <c:layout>
        <c:manualLayout>
          <c:xMode val="edge"/>
          <c:yMode val="edge"/>
          <c:x val="8.4038066933296948E-2"/>
          <c:y val="0"/>
        </c:manualLayout>
      </c:layout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0958905685672987E-2"/>
          <c:y val="0.19213346821037819"/>
          <c:w val="0.96894976722392712"/>
          <c:h val="0.54839030987517201"/>
        </c:manualLayout>
      </c:layout>
      <c:bar3D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'paraqitja e qendrave'!$Q$6:$Q$17</c:f>
              <c:strCache>
                <c:ptCount val="12"/>
                <c:pt idx="0">
                  <c:v>QKMF</c:v>
                </c:pt>
                <c:pt idx="1">
                  <c:v>QKMF-PEDIATRIA</c:v>
                </c:pt>
                <c:pt idx="2">
                  <c:v>QMF 1</c:v>
                </c:pt>
                <c:pt idx="3">
                  <c:v>QMF 2</c:v>
                </c:pt>
                <c:pt idx="4">
                  <c:v>QMF 3</c:v>
                </c:pt>
                <c:pt idx="5">
                  <c:v>QMF 4</c:v>
                </c:pt>
                <c:pt idx="6">
                  <c:v>QMF 5</c:v>
                </c:pt>
                <c:pt idx="7">
                  <c:v>QMF 6</c:v>
                </c:pt>
                <c:pt idx="8">
                  <c:v>QMF 7</c:v>
                </c:pt>
                <c:pt idx="9">
                  <c:v>QMF 8</c:v>
                </c:pt>
                <c:pt idx="10">
                  <c:v>QMF 9</c:v>
                </c:pt>
                <c:pt idx="11">
                  <c:v>QMF 10</c:v>
                </c:pt>
              </c:strCache>
            </c:strRef>
          </c:cat>
          <c:val>
            <c:numRef>
              <c:f>'paraqitja e qendrave'!$R$6:$R$17</c:f>
              <c:numCache>
                <c:formatCode>General</c:formatCode>
                <c:ptCount val="12"/>
                <c:pt idx="0">
                  <c:v>6</c:v>
                </c:pt>
                <c:pt idx="1">
                  <c:v>30</c:v>
                </c:pt>
                <c:pt idx="2">
                  <c:v>3</c:v>
                </c:pt>
                <c:pt idx="3">
                  <c:v>3</c:v>
                </c:pt>
                <c:pt idx="4">
                  <c:v>1</c:v>
                </c:pt>
                <c:pt idx="5">
                  <c:v>3</c:v>
                </c:pt>
                <c:pt idx="6">
                  <c:v>17</c:v>
                </c:pt>
                <c:pt idx="7">
                  <c:v>17</c:v>
                </c:pt>
                <c:pt idx="8">
                  <c:v>2</c:v>
                </c:pt>
                <c:pt idx="9">
                  <c:v>13</c:v>
                </c:pt>
                <c:pt idx="10">
                  <c:v>0</c:v>
                </c:pt>
                <c:pt idx="11">
                  <c:v>6</c:v>
                </c:pt>
              </c:numCache>
            </c:numRef>
          </c:val>
        </c:ser>
        <c:dLbls>
          <c:showVal val="1"/>
        </c:dLbls>
        <c:shape val="box"/>
        <c:axId val="59323904"/>
        <c:axId val="59325440"/>
        <c:axId val="0"/>
      </c:bar3DChart>
      <c:catAx>
        <c:axId val="5932390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54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pPr>
            <a:endParaRPr lang="en-US"/>
          </a:p>
        </c:txPr>
        <c:crossAx val="59325440"/>
        <c:crosses val="autoZero"/>
        <c:lblAlgn val="ctr"/>
        <c:lblOffset val="100"/>
      </c:catAx>
      <c:valAx>
        <c:axId val="5932544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59323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 smtClean="0">
                <a:solidFill>
                  <a:srgbClr val="002060"/>
                </a:solidFill>
                <a:latin typeface="Cambria" pitchFamily="18" charset="0"/>
              </a:rPr>
              <a:t>PARAQITJA</a:t>
            </a:r>
            <a:r>
              <a:rPr lang="en-US" sz="2800" b="1" baseline="0" dirty="0" smtClean="0">
                <a:solidFill>
                  <a:srgbClr val="002060"/>
                </a:solidFill>
                <a:latin typeface="Cambria" pitchFamily="18" charset="0"/>
              </a:rPr>
              <a:t> E </a:t>
            </a:r>
            <a:r>
              <a:rPr lang="en-US" sz="2800" b="1" dirty="0" smtClean="0">
                <a:solidFill>
                  <a:srgbClr val="002060"/>
                </a:solidFill>
                <a:latin typeface="Cambria" pitchFamily="18" charset="0"/>
              </a:rPr>
              <a:t>RASTEVE TË DYSHIMTA TË PAROTIT EPIDEMIK NGA KOMUNAT</a:t>
            </a:r>
            <a:r>
              <a:rPr lang="en-US" sz="2800" b="1" baseline="0" dirty="0" smtClean="0">
                <a:solidFill>
                  <a:srgbClr val="002060"/>
                </a:solidFill>
                <a:latin typeface="Cambria" pitchFamily="18" charset="0"/>
              </a:rPr>
              <a:t> TJERA</a:t>
            </a:r>
            <a:endParaRPr lang="en-US" sz="2800" b="1" dirty="0">
              <a:solidFill>
                <a:srgbClr val="002060"/>
              </a:solidFill>
              <a:latin typeface="Cambria" pitchFamily="18" charset="0"/>
            </a:endParaRPr>
          </a:p>
        </c:rich>
      </c:tx>
      <c:layout>
        <c:manualLayout>
          <c:xMode val="edge"/>
          <c:yMode val="edge"/>
          <c:x val="0.15890277777777781"/>
          <c:y val="3.5053860454943138E-2"/>
        </c:manualLayout>
      </c:layout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435181539807522"/>
          <c:y val="0.34654649208174826"/>
          <c:w val="0.69884940944881913"/>
          <c:h val="0.44176691455234762"/>
        </c:manualLayout>
      </c:layout>
      <c:bar3DChart>
        <c:barDir val="col"/>
        <c:grouping val="clustered"/>
        <c:ser>
          <c:idx val="0"/>
          <c:order val="0"/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per 11 muaj'!$C$21:$C$25</c:f>
              <c:strCache>
                <c:ptCount val="5"/>
                <c:pt idx="0">
                  <c:v>Drenas</c:v>
                </c:pt>
                <c:pt idx="1">
                  <c:v>Besianë</c:v>
                </c:pt>
                <c:pt idx="2">
                  <c:v>Malishevë</c:v>
                </c:pt>
                <c:pt idx="3">
                  <c:v>Milloshevë-Obiliq</c:v>
                </c:pt>
                <c:pt idx="4">
                  <c:v>Fushë Kosovë</c:v>
                </c:pt>
              </c:strCache>
            </c:strRef>
          </c:cat>
          <c:val>
            <c:numRef>
              <c:f>'Totali per 11 muaj'!$D$21:$D$25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dLbls>
          <c:showVal val="1"/>
        </c:dLbls>
        <c:shape val="box"/>
        <c:axId val="59358592"/>
        <c:axId val="60511360"/>
        <c:axId val="0"/>
      </c:bar3DChart>
      <c:catAx>
        <c:axId val="59358592"/>
        <c:scaling>
          <c:orientation val="maxMin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511360"/>
        <c:crosses val="autoZero"/>
        <c:auto val="1"/>
        <c:lblAlgn val="ctr"/>
        <c:lblOffset val="100"/>
      </c:catAx>
      <c:valAx>
        <c:axId val="6051136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59358592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1" u="none" strike="noStrike" kern="1200" spc="0" baseline="0">
                <a:solidFill>
                  <a:srgbClr val="002060"/>
                </a:solidFill>
                <a:latin typeface="Cambria" pitchFamily="18" charset="0"/>
                <a:ea typeface="+mn-ea"/>
                <a:cs typeface="+mn-cs"/>
              </a:defRPr>
            </a:pPr>
            <a:r>
              <a:rPr lang="en-US" sz="2800" b="1" i="1" cap="none" spc="0" dirty="0" smtClean="0">
                <a:ln/>
                <a:solidFill>
                  <a:srgbClr val="002060"/>
                </a:solidFill>
                <a:effectLst/>
                <a:latin typeface="Cambria" pitchFamily="18" charset="0"/>
              </a:rPr>
              <a:t>STATUSI VAKSINAL TE RASTET E DYSHIMTA ME  PAROTIT EPIDEMIK</a:t>
            </a:r>
            <a:endParaRPr lang="en-US" sz="2800" b="1" i="1" cap="none" spc="0" dirty="0">
              <a:ln/>
              <a:solidFill>
                <a:srgbClr val="002060"/>
              </a:solidFill>
              <a:effectLst/>
              <a:latin typeface="Cambria" pitchFamily="18" charset="0"/>
            </a:endParaRPr>
          </a:p>
        </c:rich>
      </c:tx>
      <c:layout>
        <c:manualLayout>
          <c:xMode val="edge"/>
          <c:yMode val="edge"/>
          <c:x val="0.12634722222222225"/>
          <c:y val="5.2631578947368425E-2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3.2520320576955468E-2"/>
          <c:y val="0.14781945020030393"/>
          <c:w val="0.96025294151705398"/>
          <c:h val="0.71576087857438886"/>
        </c:manualLayout>
      </c:layout>
      <c:bar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per 11 muaj'!$K$6:$O$6</c:f>
              <c:strCache>
                <c:ptCount val="4"/>
                <c:pt idx="0">
                  <c:v>Të vaksinuar me 2 doza</c:v>
                </c:pt>
                <c:pt idx="1">
                  <c:v>Të vaksinuar me 1 dozë</c:v>
                </c:pt>
                <c:pt idx="2">
                  <c:v>Të pavaksinuar</c:v>
                </c:pt>
                <c:pt idx="3">
                  <c:v>Nuk janë në evidencë</c:v>
                </c:pt>
              </c:strCache>
            </c:strRef>
          </c:cat>
          <c:val>
            <c:numRef>
              <c:f>'Totali per 11 muaj'!$K$7:$O$7</c:f>
              <c:numCache>
                <c:formatCode>General</c:formatCode>
                <c:ptCount val="5"/>
                <c:pt idx="0">
                  <c:v>15</c:v>
                </c:pt>
                <c:pt idx="1">
                  <c:v>26</c:v>
                </c:pt>
                <c:pt idx="2">
                  <c:v>10</c:v>
                </c:pt>
                <c:pt idx="3">
                  <c:v>50</c:v>
                </c:pt>
              </c:numCache>
            </c:numRef>
          </c:val>
        </c:ser>
        <c:dLbls>
          <c:showVal val="1"/>
        </c:dLbls>
        <c:overlap val="-25"/>
        <c:axId val="60438016"/>
        <c:axId val="60439552"/>
      </c:barChart>
      <c:catAx>
        <c:axId val="6043801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002060"/>
                </a:solidFill>
                <a:latin typeface="Cambria" pitchFamily="18" charset="0"/>
                <a:ea typeface="+mn-ea"/>
                <a:cs typeface="+mn-cs"/>
              </a:defRPr>
            </a:pPr>
            <a:endParaRPr lang="en-US"/>
          </a:p>
        </c:txPr>
        <c:crossAx val="60439552"/>
        <c:crosses val="autoZero"/>
        <c:auto val="1"/>
        <c:lblAlgn val="ctr"/>
        <c:lblOffset val="100"/>
      </c:catAx>
      <c:valAx>
        <c:axId val="60439552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60438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RASTET E PAROTITIT EPIDEMIK SIPS VITEVE TE LINDJES</a:t>
            </a:r>
            <a:endParaRPr lang="en-US" sz="2800" dirty="0">
              <a:solidFill>
                <a:srgbClr val="002060"/>
              </a:solidFill>
              <a:latin typeface="Cambria" panose="02040503050406030204" pitchFamily="18" charset="0"/>
            </a:endParaRPr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1.5277777777777779E-2"/>
          <c:y val="0.2557222222222223"/>
          <c:w val="0.96944444444444455"/>
          <c:h val="0.61101501895596388"/>
        </c:manualLayout>
      </c:layout>
      <c:bar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002060"/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'Totali per 11 muaj'!$G$21:$G$46</c:f>
              <c:numCache>
                <c:formatCode>General</c:formatCode>
                <c:ptCount val="26"/>
                <c:pt idx="0">
                  <c:v>2013</c:v>
                </c:pt>
                <c:pt idx="1">
                  <c:v>2012</c:v>
                </c:pt>
                <c:pt idx="2">
                  <c:v>2011</c:v>
                </c:pt>
                <c:pt idx="3">
                  <c:v>2010</c:v>
                </c:pt>
                <c:pt idx="4">
                  <c:v>2009</c:v>
                </c:pt>
                <c:pt idx="5">
                  <c:v>2008</c:v>
                </c:pt>
                <c:pt idx="6">
                  <c:v>2007</c:v>
                </c:pt>
                <c:pt idx="7">
                  <c:v>2004</c:v>
                </c:pt>
                <c:pt idx="8">
                  <c:v>2003</c:v>
                </c:pt>
                <c:pt idx="9">
                  <c:v>2002</c:v>
                </c:pt>
                <c:pt idx="10">
                  <c:v>2001</c:v>
                </c:pt>
                <c:pt idx="11">
                  <c:v>2000</c:v>
                </c:pt>
                <c:pt idx="12">
                  <c:v>1999</c:v>
                </c:pt>
                <c:pt idx="13">
                  <c:v>1998</c:v>
                </c:pt>
                <c:pt idx="14">
                  <c:v>1997</c:v>
                </c:pt>
                <c:pt idx="15">
                  <c:v>1996</c:v>
                </c:pt>
                <c:pt idx="16">
                  <c:v>1995</c:v>
                </c:pt>
                <c:pt idx="17">
                  <c:v>1994</c:v>
                </c:pt>
                <c:pt idx="18">
                  <c:v>1993</c:v>
                </c:pt>
                <c:pt idx="19">
                  <c:v>1992</c:v>
                </c:pt>
                <c:pt idx="20">
                  <c:v>1991</c:v>
                </c:pt>
                <c:pt idx="21">
                  <c:v>1989</c:v>
                </c:pt>
                <c:pt idx="22">
                  <c:v>1987</c:v>
                </c:pt>
                <c:pt idx="23">
                  <c:v>1984</c:v>
                </c:pt>
                <c:pt idx="24">
                  <c:v>1980</c:v>
                </c:pt>
                <c:pt idx="25">
                  <c:v>1976</c:v>
                </c:pt>
              </c:numCache>
            </c:numRef>
          </c:cat>
          <c:val>
            <c:numRef>
              <c:f>'Totali per 11 muaj'!$H$21:$H$46</c:f>
              <c:numCache>
                <c:formatCode>General</c:formatCode>
                <c:ptCount val="26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3</c:v>
                </c:pt>
                <c:pt idx="5">
                  <c:v>3</c:v>
                </c:pt>
                <c:pt idx="6">
                  <c:v>1</c:v>
                </c:pt>
                <c:pt idx="7">
                  <c:v>5</c:v>
                </c:pt>
                <c:pt idx="8">
                  <c:v>6</c:v>
                </c:pt>
                <c:pt idx="9">
                  <c:v>5</c:v>
                </c:pt>
                <c:pt idx="10">
                  <c:v>6</c:v>
                </c:pt>
                <c:pt idx="11">
                  <c:v>19</c:v>
                </c:pt>
                <c:pt idx="12">
                  <c:v>12</c:v>
                </c:pt>
                <c:pt idx="13">
                  <c:v>2</c:v>
                </c:pt>
                <c:pt idx="14">
                  <c:v>4</c:v>
                </c:pt>
                <c:pt idx="15">
                  <c:v>7</c:v>
                </c:pt>
                <c:pt idx="16">
                  <c:v>5</c:v>
                </c:pt>
                <c:pt idx="17">
                  <c:v>5</c:v>
                </c:pt>
                <c:pt idx="18">
                  <c:v>1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1</c:v>
                </c:pt>
                <c:pt idx="25">
                  <c:v>1</c:v>
                </c:pt>
              </c:numCache>
            </c:numRef>
          </c:val>
        </c:ser>
        <c:dLbls>
          <c:showVal val="1"/>
        </c:dLbls>
        <c:overlap val="-25"/>
        <c:axId val="60475648"/>
        <c:axId val="60481536"/>
      </c:barChart>
      <c:catAx>
        <c:axId val="6047564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60481536"/>
        <c:crosses val="autoZero"/>
        <c:auto val="1"/>
        <c:lblAlgn val="ctr"/>
        <c:lblOffset val="100"/>
      </c:catAx>
      <c:valAx>
        <c:axId val="60481536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60475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EDC8-CB61-4774-928E-B5057A978C47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A79A3-8424-4EE1-9490-2E220AAF9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EDC8-CB61-4774-928E-B5057A978C47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A79A3-8424-4EE1-9490-2E220AAF9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EDC8-CB61-4774-928E-B5057A978C47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A79A3-8424-4EE1-9490-2E220AAF9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EDC8-CB61-4774-928E-B5057A978C47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A79A3-8424-4EE1-9490-2E220AAF9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EDC8-CB61-4774-928E-B5057A978C47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A79A3-8424-4EE1-9490-2E220AAF9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EDC8-CB61-4774-928E-B5057A978C47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A79A3-8424-4EE1-9490-2E220AAF9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EDC8-CB61-4774-928E-B5057A978C47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A79A3-8424-4EE1-9490-2E220AAF9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EDC8-CB61-4774-928E-B5057A978C47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A79A3-8424-4EE1-9490-2E220AAF9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EDC8-CB61-4774-928E-B5057A978C47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A79A3-8424-4EE1-9490-2E220AAF9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EDC8-CB61-4774-928E-B5057A978C47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A79A3-8424-4EE1-9490-2E220AAF9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EDC8-CB61-4774-928E-B5057A978C47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A79A3-8424-4EE1-9490-2E220AAF9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3EDC8-CB61-4774-928E-B5057A978C47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A79A3-8424-4EE1-9490-2E220AAF9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imgurl=http://www.thejoyofpregnancy.com/images/pertussis-whooping-cough-s1-girl-cough-in-bed.jpg&amp;imgrefurl=http://www.thejoyofpregnancy.com/whooping-cough-is-now-an-epidemic-thanks-to-the-anti-vaccine-movement/&amp;usg=__t57g4z8IkiyTylxa_DcGKn2Aj3g=&amp;h=335&amp;w=493&amp;sz=67&amp;hl=en&amp;start=131&amp;zoom=1&amp;um=1&amp;itbs=1&amp;tbnid=tB5NlzqyqbhrgM:&amp;tbnh=88&amp;tbnw=130&amp;prev=/images?q=pertussis&amp;start=120&amp;um=1&amp;hl=en&amp;sa=N&amp;ndsp=20&amp;tbs=isch: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nlinemedicinetips.com/images/How-Long-Does-Rabies-Vaccine-Protection-Last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My Documents\My Pictures\279_example2.jpg"/>
          <p:cNvPicPr>
            <a:picLocks noChangeAspect="1" noChangeArrowheads="1"/>
          </p:cNvPicPr>
          <p:nvPr/>
        </p:nvPicPr>
        <p:blipFill>
          <a:blip r:embed="rId2" cstate="print"/>
          <a:srcRect b="3761"/>
          <a:stretch>
            <a:fillRect/>
          </a:stretch>
        </p:blipFill>
        <p:spPr bwMode="auto">
          <a:xfrm>
            <a:off x="0" y="-38100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62000" y="990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PAROTITI EPIDEMIK  </a:t>
            </a:r>
            <a:br>
              <a:rPr lang="en-US" b="1" i="1" dirty="0" smtClean="0">
                <a:solidFill>
                  <a:srgbClr val="FF0000"/>
                </a:solidFill>
              </a:rPr>
            </a:br>
            <a:r>
              <a:rPr lang="en-US" b="1" i="1" dirty="0" smtClean="0">
                <a:solidFill>
                  <a:srgbClr val="FF0000"/>
                </a:solidFill>
              </a:rPr>
              <a:t>NË KOMUNËN E PRISHTINËS-2014</a:t>
            </a:r>
            <a:endParaRPr lang="sq-AL" b="1" i="1" dirty="0">
              <a:solidFill>
                <a:srgbClr val="FF0000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657600" y="4191000"/>
            <a:ext cx="5105400" cy="1905000"/>
          </a:xfrm>
        </p:spPr>
        <p:txBody>
          <a:bodyPr>
            <a:noAutofit/>
          </a:bodyPr>
          <a:lstStyle/>
          <a:p>
            <a:r>
              <a:rPr lang="sq-AL" sz="2000" b="1" dirty="0" smtClean="0">
                <a:solidFill>
                  <a:srgbClr val="FF0000"/>
                </a:solidFill>
                <a:latin typeface="Cambria" pitchFamily="18" charset="0"/>
              </a:rPr>
              <a:t>Përgatiti:</a:t>
            </a:r>
            <a:r>
              <a:rPr lang="en-US" sz="20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</a:p>
          <a:p>
            <a:r>
              <a:rPr lang="sq-AL" sz="2000" b="1" dirty="0" smtClean="0">
                <a:solidFill>
                  <a:srgbClr val="FF0000"/>
                </a:solidFill>
                <a:latin typeface="Cambria" pitchFamily="18" charset="0"/>
              </a:rPr>
              <a:t>Dr. </a:t>
            </a:r>
            <a:r>
              <a:rPr lang="en-US" sz="2000" b="1" dirty="0" err="1" smtClean="0">
                <a:solidFill>
                  <a:srgbClr val="FF0000"/>
                </a:solidFill>
                <a:latin typeface="Cambria" pitchFamily="18" charset="0"/>
              </a:rPr>
              <a:t>Nexhmedin</a:t>
            </a:r>
            <a:r>
              <a:rPr lang="en-US" sz="20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ambria" pitchFamily="18" charset="0"/>
              </a:rPr>
              <a:t>Hotit</a:t>
            </a:r>
            <a:r>
              <a:rPr lang="en-US" sz="2000" b="1" dirty="0" smtClean="0">
                <a:solidFill>
                  <a:srgbClr val="FF0000"/>
                </a:solidFill>
                <a:latin typeface="Cambria" pitchFamily="18" charset="0"/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  <a:latin typeface="Cambria" pitchFamily="18" charset="0"/>
              </a:rPr>
              <a:t>Epidemiolog</a:t>
            </a:r>
            <a:endParaRPr lang="en-US" sz="20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l"/>
            <a:r>
              <a:rPr lang="en-US" sz="2000" b="1" dirty="0" smtClean="0">
                <a:solidFill>
                  <a:srgbClr val="FF0000"/>
                </a:solidFill>
                <a:latin typeface="Cambria" pitchFamily="18" charset="0"/>
              </a:rPr>
              <a:t>             Dr. </a:t>
            </a:r>
            <a:r>
              <a:rPr lang="en-US" sz="2000" b="1" dirty="0" err="1" smtClean="0">
                <a:solidFill>
                  <a:srgbClr val="FF0000"/>
                </a:solidFill>
                <a:latin typeface="Cambria" pitchFamily="18" charset="0"/>
              </a:rPr>
              <a:t>Teuta</a:t>
            </a:r>
            <a:r>
              <a:rPr lang="en-US" sz="20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ambria" pitchFamily="18" charset="0"/>
              </a:rPr>
              <a:t>Hoxha</a:t>
            </a:r>
            <a:r>
              <a:rPr lang="en-US" sz="2000" b="1" dirty="0" smtClean="0">
                <a:solidFill>
                  <a:srgbClr val="FF0000"/>
                </a:solidFill>
                <a:latin typeface="Cambria" pitchFamily="18" charset="0"/>
              </a:rPr>
              <a:t>, spec. e </a:t>
            </a:r>
            <a:r>
              <a:rPr lang="en-US" sz="2000" b="1" dirty="0" err="1" smtClean="0">
                <a:solidFill>
                  <a:srgbClr val="FF0000"/>
                </a:solidFill>
                <a:latin typeface="Cambria" pitchFamily="18" charset="0"/>
              </a:rPr>
              <a:t>Hig</a:t>
            </a:r>
            <a:r>
              <a:rPr lang="en-US" sz="2000" b="1" dirty="0" err="1" smtClean="0">
                <a:solidFill>
                  <a:srgbClr val="CC0000"/>
                </a:solidFill>
              </a:rPr>
              <a:t>jienës</a:t>
            </a:r>
            <a:r>
              <a:rPr lang="en-US" sz="2800" b="1" dirty="0" smtClean="0">
                <a:solidFill>
                  <a:srgbClr val="CC0000"/>
                </a:solidFill>
              </a:rPr>
              <a:t>        </a:t>
            </a:r>
            <a:r>
              <a:rPr lang="sq-AL" sz="2800" b="1" dirty="0" smtClean="0">
                <a:solidFill>
                  <a:srgbClr val="CC0000"/>
                </a:solidFill>
              </a:rPr>
              <a:t> </a:t>
            </a:r>
            <a:endParaRPr lang="sq-AL" sz="2800" b="1" dirty="0">
              <a:solidFill>
                <a:srgbClr val="CC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My Documents\My Pictures\279_example2.jpg"/>
          <p:cNvPicPr>
            <a:picLocks noChangeAspect="1" noChangeArrowheads="1"/>
          </p:cNvPicPr>
          <p:nvPr/>
        </p:nvPicPr>
        <p:blipFill>
          <a:blip r:embed="rId2" cstate="print"/>
          <a:srcRect b="376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    </a:t>
            </a:r>
            <a:endParaRPr lang="sq-AL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3400" y="228600"/>
            <a:ext cx="8077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</a:rPr>
              <a:t>Pos 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gjëndrës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parotide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,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mund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përfshihen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edhe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gjëndrrat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tjera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pështymës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,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nën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nofullë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apo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ato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nëngjuhës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.</a:t>
            </a:r>
            <a:endParaRPr lang="en-US" sz="4000" dirty="0">
              <a:solidFill>
                <a:srgbClr val="FFC000"/>
              </a:solidFill>
              <a:latin typeface="Cambria" pitchFamily="18" charset="0"/>
            </a:endParaRPr>
          </a:p>
        </p:txBody>
      </p:sp>
      <p:pic>
        <p:nvPicPr>
          <p:cNvPr id="23553" name="Picture 1" descr="C:\Users\QKMF\Desktop\mumps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971800"/>
            <a:ext cx="3600450" cy="3657600"/>
          </a:xfrm>
          <a:prstGeom prst="rect">
            <a:avLst/>
          </a:prstGeom>
          <a:noFill/>
        </p:spPr>
      </p:pic>
      <p:pic>
        <p:nvPicPr>
          <p:cNvPr id="23555" name="Picture 3" descr="C:\Users\QKMF\Desktop\NEWS-140048750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429000"/>
            <a:ext cx="3810000" cy="2352675"/>
          </a:xfrm>
          <a:prstGeom prst="rect">
            <a:avLst/>
          </a:prstGeom>
          <a:noFill/>
        </p:spPr>
      </p:pic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My Documents\My Pictures\279_example2.jpg"/>
          <p:cNvPicPr>
            <a:picLocks noChangeAspect="1" noChangeArrowheads="1"/>
          </p:cNvPicPr>
          <p:nvPr/>
        </p:nvPicPr>
        <p:blipFill>
          <a:blip r:embed="rId2" cstate="print"/>
          <a:srcRect b="376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0"/>
            <a:ext cx="7924800" cy="838199"/>
          </a:xfrm>
        </p:spPr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FF0000"/>
                </a:solidFill>
                <a:latin typeface="Cambria" pitchFamily="18" charset="0"/>
              </a:rPr>
              <a:t>    </a:t>
            </a:r>
            <a:br>
              <a:rPr lang="en-US" b="1" i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en-US" b="1" dirty="0" err="1" smtClean="0">
                <a:solidFill>
                  <a:srgbClr val="FFC000"/>
                </a:solidFill>
                <a:latin typeface="Cambria" pitchFamily="18" charset="0"/>
              </a:rPr>
              <a:t>Manifestimet</a:t>
            </a:r>
            <a:r>
              <a:rPr lang="en-US" b="1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  <a:latin typeface="Cambria" pitchFamily="18" charset="0"/>
              </a:rPr>
              <a:t>tjera</a:t>
            </a:r>
            <a:r>
              <a:rPr lang="en-US" dirty="0" smtClean="0">
                <a:solidFill>
                  <a:srgbClr val="FFC000"/>
                </a:solidFill>
                <a:latin typeface="Cambria" pitchFamily="18" charset="0"/>
              </a:rPr>
              <a:t/>
            </a:r>
            <a:br>
              <a:rPr lang="en-US" dirty="0" smtClean="0">
                <a:solidFill>
                  <a:srgbClr val="FFC000"/>
                </a:solidFill>
                <a:latin typeface="Cambria" pitchFamily="18" charset="0"/>
              </a:rPr>
            </a:br>
            <a:r>
              <a:rPr lang="en-US" b="1" dirty="0" smtClean="0">
                <a:latin typeface="Cambria" pitchFamily="18" charset="0"/>
              </a:rPr>
              <a:t>NKUBACIONI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19200" y="838200"/>
            <a:ext cx="7924800" cy="5181600"/>
          </a:xfrm>
        </p:spPr>
        <p:txBody>
          <a:bodyPr>
            <a:normAutofit fontScale="25000" lnSpcReduction="20000"/>
          </a:bodyPr>
          <a:lstStyle/>
          <a:p>
            <a:pPr lvl="0" algn="l"/>
            <a:r>
              <a:rPr lang="en-US" sz="9000" b="1" dirty="0" smtClean="0">
                <a:solidFill>
                  <a:srgbClr val="FFC000"/>
                </a:solidFill>
                <a:latin typeface="Cambria" pitchFamily="18" charset="0"/>
              </a:rPr>
              <a:t>Mumps meningitis</a:t>
            </a:r>
          </a:p>
          <a:p>
            <a:pPr lvl="0" algn="l"/>
            <a:endParaRPr lang="en-US" sz="9000" dirty="0" smtClean="0">
              <a:solidFill>
                <a:srgbClr val="FFC000"/>
              </a:solidFill>
              <a:latin typeface="Cambria" pitchFamily="18" charset="0"/>
            </a:endParaRPr>
          </a:p>
          <a:p>
            <a:pPr algn="l"/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Mund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lajmërohet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para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ose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 pas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rritjes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së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gjëndrrave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pështymore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,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fillimi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është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i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vrullshëm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 me: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Temperaturë</a:t>
            </a:r>
            <a:endParaRPr lang="en-US" sz="9000" dirty="0" smtClean="0">
              <a:solidFill>
                <a:srgbClr val="FFC000"/>
              </a:solidFill>
              <a:latin typeface="Cambria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Kokëdhembje</a:t>
            </a:r>
            <a:endParaRPr lang="en-US" sz="9000" dirty="0" smtClean="0">
              <a:solidFill>
                <a:srgbClr val="FFC000"/>
              </a:solidFill>
              <a:latin typeface="Cambria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Vjellje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përsëritura</a:t>
            </a:r>
            <a:endParaRPr lang="en-US" sz="9000" dirty="0" smtClean="0">
              <a:solidFill>
                <a:srgbClr val="FFC000"/>
              </a:solidFill>
              <a:latin typeface="Cambria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Shtangim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qafe</a:t>
            </a:r>
            <a:endParaRPr lang="en-US" sz="9000" dirty="0" smtClean="0">
              <a:solidFill>
                <a:srgbClr val="FFC000"/>
              </a:solidFill>
              <a:latin typeface="Cambria" pitchFamily="18" charset="0"/>
            </a:endParaRPr>
          </a:p>
          <a:p>
            <a:pPr algn="l"/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Gjatë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kontrollit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 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janë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prezent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shenjat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meningjeale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,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adinami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dhe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sindromë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 e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përgjithëshme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infektive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.</a:t>
            </a:r>
          </a:p>
          <a:p>
            <a:pPr algn="l"/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Sëmundja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zgjat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 3-4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ditë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,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bie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ngadalë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temperatura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dhe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tërhiqen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shenjat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9000" dirty="0" err="1" smtClean="0">
                <a:solidFill>
                  <a:srgbClr val="FFC000"/>
                </a:solidFill>
                <a:latin typeface="Cambria" pitchFamily="18" charset="0"/>
              </a:rPr>
              <a:t>meningjeale</a:t>
            </a:r>
            <a:r>
              <a:rPr lang="en-US" sz="9000" dirty="0" smtClean="0">
                <a:solidFill>
                  <a:srgbClr val="FFC000"/>
                </a:solidFill>
                <a:latin typeface="Cambria" pitchFamily="18" charset="0"/>
              </a:rPr>
              <a:t>.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My Documents\My Pictures\279_example2.jpg"/>
          <p:cNvPicPr>
            <a:picLocks noChangeAspect="1" noChangeArrowheads="1"/>
          </p:cNvPicPr>
          <p:nvPr/>
        </p:nvPicPr>
        <p:blipFill>
          <a:blip r:embed="rId2" cstate="print"/>
          <a:srcRect b="376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152400" y="152400"/>
            <a:ext cx="89916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b="1" dirty="0" smtClean="0">
                <a:solidFill>
                  <a:srgbClr val="FFC000"/>
                </a:solidFill>
                <a:latin typeface="Cambria" pitchFamily="18" charset="0"/>
              </a:rPr>
              <a:t>Mumps </a:t>
            </a:r>
            <a:r>
              <a:rPr lang="en-US" sz="3600" b="1" dirty="0" err="1" smtClean="0">
                <a:solidFill>
                  <a:srgbClr val="FFC000"/>
                </a:solidFill>
                <a:latin typeface="Cambria" pitchFamily="18" charset="0"/>
              </a:rPr>
              <a:t>orchitis</a:t>
            </a:r>
            <a:r>
              <a:rPr lang="en-US" sz="3600" b="1" dirty="0" smtClean="0">
                <a:solidFill>
                  <a:srgbClr val="FFC000"/>
                </a:solidFill>
                <a:latin typeface="Cambria" pitchFamily="18" charset="0"/>
              </a:rPr>
              <a:t> (</a:t>
            </a:r>
            <a:r>
              <a:rPr lang="en-US" sz="3600" b="1" dirty="0" err="1" smtClean="0">
                <a:solidFill>
                  <a:srgbClr val="FFC000"/>
                </a:solidFill>
                <a:latin typeface="Cambria" pitchFamily="18" charset="0"/>
              </a:rPr>
              <a:t>infeksioni</a:t>
            </a:r>
            <a:r>
              <a:rPr lang="en-US" sz="3600" b="1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FFC000"/>
                </a:solidFill>
                <a:latin typeface="Cambria" pitchFamily="18" charset="0"/>
              </a:rPr>
              <a:t>i</a:t>
            </a:r>
            <a:r>
              <a:rPr lang="en-US" sz="3600" b="1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FFC000"/>
                </a:solidFill>
                <a:latin typeface="Cambria" pitchFamily="18" charset="0"/>
              </a:rPr>
              <a:t>testikujve</a:t>
            </a:r>
            <a:r>
              <a:rPr lang="en-US" sz="3600" b="1" dirty="0" smtClean="0">
                <a:solidFill>
                  <a:srgbClr val="FFC000"/>
                </a:solidFill>
                <a:latin typeface="Cambria" pitchFamily="18" charset="0"/>
              </a:rPr>
              <a:t>)</a:t>
            </a:r>
            <a:endParaRPr lang="en-US" sz="3600" dirty="0" smtClean="0">
              <a:solidFill>
                <a:srgbClr val="FFC000"/>
              </a:solidFill>
              <a:latin typeface="Cambria" pitchFamily="18" charset="0"/>
            </a:endParaRPr>
          </a:p>
          <a:p>
            <a:endParaRPr lang="en-US" sz="3600" dirty="0" smtClean="0">
              <a:solidFill>
                <a:srgbClr val="FFC000"/>
              </a:solidFill>
              <a:latin typeface="Cambria" pitchFamily="18" charset="0"/>
            </a:endParaRPr>
          </a:p>
          <a:p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Orkidi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lajmërohet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kryesisht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tek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fëmijët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pubertet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ose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tek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rriturit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.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Fillimi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është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i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vrullshëm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më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rritje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temperaturës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,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dhembje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testis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dhe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shenja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përgjithëshme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infeksionit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.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Testisi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është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i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rritur-zmadhuar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për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2-3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herë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,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lëkura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scrotumit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është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skuqur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dhe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enjëtur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. Pas 4-5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dite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shenjat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fillojn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tërhiqen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gradualisht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. </a:t>
            </a:r>
            <a:endParaRPr lang="en-US" sz="3600" dirty="0">
              <a:solidFill>
                <a:srgbClr val="FFC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My Documents\My Pictures\279_example2.jpg"/>
          <p:cNvPicPr>
            <a:picLocks noChangeAspect="1" noChangeArrowheads="1"/>
          </p:cNvPicPr>
          <p:nvPr/>
        </p:nvPicPr>
        <p:blipFill>
          <a:blip r:embed="rId2" cstate="print"/>
          <a:srcRect b="376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914400"/>
            <a:ext cx="9144000" cy="3657600"/>
          </a:xfrm>
        </p:spPr>
        <p:txBody>
          <a:bodyPr>
            <a:noAutofit/>
          </a:bodyPr>
          <a:lstStyle/>
          <a:p>
            <a:pPr algn="l"/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Orkidi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zakonisht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është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i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njëanshëm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por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ndonjëherë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mund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jetë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i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dyanshëm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.</a:t>
            </a:r>
            <a:b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</a:b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Zakonisht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shfaqet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një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javë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pas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parotitit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,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por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ndodhë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edhe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pas tri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javësh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.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Poashtu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mund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paraprijë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parotititin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me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një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javë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ose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shkoj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bashkë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me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.</a:t>
            </a:r>
            <a:b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</a:b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Orkidi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nga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virusi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(Mumps)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i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parotitit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shumë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rralë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mund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shkaktoj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sterilitet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mashkullor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.</a:t>
            </a:r>
            <a:b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</a:br>
            <a:endParaRPr lang="en-US" sz="3600" b="1" i="1" dirty="0">
              <a:solidFill>
                <a:srgbClr val="FF0000"/>
              </a:solidFill>
            </a:endParaRPr>
          </a:p>
        </p:txBody>
      </p:sp>
      <p:pic>
        <p:nvPicPr>
          <p:cNvPr id="20481" name="Picture 1" descr="C:\Users\QKMF\Desktop\images (6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5029200"/>
            <a:ext cx="5044966" cy="12192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429000" y="4953000"/>
            <a:ext cx="2667000" cy="1676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My Documents\My Pictures\279_example2.jpg"/>
          <p:cNvPicPr>
            <a:picLocks noChangeAspect="1" noChangeArrowheads="1"/>
          </p:cNvPicPr>
          <p:nvPr/>
        </p:nvPicPr>
        <p:blipFill>
          <a:blip r:embed="rId2" cstate="print"/>
          <a:srcRect b="3761"/>
          <a:stretch>
            <a:fillRect/>
          </a:stretch>
        </p:blipFill>
        <p:spPr bwMode="auto">
          <a:xfrm>
            <a:off x="0" y="0"/>
            <a:ext cx="9296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14400" y="1"/>
            <a:ext cx="7772400" cy="990600"/>
          </a:xfrm>
        </p:spPr>
        <p:txBody>
          <a:bodyPr>
            <a:noAutofit/>
          </a:bodyPr>
          <a:lstStyle/>
          <a:p>
            <a:pPr lvl="0"/>
            <a:r>
              <a:rPr lang="en-US" b="1" dirty="0" smtClean="0">
                <a:solidFill>
                  <a:srgbClr val="FF0000"/>
                </a:solidFill>
                <a:latin typeface="Cambria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en-US" sz="3200" b="1" dirty="0" smtClean="0">
                <a:solidFill>
                  <a:srgbClr val="FFC000"/>
                </a:solidFill>
                <a:latin typeface="Cambria" pitchFamily="18" charset="0"/>
              </a:rPr>
              <a:t>Mums </a:t>
            </a:r>
            <a:r>
              <a:rPr lang="en-US" sz="3200" b="1" dirty="0" err="1" smtClean="0">
                <a:solidFill>
                  <a:srgbClr val="FFC000"/>
                </a:solidFill>
                <a:latin typeface="Cambria" pitchFamily="18" charset="0"/>
              </a:rPr>
              <a:t>pankreatitis</a:t>
            </a:r>
            <a:r>
              <a:rPr lang="en-US" dirty="0" smtClean="0">
                <a:solidFill>
                  <a:srgbClr val="FF0000"/>
                </a:solidFill>
                <a:latin typeface="Cambria" pitchFamily="18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Cambria" pitchFamily="18" charset="0"/>
              </a:rPr>
            </a:br>
            <a:endParaRPr lang="en-US" b="1" i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 flipV="1">
            <a:off x="5638800" y="3047999"/>
            <a:ext cx="152400" cy="45719"/>
          </a:xfrm>
        </p:spPr>
        <p:txBody>
          <a:bodyPr>
            <a:normAutofit fontScale="25000" lnSpcReduction="20000"/>
          </a:bodyPr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" y="990600"/>
            <a:ext cx="8763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Lokalizim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i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rrallë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i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infeksionit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.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Takohet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kryesisht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tek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rriturit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,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zakonisht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javën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dytë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.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Fillon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me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një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valë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re temperature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që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shoqërohet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me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dhimbje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barku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përziera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,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vjella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dhe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diarre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,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jashtëqitjet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janë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yndyrshme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dhe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me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ngjyrë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qelët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.</a:t>
            </a:r>
          </a:p>
          <a:p>
            <a:endParaRPr lang="en-US" sz="36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My Documents\My Pictures\279_example2.jpg"/>
          <p:cNvPicPr>
            <a:picLocks noChangeAspect="1" noChangeArrowheads="1"/>
          </p:cNvPicPr>
          <p:nvPr/>
        </p:nvPicPr>
        <p:blipFill>
          <a:blip r:embed="rId2" cstate="print"/>
          <a:srcRect b="3761"/>
          <a:stretch>
            <a:fillRect/>
          </a:stretch>
        </p:blipFill>
        <p:spPr bwMode="auto">
          <a:xfrm>
            <a:off x="0" y="-457200"/>
            <a:ext cx="9144000" cy="73152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-228601"/>
            <a:ext cx="9144000" cy="1447801"/>
          </a:xfrm>
        </p:spPr>
        <p:txBody>
          <a:bodyPr>
            <a:normAutofit/>
          </a:bodyPr>
          <a:lstStyle/>
          <a:p>
            <a:pPr lvl="0"/>
            <a:r>
              <a:rPr lang="en-US" sz="3200" b="1" i="1" dirty="0" smtClean="0">
                <a:solidFill>
                  <a:srgbClr val="FFC000"/>
                </a:solidFill>
                <a:latin typeface="Cambria" pitchFamily="18" charset="0"/>
              </a:rPr>
              <a:t>Mums </a:t>
            </a:r>
            <a:r>
              <a:rPr lang="en-US" sz="3200" b="1" i="1" dirty="0" err="1" smtClean="0">
                <a:solidFill>
                  <a:srgbClr val="FFC000"/>
                </a:solidFill>
                <a:latin typeface="Cambria" pitchFamily="18" charset="0"/>
              </a:rPr>
              <a:t>oophoritit</a:t>
            </a:r>
            <a:r>
              <a:rPr lang="en-US" sz="3200" b="1" i="1" dirty="0" smtClean="0">
                <a:solidFill>
                  <a:srgbClr val="FFC000"/>
                </a:solidFill>
                <a:latin typeface="Cambria" pitchFamily="18" charset="0"/>
              </a:rPr>
              <a:t>(</a:t>
            </a:r>
            <a:r>
              <a:rPr lang="en-US" sz="3200" b="1" i="1" dirty="0" err="1" smtClean="0">
                <a:solidFill>
                  <a:srgbClr val="FFC000"/>
                </a:solidFill>
                <a:latin typeface="Cambria" pitchFamily="18" charset="0"/>
              </a:rPr>
              <a:t>infeksion</a:t>
            </a:r>
            <a:r>
              <a:rPr lang="en-US" sz="3200" b="1" i="1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200" b="1" i="1" dirty="0" err="1" smtClean="0">
                <a:solidFill>
                  <a:srgbClr val="FFC000"/>
                </a:solidFill>
                <a:latin typeface="Cambria" pitchFamily="18" charset="0"/>
              </a:rPr>
              <a:t>i</a:t>
            </a:r>
            <a:r>
              <a:rPr lang="en-US" sz="3200" b="1" i="1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200" b="1" i="1" dirty="0" err="1" smtClean="0">
                <a:solidFill>
                  <a:srgbClr val="FFC000"/>
                </a:solidFill>
                <a:latin typeface="Cambria" pitchFamily="18" charset="0"/>
              </a:rPr>
              <a:t>vezporve</a:t>
            </a:r>
            <a:r>
              <a:rPr lang="en-US" sz="3200" b="1" i="1" dirty="0" smtClean="0">
                <a:solidFill>
                  <a:srgbClr val="FFC000"/>
                </a:solidFill>
              </a:rPr>
              <a:t>)</a:t>
            </a:r>
            <a:endParaRPr lang="en-US" sz="3200" i="1" dirty="0">
              <a:solidFill>
                <a:srgbClr val="FFC000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28600" y="1828800"/>
            <a:ext cx="8915400" cy="3810000"/>
          </a:xfrm>
        </p:spPr>
        <p:txBody>
          <a:bodyPr>
            <a:noAutofit/>
          </a:bodyPr>
          <a:lstStyle/>
          <a:p>
            <a:pPr algn="l"/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Infeksion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i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rrallë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që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paraqitet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rreth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ditës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dhjetë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nga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paraqitja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sëmundjes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.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Manifestohet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me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dhembje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pjesën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poshtme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barkut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dhe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shumë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rrallë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mund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shfaqet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amenore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.</a:t>
            </a:r>
          </a:p>
          <a:p>
            <a:endParaRPr lang="en-US" sz="3600" dirty="0">
              <a:solidFill>
                <a:srgbClr val="FFC000"/>
              </a:solidFill>
              <a:latin typeface="Cambria" pitchFamily="18" charset="0"/>
            </a:endParaRPr>
          </a:p>
        </p:txBody>
      </p:sp>
      <p:sp>
        <p:nvSpPr>
          <p:cNvPr id="26630" name="AutoShape 6" descr="data:image/jpg;base64,/9j/4AAQSkZJRgABAQAAAQABAAD/2wCEAAkGBhMSERUTEhQUFRUWGB4aGBQXFxsVHBYWGxoXGBwaHBYdGyYfFxwjGxcZJDAlIygpLiwsFx8xNTAqNSYrLCkBCQoKDgwOGg8PGiwkHiQsKSwsKTQ1LCk0LC0pLCwsKiwyLCwsLCovLCw0LCksLCwpLCwsLCksLDQpLCkpKS4sLP/AABEIAFgAggMBIgACEQEDEQH/xAAbAAACAgMBAAAAAAAAAAAAAAAEBQAGAQMHAv/EADwQAAECAwUFBgMGBQUAAAAAAAECEQADIQQFEjFRBkFhcZETIjKBobHB0fAUIzNCcvEHU2KS4RUWQ1KC/8QAGgEAAgMBAQAAAAAAAAAAAAAAAwQBAgUABv/EACsRAAICAQQAAwcFAAAAAAAAAAABAhEDBBIhMUFR8BMUImFxodEFI1KRsf/aAAwDAQACEQMRAD8A5dc90yzLC1hyo79whvKuSTvlp5cIGulD2dDaH3hzLLpTxFfjGnpscZPldJA8jpIBNzSP5aemcev9Ek/y09N8FrzaNkygbqYO8ceeCE+hem5JFfu0xlNzSN8tLcoLlZGIYHDbtUqRdrloEnXNIDHs0s+kYRc8iry07oPQyklJ3Qhtt8KDoR/cMzy0ECnjjCe6vhdtfj8EqVxp9miZOklRTLkSyAWxHXlDK7LHKUppkmU+iaHoYrUqaoFwSDqI3WacpMwTATiCnc1rGbOUm7Qxj2+KL1L2dsxzko6fGNyNl7K34KD5fGArnvftHCiMWYSaBj9UMXO7ZeJINfP5QvLUU6kh1YItbo9Al3bCWLCFLkIUTuyEIP4l7O2WRZpZlSZctZmZpFVJwqfyBKY6NZZNK+VI53/EhZmzzKNBLSMPFxixereUVwqWXJVlcyjCHRzeVJSQaZP7Rp7IQXJlFy+79vjGlqiGWmhAEWliRoYkep/iVzPvEixQt1wTE9iitQ4be5NIaWYMSDzHL6MJbrsIXZ0EEpUMlDn6iPQvJaSUTQxyxDSNXHljDa5Kn/vAKUG/oOjNHi3A9dPWMSlOSDvzPGNdnmApS1RmfKg94z26QWesOVbUvXXr7g0+Gj2Hy0jExW4dYDtc8kliQODVgdNuIoXPEfKFJuPMfuHV9ni+LaQgIQanxN7cf8QjJy13w2n2JQLFyWcDdqz5PGizWDFVmjPyZG3trwCrFxuBBIJMNbHdONgX/wAwXJu3wsItN1XGKF/WkZWqz7TS02m3dlXXdhSkLSaoNdxY5jrHTNnbSJkhCmDgAEZ5QjvbZ4KlrSjxLBA3AHMebwj2b2gnSl/ZwgdopWEhT8n5DPyhLdLLG14Md2xxvb5nWbJIdi3T6pHMNv56VWyaE/lZJqS5ArnlUkU0joF13ngKJWfdOFzU4cz5n3jlt9y1dvNx+LtFPzxGNX9Nqc2/kZusbjESLkd3usxfF8PWEazWG1snEFnoB9fXKFE2Hc9buDPj0DT/ABK5n3jMSf4lcz7xICcXW4Sn7PLY1Y084LnWFE1O8EdRGi45D2NCh4kV5h69PnDu77J2igE0c1hvDJNNZHwvXARxfG1dldlXEZZfEoDVNH5jL3jM+zgFzibN3z9HeLVZVIKlhnShPVWXvCa/rF2ZSpI7qnYaKDejkGKLPBLavqgnsvEFIkqTUEECmtHd8x+0O7hueQCVYVKUQwSr6bPTJoTXXZO0UwydvIED1c9Ysl0pxhYT4gruvSiVKy8le8V1eX4LXb9evkF02G5cim9tn1JRhNDi7hdyFEFhTMZ9IX3VIeWB+Zy8dK+ypUiu4OFGo1BfUFopk+zJlzVhOo3NUgE03Vr5xkPUyjz2aC08W6DrsulKgxzg+VZVJX4qIDqSBVQzHd3H3cwrlXvLkDEpX7xYbpsIUMUv/lqokUY6Uck8YzZ7pysfioxQZYZKpqknDQeYfV2jXfmzCUFVpATRPfbMJzxDkWJGg4MbRd13hKcyfQdIrW3V4KWjsZb4R4ykEuR+VxSnu2kN48dKhDJkuVoQSbxHaS14hhGFIPD8RR5MlIit7WWk9stSgylBKm0xJSQDxYh+MerotTHs5gNKAnhRugEatprMudNXNAcLUWD14BtGaHNK/YZHfkK5/wB3Gq8yoTZrmsCzM4JnIZTZQMrOHW7RmtUwef4lcz7xmMT/ABK5n3jMQQdA2MnASUjVwQfrfFiscoSluD3WLct3n8opOz04oSgHIjEOT1Hka8n0i9osfayu6XcODx3jhEamnFTX0/oc0/8AERXbNZSt5cN6w3vmyYrKlRq0weqVfFIhFIBTMLhiDUaboutvQPsaE71rFOAck+nrAsuRezXmmFxRuRWNmrNhnBOpHpWDJ0jsJhUl2cxvuSU84cDBO0aXXgHiZ4UlNyaHoxUVQXbLaFWOZgJSpSQORJApFZu+4JqJapsxZWaqIoKAZA0AoBw5Q+uCWSiYGcgUB1BEbL5QpUjCBhdgsEVYu4ZuAB4PC2Td0g8KXLK/c82VMmJIStAXUYmIcB891DkfhHRrqswDErKnyqGppFds9m7KWpSEuoJcADexYN5HqIlgvydMlJUtQTjywMXNS4d8JpUDjHJJFcjk1TZbb4vDBLUEEBTO9KBnpxMIrUuWQU1UeDn4MIFQUkVPmfVyY92W2FQZIH6mcOCQcuUXuxdJLgp20VzYTjQHGo15jlC6TegUh1nCQKnJ08IvV72wdmpK2LgDLnll6HfHNb3kJJYBRIO4bupeDwvIqYOe3HbixFeM3EoqGT0gIxYJ12JIADg8d0eU3UACNYfhBtGbNclan+JXM+8ZiWgd9XM+8SJAlxsyQbBKWn8SUd+9BJ6h/QmG+z97nE6XCCaDcFb0l8yIqtinkyUDQU6w42UWDO7E+GbkNFjIjRx8IpGle7oZTbqi23ld2JQmj84Yn+oZentB9rmvZ5RDnASFBsnT7U9YcWKxASwhdXoeY+R9okj7hRHXQjXhCDl4GglXJVrDeSJWOYo1yAGZOgjbdFnmLUZswVVrQOcgNdI3XnbrOpXdQhSgaYUhIT/6zU5zhzKsaXlEOpbY8RNAWbE2oennEPgKpps1qUmzpWoMV0Thy7yjQPBNkeagrUgJcA1qaQjvqwTFrwlJCUnEFO+IsXUfgPnHq1XyspQZczDhHfSUh3JpmaeY8oF2E3cDK97aJXcR4zU/0pyB893I6RXpctgliWSoUAbPu5mp8XCNc9WF5gCiFgErJc4gSDiqdRpDGzBS5bkO+RFH05GLJUUlOw+zSmqEV139TWNc68jLKwSkVcOWoofMKhfNtpwN3iCAXJz4afOsVa3WkqchgdQNw16nrBIQsDLJQxvG2durMMDmG6UyeAZqgMqR6s7iWHzNTAloXHptPp44sSdcsw82d5Mj8gafNrSNarS8a5iqwNiYwnlVPgLF2hBafGr9R94kYtPjV+o+8ZhcqMrttyQjCogNrSDrHb0omoWFpBSoF3yYgxmJENWXU2jp8zbmxYi1olkYiQKjeS5LUFYX7RbZWWclKEWmXQ1UHDnLNnb3jMSAe7xDvVS8kIE3vZkrP36FAGhDseOUXOw7bWBKQDaZdEt+bp4YkSJeBMhamS8EbJ+293rSEm0ynbxd7PTw9YU/7vsKnC50sjzr6RIkR7vEt71PyQGnaWxIStCZyFIVuLunkWr7wFL2tlJQZaZ0sDcok5ctW+MYiRPsIkLVTTukKZ19JOL79CtKtWApd6JJBVMSPMesZiReONIieplLsZzL6kNSajrAM+85RymJ6xIkaL1s34IQWFIDXa5f/dPWNUy1y3JKw2gqTwA+cYiQvPK5BUqEUxbknUvEiRIESf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395288"/>
            <a:ext cx="1238250" cy="8382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2" name="AutoShape 8" descr="data:image/jpg;base64,/9j/4AAQSkZJRgABAQAAAQABAAD/2wCEAAkGBhMSERUTEhQUFRUWGB4aGBQXFxsVHBYWGxoXGBwaHBYdGyYfFxwjGxcZJDAlIygpLiwsFx8xNTAqNSYrLCkBCQoKDgwOGg8PGiwkHiQsKSwsKTQ1LCk0LC0pLCwsKiwyLCwsLCovLCw0LCksLCwpLCwsLCksLDQpLCkpKS4sLP/AABEIAFgAggMBIgACEQEDEQH/xAAbAAACAgMBAAAAAAAAAAAAAAAEBQAGAQMHAv/EADwQAAECAwUFBgMGBQUAAAAAAAECEQADIQQFEjFRBkFhcZETIjKBobHB0fAUIzNCcvEHU2KS4RUWQ1KC/8QAGgEAAgMBAQAAAAAAAAAAAAAAAwQBAgUABv/EACsRAAICAQQAAwcFAAAAAAAAAAABAhEDBBIhMUFR8BMUImFxodEFI1KRsf/aAAwDAQACEQMRAD8A5dc90yzLC1hyo79whvKuSTvlp5cIGulD2dDaH3hzLLpTxFfjGnpscZPldJA8jpIBNzSP5aemcev9Ek/y09N8FrzaNkygbqYO8ceeCE+hem5JFfu0xlNzSN8tLcoLlZGIYHDbtUqRdrloEnXNIDHs0s+kYRc8iry07oPQyklJ3Qhtt8KDoR/cMzy0ECnjjCe6vhdtfj8EqVxp9miZOklRTLkSyAWxHXlDK7LHKUppkmU+iaHoYrUqaoFwSDqI3WacpMwTATiCnc1rGbOUm7Qxj2+KL1L2dsxzko6fGNyNl7K34KD5fGArnvftHCiMWYSaBj9UMXO7ZeJINfP5QvLUU6kh1YItbo9Al3bCWLCFLkIUTuyEIP4l7O2WRZpZlSZctZmZpFVJwqfyBKY6NZZNK+VI53/EhZmzzKNBLSMPFxixereUVwqWXJVlcyjCHRzeVJSQaZP7Rp7IQXJlFy+79vjGlqiGWmhAEWliRoYkep/iVzPvEixQt1wTE9iitQ4be5NIaWYMSDzHL6MJbrsIXZ0EEpUMlDn6iPQvJaSUTQxyxDSNXHljDa5Kn/vAKUG/oOjNHi3A9dPWMSlOSDvzPGNdnmApS1RmfKg94z26QWesOVbUvXXr7g0+Gj2Hy0jExW4dYDtc8kliQODVgdNuIoXPEfKFJuPMfuHV9ni+LaQgIQanxN7cf8QjJy13w2n2JQLFyWcDdqz5PGizWDFVmjPyZG3trwCrFxuBBIJMNbHdONgX/wAwXJu3wsItN1XGKF/WkZWqz7TS02m3dlXXdhSkLSaoNdxY5jrHTNnbSJkhCmDgAEZ5QjvbZ4KlrSjxLBA3AHMebwj2b2gnSl/ZwgdopWEhT8n5DPyhLdLLG14Md2xxvb5nWbJIdi3T6pHMNv56VWyaE/lZJqS5ArnlUkU0joF13ngKJWfdOFzU4cz5n3jlt9y1dvNx+LtFPzxGNX9Nqc2/kZusbjESLkd3usxfF8PWEazWG1snEFnoB9fXKFE2Hc9buDPj0DT/ABK5n3jMSf4lcz7xICcXW4Sn7PLY1Y084LnWFE1O8EdRGi45D2NCh4kV5h69PnDu77J2igE0c1hvDJNNZHwvXARxfG1dldlXEZZfEoDVNH5jL3jM+zgFzibN3z9HeLVZVIKlhnShPVWXvCa/rF2ZSpI7qnYaKDejkGKLPBLavqgnsvEFIkqTUEECmtHd8x+0O7hueQCVYVKUQwSr6bPTJoTXXZO0UwydvIED1c9Ysl0pxhYT4gruvSiVKy8le8V1eX4LXb9evkF02G5cim9tn1JRhNDi7hdyFEFhTMZ9IX3VIeWB+Zy8dK+ypUiu4OFGo1BfUFopk+zJlzVhOo3NUgE03Vr5xkPUyjz2aC08W6DrsulKgxzg+VZVJX4qIDqSBVQzHd3H3cwrlXvLkDEpX7xYbpsIUMUv/lqokUY6Uck8YzZ7pysfioxQZYZKpqknDQeYfV2jXfmzCUFVpATRPfbMJzxDkWJGg4MbRd13hKcyfQdIrW3V4KWjsZb4R4ykEuR+VxSnu2kN48dKhDJkuVoQSbxHaS14hhGFIPD8RR5MlIit7WWk9stSgylBKm0xJSQDxYh+MerotTHs5gNKAnhRugEatprMudNXNAcLUWD14BtGaHNK/YZHfkK5/wB3Gq8yoTZrmsCzM4JnIZTZQMrOHW7RmtUwef4lcz7xmMT/ABK5n3jMQQdA2MnASUjVwQfrfFiscoSluD3WLct3n8opOz04oSgHIjEOT1Hka8n0i9osfayu6XcODx3jhEamnFTX0/oc0/8AERXbNZSt5cN6w3vmyYrKlRq0weqVfFIhFIBTMLhiDUaboutvQPsaE71rFOAck+nrAsuRezXmmFxRuRWNmrNhnBOpHpWDJ0jsJhUl2cxvuSU84cDBO0aXXgHiZ4UlNyaHoxUVQXbLaFWOZgJSpSQORJApFZu+4JqJapsxZWaqIoKAZA0AoBw5Q+uCWSiYGcgUB1BEbL5QpUjCBhdgsEVYu4ZuAB4PC2Td0g8KXLK/c82VMmJIStAXUYmIcB891DkfhHRrqswDErKnyqGppFds9m7KWpSEuoJcADexYN5HqIlgvydMlJUtQTjywMXNS4d8JpUDjHJJFcjk1TZbb4vDBLUEEBTO9KBnpxMIrUuWQU1UeDn4MIFQUkVPmfVyY92W2FQZIH6mcOCQcuUXuxdJLgp20VzYTjQHGo15jlC6TegUh1nCQKnJ08IvV72wdmpK2LgDLnll6HfHNb3kJJYBRIO4bupeDwvIqYOe3HbixFeM3EoqGT0gIxYJ12JIADg8d0eU3UACNYfhBtGbNclan+JXM+8ZiWgd9XM+8SJAlxsyQbBKWn8SUd+9BJ6h/QmG+z97nE6XCCaDcFb0l8yIqtinkyUDQU6w42UWDO7E+GbkNFjIjRx8IpGle7oZTbqi23ld2JQmj84Yn+oZentB9rmvZ5RDnASFBsnT7U9YcWKxASwhdXoeY+R9okj7hRHXQjXhCDl4GglXJVrDeSJWOYo1yAGZOgjbdFnmLUZswVVrQOcgNdI3XnbrOpXdQhSgaYUhIT/6zU5zhzKsaXlEOpbY8RNAWbE2oennEPgKpps1qUmzpWoMV0Thy7yjQPBNkeagrUgJcA1qaQjvqwTFrwlJCUnEFO+IsXUfgPnHq1XyspQZczDhHfSUh3JpmaeY8oF2E3cDK97aJXcR4zU/0pyB893I6RXpctgliWSoUAbPu5mp8XCNc9WF5gCiFgErJc4gSDiqdRpDGzBS5bkO+RFH05GLJUUlOw+zSmqEV139TWNc68jLKwSkVcOWoofMKhfNtpwN3iCAXJz4afOsVa3WkqchgdQNw16nrBIQsDLJQxvG2durMMDmG6UyeAZqgMqR6s7iWHzNTAloXHptPp44sSdcsw82d5Mj8gafNrSNarS8a5iqwNiYwnlVPgLF2hBafGr9R94kYtPjV+o+8ZhcqMrttyQjCogNrSDrHb0omoWFpBSoF3yYgxmJENWXU2jp8zbmxYi1olkYiQKjeS5LUFYX7RbZWWclKEWmXQ1UHDnLNnb3jMSAe7xDvVS8kIE3vZkrP36FAGhDseOUXOw7bWBKQDaZdEt+bp4YkSJeBMhamS8EbJ+293rSEm0ynbxd7PTw9YU/7vsKnC50sjzr6RIkR7vEt71PyQGnaWxIStCZyFIVuLunkWr7wFL2tlJQZaZ0sDcok5ctW+MYiRPsIkLVTTukKZ19JOL79CtKtWApd6JJBVMSPMesZiReONIieplLsZzL6kNSajrAM+85RymJ6xIkaL1s34IQWFIDXa5f/dPWNUy1y3JKw2gqTwA+cYiQvPK5BUqEUxbknUvEiRIESf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395288"/>
            <a:ext cx="1238250" cy="8382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My Documents\My Pictures\279_example2.jpg"/>
          <p:cNvPicPr>
            <a:picLocks noChangeAspect="1" noChangeArrowheads="1"/>
          </p:cNvPicPr>
          <p:nvPr/>
        </p:nvPicPr>
        <p:blipFill>
          <a:blip r:embed="rId2" cstate="print"/>
          <a:srcRect b="376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144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3200" b="1" i="1" dirty="0" err="1" smtClean="0">
                <a:solidFill>
                  <a:srgbClr val="FFC000"/>
                </a:solidFill>
                <a:latin typeface="Cambria" pitchFamily="18" charset="0"/>
              </a:rPr>
              <a:t>Diagnoza</a:t>
            </a:r>
            <a:endParaRPr lang="en-US" sz="3200" i="1" dirty="0">
              <a:solidFill>
                <a:srgbClr val="FFC000"/>
              </a:solidFill>
              <a:latin typeface="Cambria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04800" y="1295400"/>
            <a:ext cx="8610600" cy="5562600"/>
          </a:xfrm>
        </p:spPr>
        <p:txBody>
          <a:bodyPr>
            <a:noAutofit/>
          </a:bodyPr>
          <a:lstStyle/>
          <a:p>
            <a:pPr algn="l"/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shumtën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rasteve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diagnoza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parotiti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epidemic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caktohet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bazë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shenjave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tipike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klinike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.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Mirëpo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diagnoza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tek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manifestimet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tjera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posaqërisht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ato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që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nuk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janë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përcjellura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me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parotit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kërkojnë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vërtetësi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laboratorike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.</a:t>
            </a:r>
            <a:endParaRPr lang="en-US" sz="3600" dirty="0">
              <a:solidFill>
                <a:srgbClr val="FFC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My Documents\My Pictures\279_example2.jpg"/>
          <p:cNvPicPr>
            <a:picLocks noChangeAspect="1" noChangeArrowheads="1"/>
          </p:cNvPicPr>
          <p:nvPr/>
        </p:nvPicPr>
        <p:blipFill>
          <a:blip r:embed="rId2" cstate="print"/>
          <a:srcRect b="376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772400" cy="4495800"/>
          </a:xfrm>
        </p:spPr>
        <p:txBody>
          <a:bodyPr>
            <a:normAutofit/>
          </a:bodyPr>
          <a:lstStyle/>
          <a:p>
            <a:pPr algn="l"/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Virusi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i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parotitit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(Mumps)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caktohet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me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metoda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serologjike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(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më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shpesh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me Elisa-test) me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cilin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caktohen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antitrupat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IgM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klasë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, e pas 3-4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jave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edhe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IgG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antitrupat.Këto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teste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mund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punohen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edhe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me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likvor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për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treguar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etiologjinë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meningjitit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dhe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encefalitit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.</a:t>
            </a:r>
            <a:endParaRPr lang="en-US" sz="3600" dirty="0">
              <a:solidFill>
                <a:srgbClr val="FFC000"/>
              </a:solidFill>
              <a:latin typeface="Cambria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 flipV="1">
            <a:off x="8458200" y="5029200"/>
            <a:ext cx="228600" cy="76200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endParaRPr lang="sq-AL" sz="1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My Documents\My Pictures\279_example2.jpg"/>
          <p:cNvPicPr>
            <a:picLocks noChangeAspect="1" noChangeArrowheads="1"/>
          </p:cNvPicPr>
          <p:nvPr/>
        </p:nvPicPr>
        <p:blipFill>
          <a:blip r:embed="rId2" cstate="print"/>
          <a:srcRect b="376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7772400" cy="8382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FFC000"/>
                </a:solidFill>
                <a:latin typeface="Cambria" pitchFamily="18" charset="0"/>
              </a:rPr>
              <a:t>Diagnoza</a:t>
            </a:r>
            <a:r>
              <a:rPr lang="en-US" sz="3600" b="1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FFC000"/>
                </a:solidFill>
                <a:latin typeface="Cambria" pitchFamily="18" charset="0"/>
              </a:rPr>
              <a:t>diferenciale</a:t>
            </a:r>
            <a:endParaRPr lang="en-US" sz="3600" dirty="0">
              <a:solidFill>
                <a:srgbClr val="FFC000"/>
              </a:solidFill>
              <a:latin typeface="Cambria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" y="1676400"/>
            <a:ext cx="8534400" cy="3505200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>
                <a:solidFill>
                  <a:srgbClr val="FFC000"/>
                </a:solidFill>
                <a:latin typeface="Cambria" pitchFamily="18" charset="0"/>
              </a:rPr>
              <a:t>Duhet</a:t>
            </a:r>
            <a:r>
              <a:rPr lang="en-US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Cambria" pitchFamily="18" charset="0"/>
              </a:rPr>
              <a:t>patur</a:t>
            </a:r>
            <a:r>
              <a:rPr lang="en-US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Cambria" pitchFamily="18" charset="0"/>
              </a:rPr>
              <a:t>parasysh</a:t>
            </a:r>
            <a:r>
              <a:rPr lang="en-US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Cambria" pitchFamily="18" charset="0"/>
              </a:rPr>
              <a:t>parotitet</a:t>
            </a:r>
            <a:r>
              <a:rPr lang="en-US" dirty="0" smtClean="0">
                <a:solidFill>
                  <a:srgbClr val="FFC000"/>
                </a:solidFill>
                <a:latin typeface="Cambria" pitchFamily="18" charset="0"/>
              </a:rPr>
              <a:t> me </a:t>
            </a:r>
            <a:r>
              <a:rPr lang="en-US" dirty="0" err="1" smtClean="0">
                <a:solidFill>
                  <a:srgbClr val="FFC000"/>
                </a:solidFill>
                <a:latin typeface="Cambria" pitchFamily="18" charset="0"/>
              </a:rPr>
              <a:t>etiologji</a:t>
            </a:r>
            <a:r>
              <a:rPr lang="en-US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Cambria" pitchFamily="18" charset="0"/>
              </a:rPr>
              <a:t>tjetër</a:t>
            </a:r>
            <a:r>
              <a:rPr lang="en-US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Cambria" pitchFamily="18" charset="0"/>
              </a:rPr>
              <a:t>virusale</a:t>
            </a:r>
            <a:r>
              <a:rPr lang="en-US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Cambria" pitchFamily="18" charset="0"/>
              </a:rPr>
              <a:t>siç</a:t>
            </a:r>
            <a:r>
              <a:rPr lang="en-US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Cambria" pitchFamily="18" charset="0"/>
              </a:rPr>
              <a:t>janë</a:t>
            </a:r>
            <a:r>
              <a:rPr lang="en-US" dirty="0" smtClean="0">
                <a:solidFill>
                  <a:srgbClr val="FFC000"/>
                </a:solidFill>
                <a:latin typeface="Cambria" pitchFamily="18" charset="0"/>
              </a:rPr>
              <a:t>: 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influence A, </a:t>
            </a:r>
            <a:r>
              <a:rPr lang="en-US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parainfluenca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, </a:t>
            </a:r>
            <a:r>
              <a:rPr lang="en-US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koksaki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viruset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, </a:t>
            </a:r>
            <a:r>
              <a:rPr lang="en-US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viruset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 e </a:t>
            </a:r>
            <a:r>
              <a:rPr lang="en-US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horiomeningitit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  </a:t>
            </a:r>
            <a:r>
              <a:rPr lang="en-US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limfocitar</a:t>
            </a:r>
            <a:r>
              <a:rPr lang="en-US" dirty="0" smtClean="0">
                <a:solidFill>
                  <a:srgbClr val="FFC000"/>
                </a:solidFill>
                <a:latin typeface="Cambria" pitchFamily="18" charset="0"/>
              </a:rPr>
              <a:t>.</a:t>
            </a:r>
          </a:p>
          <a:p>
            <a:pPr algn="l"/>
            <a:r>
              <a:rPr lang="en-US" dirty="0" err="1" smtClean="0">
                <a:solidFill>
                  <a:srgbClr val="FFC000"/>
                </a:solidFill>
                <a:latin typeface="Cambria" pitchFamily="18" charset="0"/>
              </a:rPr>
              <a:t>Duhet</a:t>
            </a:r>
            <a:r>
              <a:rPr lang="en-US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Cambria" pitchFamily="18" charset="0"/>
              </a:rPr>
              <a:t>menduar</a:t>
            </a:r>
            <a:r>
              <a:rPr lang="en-US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Cambria" pitchFamily="18" charset="0"/>
              </a:rPr>
              <a:t>poashtu</a:t>
            </a:r>
            <a:r>
              <a:rPr lang="en-US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infeksionet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bakterore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 </a:t>
            </a:r>
            <a:r>
              <a:rPr lang="en-US" dirty="0" smtClean="0">
                <a:solidFill>
                  <a:srgbClr val="FFC000"/>
                </a:solidFill>
                <a:latin typeface="Cambria" pitchFamily="18" charset="0"/>
              </a:rPr>
              <a:t>e </a:t>
            </a:r>
            <a:r>
              <a:rPr lang="en-US" dirty="0" err="1" smtClean="0">
                <a:solidFill>
                  <a:srgbClr val="FFC000"/>
                </a:solidFill>
                <a:latin typeface="Cambria" pitchFamily="18" charset="0"/>
              </a:rPr>
              <a:t>sidomos</a:t>
            </a:r>
            <a:r>
              <a:rPr lang="en-US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Cambria" pitchFamily="18" charset="0"/>
              </a:rPr>
              <a:t>në</a:t>
            </a:r>
            <a:r>
              <a:rPr lang="en-US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staphylococcus </a:t>
            </a:r>
            <a:r>
              <a:rPr lang="en-US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aureus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.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8" name="Picture 2" descr="See full 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152400"/>
            <a:ext cx="1371600" cy="1447800"/>
          </a:xfrm>
          <a:prstGeom prst="rect">
            <a:avLst/>
          </a:prstGeom>
          <a:noFill/>
        </p:spPr>
      </p:pic>
      <p:pic>
        <p:nvPicPr>
          <p:cNvPr id="15361" name="Picture 1" descr="C:\Users\QKMF\Desktop\parotiti chronik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4600" y="4800600"/>
            <a:ext cx="1752600" cy="18288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My Documents\My Pictures\279_example2.jpg"/>
          <p:cNvPicPr>
            <a:picLocks noChangeAspect="1" noChangeArrowheads="1"/>
          </p:cNvPicPr>
          <p:nvPr/>
        </p:nvPicPr>
        <p:blipFill>
          <a:blip r:embed="rId2" cstate="print"/>
          <a:srcRect b="376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1000" y="533400"/>
            <a:ext cx="8458200" cy="4038600"/>
          </a:xfrm>
        </p:spPr>
        <p:txBody>
          <a:bodyPr>
            <a:normAutofit fontScale="92500"/>
          </a:bodyPr>
          <a:lstStyle/>
          <a:p>
            <a:pPr algn="l"/>
            <a:r>
              <a:rPr lang="en-US" sz="3800" dirty="0" err="1" smtClean="0">
                <a:solidFill>
                  <a:srgbClr val="FFC000"/>
                </a:solidFill>
                <a:latin typeface="Cambria" pitchFamily="18" charset="0"/>
              </a:rPr>
              <a:t>Nga</a:t>
            </a:r>
            <a:r>
              <a:rPr lang="en-US" sz="38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800" dirty="0" err="1" smtClean="0">
                <a:solidFill>
                  <a:srgbClr val="FFC000"/>
                </a:solidFill>
                <a:latin typeface="Cambria" pitchFamily="18" charset="0"/>
              </a:rPr>
              <a:t>faktorë</a:t>
            </a:r>
            <a:r>
              <a:rPr lang="en-US" sz="38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800" dirty="0" err="1" smtClean="0">
                <a:solidFill>
                  <a:srgbClr val="FFC000"/>
                </a:solidFill>
                <a:latin typeface="Cambria" pitchFamily="18" charset="0"/>
              </a:rPr>
              <a:t>joinfektiv</a:t>
            </a:r>
            <a:r>
              <a:rPr lang="en-US" sz="38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800" dirty="0" err="1" smtClean="0">
                <a:solidFill>
                  <a:srgbClr val="FFC000"/>
                </a:solidFill>
                <a:latin typeface="Cambria" pitchFamily="18" charset="0"/>
              </a:rPr>
              <a:t>duhet</a:t>
            </a:r>
            <a:r>
              <a:rPr lang="en-US" sz="38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800" dirty="0" err="1" smtClean="0">
                <a:solidFill>
                  <a:srgbClr val="FFC000"/>
                </a:solidFill>
                <a:latin typeface="Cambria" pitchFamily="18" charset="0"/>
              </a:rPr>
              <a:t>menduar</a:t>
            </a:r>
            <a:r>
              <a:rPr lang="en-US" sz="38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800" dirty="0" err="1" smtClean="0">
                <a:solidFill>
                  <a:srgbClr val="FFC000"/>
                </a:solidFill>
                <a:latin typeface="Cambria" pitchFamily="18" charset="0"/>
              </a:rPr>
              <a:t>në</a:t>
            </a:r>
            <a:r>
              <a:rPr lang="en-US" sz="38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800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tumoret</a:t>
            </a:r>
            <a:r>
              <a:rPr lang="en-US" sz="3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 e </a:t>
            </a:r>
            <a:r>
              <a:rPr lang="en-US" sz="3800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gjëndrrës</a:t>
            </a:r>
            <a:r>
              <a:rPr lang="en-US" sz="3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 </a:t>
            </a:r>
            <a:r>
              <a:rPr lang="en-US" sz="3800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pështymore</a:t>
            </a:r>
            <a:r>
              <a:rPr lang="en-US" sz="3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, </a:t>
            </a:r>
            <a:r>
              <a:rPr lang="en-US" sz="3800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mbyllja</a:t>
            </a:r>
            <a:r>
              <a:rPr lang="en-US" sz="3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 e </a:t>
            </a:r>
            <a:r>
              <a:rPr lang="en-US" sz="3800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kanalit</a:t>
            </a:r>
            <a:r>
              <a:rPr lang="en-US" sz="3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 </a:t>
            </a:r>
            <a:r>
              <a:rPr lang="en-US" sz="3800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të</a:t>
            </a:r>
            <a:r>
              <a:rPr lang="en-US" sz="3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 </a:t>
            </a:r>
            <a:r>
              <a:rPr lang="en-US" sz="3800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gjëndërrave</a:t>
            </a:r>
            <a:r>
              <a:rPr lang="en-US" sz="3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 me </a:t>
            </a:r>
            <a:r>
              <a:rPr lang="en-US" sz="3800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gurëz</a:t>
            </a:r>
            <a:r>
              <a:rPr lang="en-US" sz="3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, </a:t>
            </a:r>
            <a:r>
              <a:rPr lang="en-US" sz="3800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sarkoidoza,sindroma</a:t>
            </a:r>
            <a:r>
              <a:rPr lang="en-US" sz="3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 </a:t>
            </a:r>
            <a:r>
              <a:rPr lang="en-US" sz="3800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sjegrenov</a:t>
            </a:r>
            <a:r>
              <a:rPr lang="en-US" sz="3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 </a:t>
            </a:r>
            <a:r>
              <a:rPr lang="en-US" sz="3800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etj</a:t>
            </a:r>
            <a:r>
              <a:rPr lang="en-US" sz="3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.</a:t>
            </a:r>
          </a:p>
          <a:p>
            <a:pPr algn="l"/>
            <a:r>
              <a:rPr lang="en-US" sz="3800" dirty="0" err="1" smtClean="0">
                <a:solidFill>
                  <a:srgbClr val="FFC000"/>
                </a:solidFill>
                <a:latin typeface="Cambria" pitchFamily="18" charset="0"/>
              </a:rPr>
              <a:t>Gjatë</a:t>
            </a:r>
            <a:r>
              <a:rPr lang="en-US" sz="38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800" dirty="0" err="1" smtClean="0">
                <a:solidFill>
                  <a:srgbClr val="FFC000"/>
                </a:solidFill>
                <a:latin typeface="Cambria" pitchFamily="18" charset="0"/>
              </a:rPr>
              <a:t>ekzaminimit</a:t>
            </a:r>
            <a:r>
              <a:rPr lang="en-US" sz="38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800" dirty="0" err="1" smtClean="0">
                <a:solidFill>
                  <a:srgbClr val="FFC000"/>
                </a:solidFill>
                <a:latin typeface="Cambria" pitchFamily="18" charset="0"/>
              </a:rPr>
              <a:t>kujdes</a:t>
            </a:r>
            <a:r>
              <a:rPr lang="en-US" sz="38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8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8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800" dirty="0" err="1" smtClean="0">
                <a:solidFill>
                  <a:srgbClr val="FFC000"/>
                </a:solidFill>
                <a:latin typeface="Cambria" pitchFamily="18" charset="0"/>
              </a:rPr>
              <a:t>veçant</a:t>
            </a:r>
            <a:r>
              <a:rPr lang="en-US" sz="38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800" dirty="0" err="1" smtClean="0">
                <a:solidFill>
                  <a:srgbClr val="FFC000"/>
                </a:solidFill>
                <a:latin typeface="Cambria" pitchFamily="18" charset="0"/>
              </a:rPr>
              <a:t>duhet</a:t>
            </a:r>
            <a:r>
              <a:rPr lang="en-US" sz="38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800" dirty="0" err="1" smtClean="0">
                <a:solidFill>
                  <a:srgbClr val="FFC000"/>
                </a:solidFill>
                <a:latin typeface="Cambria" pitchFamily="18" charset="0"/>
              </a:rPr>
              <a:t>kushtuar</a:t>
            </a:r>
            <a:r>
              <a:rPr lang="en-US" sz="38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800" dirty="0" err="1" smtClean="0">
                <a:solidFill>
                  <a:srgbClr val="FFC000"/>
                </a:solidFill>
                <a:latin typeface="Cambria" pitchFamily="18" charset="0"/>
              </a:rPr>
              <a:t>dallimit</a:t>
            </a:r>
            <a:r>
              <a:rPr lang="en-US" sz="38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800" dirty="0" err="1" smtClean="0">
                <a:solidFill>
                  <a:srgbClr val="FFC000"/>
                </a:solidFill>
                <a:latin typeface="Cambria" pitchFamily="18" charset="0"/>
              </a:rPr>
              <a:t>mes</a:t>
            </a:r>
            <a:r>
              <a:rPr lang="en-US" sz="38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800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parotitis</a:t>
            </a:r>
            <a:r>
              <a:rPr lang="en-US" sz="3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 </a:t>
            </a:r>
            <a:r>
              <a:rPr lang="en-US" sz="3800" dirty="0" err="1" smtClean="0">
                <a:solidFill>
                  <a:srgbClr val="FFC000"/>
                </a:solidFill>
                <a:latin typeface="Cambria" pitchFamily="18" charset="0"/>
              </a:rPr>
              <a:t>dhe</a:t>
            </a:r>
            <a:r>
              <a:rPr lang="en-US" sz="3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 </a:t>
            </a:r>
            <a:r>
              <a:rPr lang="en-US" sz="3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mbria" pitchFamily="18" charset="0"/>
              </a:rPr>
              <a:t>lymphadenitis coli.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My Documents\My Pictures\279_example2.jpg"/>
          <p:cNvPicPr>
            <a:picLocks noChangeAspect="1" noChangeArrowheads="1"/>
          </p:cNvPicPr>
          <p:nvPr/>
        </p:nvPicPr>
        <p:blipFill>
          <a:blip r:embed="rId2" cstate="print"/>
          <a:srcRect b="3761"/>
          <a:stretch>
            <a:fillRect/>
          </a:stretch>
        </p:blipFill>
        <p:spPr bwMode="auto">
          <a:xfrm>
            <a:off x="0" y="-38100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-228599"/>
            <a:ext cx="7772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i="1" dirty="0" smtClean="0">
                <a:solidFill>
                  <a:srgbClr val="FF0000"/>
                </a:solidFill>
                <a:latin typeface="Cambria" pitchFamily="18" charset="0"/>
              </a:rPr>
              <a:t/>
            </a:r>
            <a:br>
              <a:rPr lang="en-US" b="1" i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en-US" sz="4000" b="1" i="1" dirty="0" smtClean="0">
                <a:solidFill>
                  <a:srgbClr val="FF0000"/>
                </a:solidFill>
                <a:latin typeface="Cambria" pitchFamily="18" charset="0"/>
              </a:rPr>
              <a:t>SHYTAT </a:t>
            </a:r>
            <a:r>
              <a:rPr lang="en-US" sz="4000" b="1" dirty="0" smtClean="0">
                <a:solidFill>
                  <a:srgbClr val="FF0000"/>
                </a:solidFill>
                <a:latin typeface="Cambria" pitchFamily="18" charset="0"/>
              </a:rPr>
              <a:t>(PAROTITIS EPIDEMICA</a:t>
            </a:r>
            <a:r>
              <a:rPr lang="en-US" sz="4000" b="1" dirty="0" smtClean="0">
                <a:solidFill>
                  <a:srgbClr val="FF0000"/>
                </a:solidFill>
              </a:rPr>
              <a:t>)</a:t>
            </a:r>
            <a:r>
              <a:rPr lang="en-US" sz="4000" dirty="0" smtClean="0">
                <a:solidFill>
                  <a:srgbClr val="FF0000"/>
                </a:solidFill>
              </a:rPr>
              <a:t/>
            </a:r>
            <a:br>
              <a:rPr lang="en-US" sz="4000" dirty="0" smtClean="0">
                <a:solidFill>
                  <a:srgbClr val="FF0000"/>
                </a:solidFill>
              </a:rPr>
            </a:br>
            <a:endParaRPr lang="sq-AL" sz="4000" b="1" i="1" dirty="0">
              <a:solidFill>
                <a:srgbClr val="FF0000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1066800"/>
            <a:ext cx="8610600" cy="4572000"/>
          </a:xfrm>
        </p:spPr>
        <p:txBody>
          <a:bodyPr>
            <a:noAutofit/>
          </a:bodyPr>
          <a:lstStyle/>
          <a:p>
            <a:pPr algn="l"/>
            <a:r>
              <a:rPr lang="en-US" sz="4800" b="1" dirty="0" smtClean="0"/>
              <a:t> </a:t>
            </a:r>
            <a:r>
              <a:rPr lang="en-US" b="1" i="1" dirty="0" err="1" smtClean="0">
                <a:solidFill>
                  <a:srgbClr val="FFC000"/>
                </a:solidFill>
                <a:latin typeface="Cambria" pitchFamily="18" charset="0"/>
              </a:rPr>
              <a:t>Shkaktari</a:t>
            </a:r>
            <a:endParaRPr lang="en-US" b="1" i="1" dirty="0" smtClean="0">
              <a:solidFill>
                <a:srgbClr val="FFC000"/>
              </a:solidFill>
              <a:latin typeface="Cambria" pitchFamily="18" charset="0"/>
            </a:endParaRPr>
          </a:p>
          <a:p>
            <a:pPr algn="l"/>
            <a:r>
              <a:rPr lang="en-US" b="1" i="1" dirty="0" err="1" smtClean="0">
                <a:solidFill>
                  <a:srgbClr val="FFC000"/>
                </a:solidFill>
                <a:latin typeface="Cambria" pitchFamily="18" charset="0"/>
              </a:rPr>
              <a:t>Shkaktari</a:t>
            </a:r>
            <a:r>
              <a:rPr lang="en-US" b="1" i="1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b="1" i="1" dirty="0" err="1" smtClean="0">
                <a:solidFill>
                  <a:srgbClr val="FFC000"/>
                </a:solidFill>
                <a:latin typeface="Cambria" pitchFamily="18" charset="0"/>
              </a:rPr>
              <a:t>i</a:t>
            </a:r>
            <a:r>
              <a:rPr lang="en-US" b="1" i="1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b="1" i="1" dirty="0" err="1" smtClean="0">
                <a:solidFill>
                  <a:srgbClr val="FFC000"/>
                </a:solidFill>
                <a:latin typeface="Cambria" pitchFamily="18" charset="0"/>
              </a:rPr>
              <a:t>sëmundjes</a:t>
            </a:r>
            <a:r>
              <a:rPr lang="en-US" b="1" i="1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b="1" i="1" dirty="0" err="1" smtClean="0">
                <a:solidFill>
                  <a:srgbClr val="FFC000"/>
                </a:solidFill>
                <a:latin typeface="Cambria" pitchFamily="18" charset="0"/>
              </a:rPr>
              <a:t>është</a:t>
            </a:r>
            <a:r>
              <a:rPr lang="en-US" b="1" i="1" dirty="0" smtClean="0">
                <a:solidFill>
                  <a:srgbClr val="FFC000"/>
                </a:solidFill>
                <a:latin typeface="Cambria" pitchFamily="18" charset="0"/>
              </a:rPr>
              <a:t> Mumps </a:t>
            </a:r>
            <a:r>
              <a:rPr lang="en-US" b="1" i="1" dirty="0" err="1" smtClean="0">
                <a:solidFill>
                  <a:srgbClr val="FFC000"/>
                </a:solidFill>
                <a:latin typeface="Cambria" pitchFamily="18" charset="0"/>
              </a:rPr>
              <a:t>virusi</a:t>
            </a:r>
            <a:r>
              <a:rPr lang="en-US" b="1" i="1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b="1" i="1" dirty="0" err="1" smtClean="0">
                <a:solidFill>
                  <a:srgbClr val="FFC000"/>
                </a:solidFill>
                <a:latin typeface="Cambria" pitchFamily="18" charset="0"/>
              </a:rPr>
              <a:t>që</a:t>
            </a:r>
            <a:r>
              <a:rPr lang="en-US" b="1" i="1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b="1" i="1" dirty="0" err="1" smtClean="0">
                <a:solidFill>
                  <a:srgbClr val="FFC000"/>
                </a:solidFill>
                <a:latin typeface="Cambria" pitchFamily="18" charset="0"/>
              </a:rPr>
              <a:t>i</a:t>
            </a:r>
            <a:r>
              <a:rPr lang="en-US" b="1" i="1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b="1" i="1" dirty="0" err="1" smtClean="0">
                <a:solidFill>
                  <a:srgbClr val="FFC000"/>
                </a:solidFill>
                <a:latin typeface="Cambria" pitchFamily="18" charset="0"/>
              </a:rPr>
              <a:t>përket</a:t>
            </a:r>
            <a:r>
              <a:rPr lang="en-US" b="1" i="1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b="1" i="1" dirty="0" err="1" smtClean="0">
                <a:solidFill>
                  <a:srgbClr val="FFC000"/>
                </a:solidFill>
                <a:latin typeface="Cambria" pitchFamily="18" charset="0"/>
              </a:rPr>
              <a:t>familjes</a:t>
            </a:r>
            <a:r>
              <a:rPr lang="en-US" b="1" i="1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b="1" i="1" dirty="0" err="1" smtClean="0">
                <a:solidFill>
                  <a:srgbClr val="FFC000"/>
                </a:solidFill>
                <a:latin typeface="Cambria" pitchFamily="18" charset="0"/>
              </a:rPr>
              <a:t>Paramyxoviruse</a:t>
            </a:r>
            <a:r>
              <a:rPr lang="en-US" b="1" i="1" dirty="0" smtClean="0">
                <a:solidFill>
                  <a:srgbClr val="FFC000"/>
                </a:solidFill>
                <a:latin typeface="Cambria" pitchFamily="18" charset="0"/>
              </a:rPr>
              <a:t> (ARN virus).</a:t>
            </a:r>
          </a:p>
          <a:p>
            <a:pPr algn="l"/>
            <a:endParaRPr lang="sq-AL" b="1" dirty="0">
              <a:solidFill>
                <a:srgbClr val="FFFF00"/>
              </a:solidFill>
            </a:endParaRPr>
          </a:p>
        </p:txBody>
      </p:sp>
      <p:pic>
        <p:nvPicPr>
          <p:cNvPr id="31745" name="Picture 1" descr="C:\Users\QKMF\Desktop\images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4419600"/>
            <a:ext cx="1828800" cy="14001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My Documents\My Pictures\279_example2.jpg"/>
          <p:cNvPicPr>
            <a:picLocks noChangeAspect="1" noChangeArrowheads="1"/>
          </p:cNvPicPr>
          <p:nvPr/>
        </p:nvPicPr>
        <p:blipFill>
          <a:blip r:embed="rId2" cstate="print"/>
          <a:srcRect b="376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144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</a:rPr>
              <a:t>Mjekimi</a:t>
            </a:r>
            <a:endParaRPr lang="en-US" sz="3600" b="1" i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1000" y="914400"/>
            <a:ext cx="8077200" cy="2895600"/>
          </a:xfrm>
        </p:spPr>
        <p:txBody>
          <a:bodyPr>
            <a:noAutofit/>
          </a:bodyPr>
          <a:lstStyle/>
          <a:p>
            <a:pPr algn="l"/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Trajtimi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me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medikamente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është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kryesisht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simptomatik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me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antipiretik,analgjetik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dhe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vitamine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.</a:t>
            </a:r>
          </a:p>
          <a:p>
            <a:pPr algn="l"/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Hidratimi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dhe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ushqimi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duhet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jenë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rregullta.Është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i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nevojshëm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regjim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shtrati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. Te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rastet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me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infeksion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testikujve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shtohet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terapia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me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kortikosteroide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si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dhe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vendosja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leckave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për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tu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ngritur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testikujt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pozitë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lartë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.</a:t>
            </a:r>
            <a:endParaRPr lang="en-US" sz="3600" dirty="0">
              <a:solidFill>
                <a:srgbClr val="FFC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My Documents\My Pictures\279_example2.jpg"/>
          <p:cNvPicPr>
            <a:picLocks noChangeAspect="1" noChangeArrowheads="1"/>
          </p:cNvPicPr>
          <p:nvPr/>
        </p:nvPicPr>
        <p:blipFill>
          <a:blip r:embed="rId2" cstate="print"/>
          <a:srcRect b="376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    </a:t>
            </a:r>
            <a:endParaRPr lang="sq-AL" dirty="0">
              <a:solidFill>
                <a:srgbClr val="FF0000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 flipH="1">
            <a:off x="609600" y="1524000"/>
            <a:ext cx="8077200" cy="4724400"/>
          </a:xfrm>
        </p:spPr>
        <p:txBody>
          <a:bodyPr>
            <a:normAutofit/>
          </a:bodyPr>
          <a:lstStyle/>
          <a:p>
            <a:pPr algn="l"/>
            <a:r>
              <a:rPr lang="en-US" sz="3600" dirty="0" err="1" smtClean="0">
                <a:solidFill>
                  <a:srgbClr val="FFC000"/>
                </a:solidFill>
              </a:rPr>
              <a:t>Ekziston</a:t>
            </a:r>
            <a:r>
              <a:rPr lang="en-US" sz="3600" dirty="0" smtClean="0">
                <a:solidFill>
                  <a:srgbClr val="FFC000"/>
                </a:solidFill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</a:rPr>
              <a:t>vaksina</a:t>
            </a:r>
            <a:r>
              <a:rPr lang="en-US" sz="3600" dirty="0" smtClean="0">
                <a:solidFill>
                  <a:srgbClr val="FFC000"/>
                </a:solidFill>
              </a:rPr>
              <a:t> e </a:t>
            </a:r>
            <a:r>
              <a:rPr lang="en-US" sz="3600" dirty="0" err="1" smtClean="0">
                <a:solidFill>
                  <a:srgbClr val="FFC000"/>
                </a:solidFill>
              </a:rPr>
              <a:t>gjallë</a:t>
            </a:r>
            <a:r>
              <a:rPr lang="en-US" sz="3600" dirty="0" smtClean="0">
                <a:solidFill>
                  <a:srgbClr val="FFC000"/>
                </a:solidFill>
              </a:rPr>
              <a:t> e </a:t>
            </a:r>
            <a:r>
              <a:rPr lang="en-US" sz="3600" dirty="0" err="1" smtClean="0">
                <a:solidFill>
                  <a:srgbClr val="FFC000"/>
                </a:solidFill>
              </a:rPr>
              <a:t>atenuar</a:t>
            </a:r>
            <a:r>
              <a:rPr lang="en-US" sz="3600" dirty="0" smtClean="0">
                <a:solidFill>
                  <a:srgbClr val="FFC000"/>
                </a:solidFill>
              </a:rPr>
              <a:t> e </a:t>
            </a:r>
            <a:r>
              <a:rPr lang="en-US" sz="3600" dirty="0" err="1" smtClean="0">
                <a:solidFill>
                  <a:srgbClr val="FFC000"/>
                </a:solidFill>
              </a:rPr>
              <a:t>cila</a:t>
            </a:r>
            <a:r>
              <a:rPr lang="en-US" sz="3600" dirty="0" smtClean="0">
                <a:solidFill>
                  <a:srgbClr val="FFC000"/>
                </a:solidFill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</a:rPr>
              <a:t>përdoret</a:t>
            </a:r>
            <a:r>
              <a:rPr lang="en-US" sz="3600" dirty="0" smtClean="0">
                <a:solidFill>
                  <a:srgbClr val="FFC000"/>
                </a:solidFill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</a:rPr>
              <a:t>në</a:t>
            </a:r>
            <a:r>
              <a:rPr lang="en-US" sz="3600" dirty="0" smtClean="0">
                <a:solidFill>
                  <a:srgbClr val="FFC000"/>
                </a:solidFill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</a:rPr>
              <a:t>kombinim</a:t>
            </a:r>
            <a:r>
              <a:rPr lang="en-US" sz="3600" dirty="0" smtClean="0">
                <a:solidFill>
                  <a:srgbClr val="FFC000"/>
                </a:solidFill>
              </a:rPr>
              <a:t> me </a:t>
            </a:r>
            <a:r>
              <a:rPr lang="en-US" sz="3600" dirty="0" err="1" smtClean="0">
                <a:solidFill>
                  <a:srgbClr val="FFC000"/>
                </a:solidFill>
              </a:rPr>
              <a:t>vaksinën</a:t>
            </a:r>
            <a:r>
              <a:rPr lang="en-US" sz="3600" dirty="0" smtClean="0">
                <a:solidFill>
                  <a:srgbClr val="FFC000"/>
                </a:solidFill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</a:rPr>
              <a:t>kundër</a:t>
            </a:r>
            <a:r>
              <a:rPr lang="en-US" sz="3600" dirty="0" smtClean="0">
                <a:solidFill>
                  <a:srgbClr val="FFC000"/>
                </a:solidFill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</a:rPr>
              <a:t>Fruthit</a:t>
            </a:r>
            <a:r>
              <a:rPr lang="en-US" sz="3600" dirty="0" smtClean="0">
                <a:solidFill>
                  <a:srgbClr val="FFC000"/>
                </a:solidFill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</a:rPr>
              <a:t>dhe</a:t>
            </a:r>
            <a:r>
              <a:rPr lang="en-US" sz="3600" dirty="0" smtClean="0">
                <a:solidFill>
                  <a:srgbClr val="FFC000"/>
                </a:solidFill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</a:rPr>
              <a:t>Rubellës</a:t>
            </a:r>
            <a:r>
              <a:rPr lang="en-US" sz="3600" dirty="0" smtClean="0">
                <a:solidFill>
                  <a:srgbClr val="FFC000"/>
                </a:solidFill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</a:rPr>
              <a:t>si</a:t>
            </a:r>
            <a:r>
              <a:rPr lang="en-US" sz="3600" dirty="0" smtClean="0">
                <a:solidFill>
                  <a:srgbClr val="FFC000"/>
                </a:solidFill>
              </a:rPr>
              <a:t> MMR-</a:t>
            </a:r>
            <a:r>
              <a:rPr lang="en-US" sz="3600" dirty="0" err="1" smtClean="0">
                <a:solidFill>
                  <a:srgbClr val="FFC000"/>
                </a:solidFill>
              </a:rPr>
              <a:t>vaksinë</a:t>
            </a:r>
            <a:r>
              <a:rPr lang="en-US" sz="3600" dirty="0" smtClean="0">
                <a:solidFill>
                  <a:srgbClr val="FFC000"/>
                </a:solidFill>
              </a:rPr>
              <a:t>(Mumps-</a:t>
            </a:r>
            <a:r>
              <a:rPr lang="en-US" sz="3600" dirty="0" err="1" smtClean="0">
                <a:solidFill>
                  <a:srgbClr val="FFC000"/>
                </a:solidFill>
              </a:rPr>
              <a:t>Morbill</a:t>
            </a:r>
            <a:r>
              <a:rPr lang="en-US" sz="3600" dirty="0" smtClean="0">
                <a:solidFill>
                  <a:srgbClr val="FFC000"/>
                </a:solidFill>
              </a:rPr>
              <a:t>-</a:t>
            </a:r>
            <a:r>
              <a:rPr lang="en-US" sz="3600" dirty="0" err="1" smtClean="0">
                <a:solidFill>
                  <a:srgbClr val="FFC000"/>
                </a:solidFill>
              </a:rPr>
              <a:t>Rubellë</a:t>
            </a:r>
            <a:r>
              <a:rPr lang="en-US" sz="3600" dirty="0" smtClean="0">
                <a:solidFill>
                  <a:srgbClr val="FFC000"/>
                </a:solidFill>
              </a:rPr>
              <a:t>) e </a:t>
            </a:r>
            <a:r>
              <a:rPr lang="en-US" sz="3600" dirty="0" err="1" smtClean="0">
                <a:solidFill>
                  <a:srgbClr val="FFC000"/>
                </a:solidFill>
              </a:rPr>
              <a:t>cila</a:t>
            </a:r>
            <a:r>
              <a:rPr lang="en-US" sz="3600" dirty="0" smtClean="0">
                <a:solidFill>
                  <a:srgbClr val="FFC000"/>
                </a:solidFill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</a:rPr>
              <a:t>len</a:t>
            </a:r>
            <a:r>
              <a:rPr lang="en-US" sz="3600" dirty="0" smtClean="0">
                <a:solidFill>
                  <a:srgbClr val="FFC000"/>
                </a:solidFill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</a:rPr>
              <a:t>imunitet</a:t>
            </a:r>
            <a:r>
              <a:rPr lang="en-US" sz="3600" dirty="0" smtClean="0">
                <a:solidFill>
                  <a:srgbClr val="FFC000"/>
                </a:solidFill>
              </a:rPr>
              <a:t> solid.</a:t>
            </a:r>
          </a:p>
          <a:p>
            <a:endParaRPr lang="sq-AL" sz="1800" b="1" dirty="0">
              <a:solidFill>
                <a:srgbClr val="FF0000"/>
              </a:solidFill>
            </a:endParaRPr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685800" y="1"/>
            <a:ext cx="7772400" cy="1066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    </a:t>
            </a:r>
            <a:r>
              <a:rPr lang="en-US" sz="60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Cambria" pitchFamily="18" charset="0"/>
              </a:rPr>
              <a:t>Parandalimi</a:t>
            </a:r>
            <a:endParaRPr kumimoji="0" lang="sq-AL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    </a:t>
            </a:r>
            <a:endParaRPr lang="sq-AL" dirty="0">
              <a:solidFill>
                <a:srgbClr val="FF0000"/>
              </a:solidFill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0" y="0"/>
          <a:ext cx="9144000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    </a:t>
            </a:r>
            <a:endParaRPr lang="sq-AL" dirty="0">
              <a:solidFill>
                <a:srgbClr val="FF0000"/>
              </a:solidFill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xmlns="" val="2683375012"/>
              </p:ext>
            </p:extLst>
          </p:nvPr>
        </p:nvGraphicFramePr>
        <p:xfrm>
          <a:off x="0" y="0"/>
          <a:ext cx="9143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My Documents\My Pictures\279_example2.jpg"/>
          <p:cNvPicPr>
            <a:picLocks noChangeAspect="1" noChangeArrowheads="1"/>
          </p:cNvPicPr>
          <p:nvPr/>
        </p:nvPicPr>
        <p:blipFill>
          <a:blip r:embed="rId2" cstate="print"/>
          <a:srcRect b="3761"/>
          <a:stretch>
            <a:fillRect/>
          </a:stretch>
        </p:blipFill>
        <p:spPr bwMode="auto">
          <a:xfrm>
            <a:off x="0" y="-76200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    </a:t>
            </a:r>
            <a:endParaRPr lang="sq-AL" dirty="0">
              <a:solidFill>
                <a:srgbClr val="FF0000"/>
              </a:solidFill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1" y="-685800"/>
          <a:ext cx="9144000" cy="731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My Documents\My Pictures\279_example2.jpg"/>
          <p:cNvPicPr>
            <a:picLocks noChangeAspect="1" noChangeArrowheads="1"/>
          </p:cNvPicPr>
          <p:nvPr/>
        </p:nvPicPr>
        <p:blipFill>
          <a:blip r:embed="rId2" cstate="print"/>
          <a:srcRect b="3761"/>
          <a:stretch>
            <a:fillRect/>
          </a:stretch>
        </p:blipFill>
        <p:spPr bwMode="auto">
          <a:xfrm>
            <a:off x="0" y="-76200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    </a:t>
            </a:r>
            <a:endParaRPr lang="sq-AL" dirty="0">
              <a:solidFill>
                <a:srgbClr val="FF0000"/>
              </a:solidFill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0" y="-762000"/>
          <a:ext cx="9144000" cy="739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8136184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My Documents\My Pictures\279_example2.jpg"/>
          <p:cNvPicPr>
            <a:picLocks noChangeAspect="1" noChangeArrowheads="1"/>
          </p:cNvPicPr>
          <p:nvPr/>
        </p:nvPicPr>
        <p:blipFill>
          <a:blip r:embed="rId2" cstate="print"/>
          <a:srcRect b="376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    </a:t>
            </a:r>
            <a:endParaRPr lang="sq-AL" dirty="0">
              <a:solidFill>
                <a:srgbClr val="FF0000"/>
              </a:solidFill>
            </a:endParaRPr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685800" y="1"/>
            <a:ext cx="7772400" cy="533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    </a:t>
            </a:r>
            <a:r>
              <a:rPr lang="en-US" sz="60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6000" b="1" dirty="0" smtClean="0">
                <a:solidFill>
                  <a:srgbClr val="FFC000"/>
                </a:solidFill>
                <a:latin typeface="Cambria" pitchFamily="18" charset="0"/>
              </a:rPr>
              <a:t>RASTET E DYSHIMTA NË PAROTI EPIDEMIK SIPAS KOMUNAVE</a:t>
            </a:r>
            <a:endParaRPr kumimoji="0" lang="sq-AL" sz="60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82216496"/>
              </p:ext>
            </p:extLst>
          </p:nvPr>
        </p:nvGraphicFramePr>
        <p:xfrm>
          <a:off x="1" y="457213"/>
          <a:ext cx="9143999" cy="6441710"/>
        </p:xfrm>
        <a:graphic>
          <a:graphicData uri="http://schemas.openxmlformats.org/drawingml/2006/table">
            <a:tbl>
              <a:tblPr/>
              <a:tblGrid>
                <a:gridCol w="1318647"/>
                <a:gridCol w="581451"/>
                <a:gridCol w="622982"/>
                <a:gridCol w="526075"/>
                <a:gridCol w="404938"/>
                <a:gridCol w="470698"/>
                <a:gridCol w="706048"/>
                <a:gridCol w="622982"/>
                <a:gridCol w="609138"/>
                <a:gridCol w="664515"/>
                <a:gridCol w="498385"/>
                <a:gridCol w="650670"/>
                <a:gridCol w="664515"/>
                <a:gridCol w="802955"/>
              </a:tblGrid>
              <a:tr h="354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latin typeface="Cambria"/>
                        </a:rPr>
                        <a:t>Janar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latin typeface="Cambria"/>
                        </a:rPr>
                        <a:t>Shkurt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latin typeface="Cambria"/>
                        </a:rPr>
                        <a:t>Mars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latin typeface="Cambria"/>
                        </a:rPr>
                        <a:t>Prill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latin typeface="Cambria"/>
                        </a:rPr>
                        <a:t>Maj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latin typeface="Cambria"/>
                        </a:rPr>
                        <a:t>Qershor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latin typeface="Cambria"/>
                        </a:rPr>
                        <a:t>Korrik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latin typeface="Cambria"/>
                        </a:rPr>
                        <a:t>Gusht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latin typeface="Cambria"/>
                        </a:rPr>
                        <a:t>Shtator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latin typeface="Cambria"/>
                        </a:rPr>
                        <a:t>Tetor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latin typeface="Cambria"/>
                        </a:rPr>
                        <a:t>Nëntor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latin typeface="Cambria"/>
                        </a:rPr>
                        <a:t>Dhjetor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latin typeface="Cambria"/>
                        </a:rPr>
                        <a:t>Totali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latin typeface="Cambria"/>
                        </a:rPr>
                        <a:t>Deqan</a:t>
                      </a:r>
                      <a:endParaRPr lang="en-US" sz="1400" b="0" i="0" u="none" strike="noStrike" dirty="0">
                        <a:latin typeface="Cambria"/>
                      </a:endParaRP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Cambria"/>
                        </a:rPr>
                        <a:t>Dragash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0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Cambria"/>
                        </a:rPr>
                        <a:t>Drenas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Cambria"/>
                        </a:rPr>
                        <a:t>Ferizaj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0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Cambria"/>
                        </a:rPr>
                        <a:t>Fushë Kosovë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Cambria"/>
                        </a:rPr>
                        <a:t>Gjakovë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2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Cambria"/>
                        </a:rPr>
                        <a:t>Gjilan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2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4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latin typeface="Cambria"/>
                        </a:rPr>
                        <a:t>Istog</a:t>
                      </a:r>
                      <a:endParaRPr lang="en-US" sz="1400" b="0" i="0" u="none" strike="noStrike" dirty="0">
                        <a:latin typeface="Cambria"/>
                      </a:endParaRP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0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latin typeface="Cambria"/>
                        </a:rPr>
                        <a:t>Kaçanik</a:t>
                      </a:r>
                      <a:endParaRPr lang="en-US" sz="1400" b="0" i="0" u="none" strike="noStrike" dirty="0">
                        <a:latin typeface="Cambria"/>
                      </a:endParaRP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0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latin typeface="Cambria"/>
                        </a:rPr>
                        <a:t>Kamenicë</a:t>
                      </a:r>
                      <a:endParaRPr lang="en-US" sz="1400" b="0" i="0" u="none" strike="noStrike" dirty="0">
                        <a:latin typeface="Cambria"/>
                      </a:endParaRP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0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latin typeface="Cambria"/>
                        </a:rPr>
                        <a:t>Peje</a:t>
                      </a:r>
                      <a:endParaRPr lang="en-US" sz="1400" b="0" i="0" u="none" strike="noStrike" dirty="0">
                        <a:latin typeface="Cambria"/>
                      </a:endParaRP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latin typeface="Cambria"/>
                        </a:rPr>
                        <a:t>Klinë</a:t>
                      </a:r>
                      <a:endParaRPr lang="en-US" sz="1400" b="0" i="0" u="none" strike="noStrike" dirty="0">
                        <a:latin typeface="Cambria"/>
                      </a:endParaRP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latin typeface="Cambria"/>
                        </a:rPr>
                        <a:t>Lipjan</a:t>
                      </a:r>
                      <a:endParaRPr lang="en-US" sz="1400" b="0" i="0" u="none" strike="noStrike" dirty="0">
                        <a:latin typeface="Cambria"/>
                      </a:endParaRP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2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7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14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16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7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6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54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latin typeface="Cambria"/>
                        </a:rPr>
                        <a:t>Malishevë</a:t>
                      </a:r>
                      <a:endParaRPr lang="en-US" sz="1400" b="0" i="0" u="none" strike="noStrike" dirty="0">
                        <a:latin typeface="Cambria"/>
                      </a:endParaRP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3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6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latin typeface="Cambria"/>
                        </a:rPr>
                        <a:t>Mitrovicë</a:t>
                      </a:r>
                      <a:endParaRPr lang="en-US" sz="1400" b="0" i="0" u="none" strike="noStrike" dirty="0">
                        <a:latin typeface="Cambria"/>
                      </a:endParaRP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7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10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Cambria"/>
                        </a:rPr>
                        <a:t>Obiliq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0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Cambria"/>
                        </a:rPr>
                        <a:t>Pejë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0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Cambria"/>
                        </a:rPr>
                        <a:t>Podujevë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0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latin typeface="Cambria"/>
                        </a:rPr>
                        <a:t>Prishtinë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latin typeface="Cambria"/>
                        </a:rPr>
                        <a:t>2</a:t>
                      </a:r>
                      <a:endParaRPr lang="en-US" sz="1400" b="1" i="0" u="none" strike="noStrike" dirty="0">
                        <a:latin typeface="Cambria"/>
                      </a:endParaRP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2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4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14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latin typeface="Cambria"/>
                        </a:rPr>
                        <a:t>21</a:t>
                      </a:r>
                      <a:endParaRPr lang="en-US" sz="1400" b="1" i="0" u="none" strike="noStrike" dirty="0">
                        <a:latin typeface="Cambria"/>
                      </a:endParaRP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3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3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18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34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mbria"/>
                        </a:rPr>
                        <a:t>101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Cambria"/>
                        </a:rPr>
                        <a:t>Prizren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58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60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Cambria"/>
                        </a:rPr>
                        <a:t>Shtime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2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Cambria"/>
                        </a:rPr>
                        <a:t>Skënderaj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0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Cambria"/>
                        </a:rPr>
                        <a:t>Suharekë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0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Cambria"/>
                        </a:rPr>
                        <a:t>Viti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Cambria"/>
                        </a:rPr>
                        <a:t>Vushtrri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2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5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latin typeface="Cambria"/>
                        </a:rPr>
                        <a:t>Totali</a:t>
                      </a:r>
                      <a:endParaRPr lang="en-US" sz="1400" b="0" i="0" u="none" strike="noStrike" dirty="0">
                        <a:latin typeface="Cambria"/>
                      </a:endParaRP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2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5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69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18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26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23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mbria"/>
                        </a:rPr>
                        <a:t>29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7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10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27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34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0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mbria"/>
                        </a:rPr>
                        <a:t>250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My Documents\My Pictures\279_example2.jpg"/>
          <p:cNvPicPr>
            <a:picLocks noChangeAspect="1" noChangeArrowheads="1"/>
          </p:cNvPicPr>
          <p:nvPr/>
        </p:nvPicPr>
        <p:blipFill>
          <a:blip r:embed="rId2" cstate="print"/>
          <a:srcRect b="3761"/>
          <a:stretch>
            <a:fillRect/>
          </a:stretch>
        </p:blipFill>
        <p:spPr bwMode="auto">
          <a:xfrm>
            <a:off x="-76200" y="0"/>
            <a:ext cx="9220200" cy="74676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    </a:t>
            </a:r>
            <a:endParaRPr lang="sq-AL" dirty="0">
              <a:solidFill>
                <a:srgbClr val="FF0000"/>
              </a:solidFill>
            </a:endParaRPr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674483" y="2057400"/>
            <a:ext cx="7772400" cy="1066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    </a:t>
            </a:r>
            <a:r>
              <a:rPr lang="en-US" sz="60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Cambria" pitchFamily="18" charset="0"/>
              </a:rPr>
              <a:t>Faliminderit</a:t>
            </a:r>
            <a:endParaRPr kumimoji="0" lang="sq-AL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97506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My Documents\My Pictures\279_example2.jpg"/>
          <p:cNvPicPr>
            <a:picLocks noChangeAspect="1" noChangeArrowheads="1"/>
          </p:cNvPicPr>
          <p:nvPr/>
        </p:nvPicPr>
        <p:blipFill>
          <a:blip r:embed="rId2" cstate="print"/>
          <a:srcRect b="3761"/>
          <a:stretch>
            <a:fillRect/>
          </a:stretch>
        </p:blipFill>
        <p:spPr bwMode="auto">
          <a:xfrm>
            <a:off x="0" y="-30480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990600"/>
          </a:xfrm>
        </p:spPr>
        <p:txBody>
          <a:bodyPr>
            <a:noAutofit/>
          </a:bodyPr>
          <a:lstStyle/>
          <a:p>
            <a:r>
              <a:rPr lang="en-US" sz="4800" b="1" i="1" dirty="0" smtClean="0">
                <a:solidFill>
                  <a:srgbClr val="FF0000"/>
                </a:solidFill>
              </a:rPr>
              <a:t/>
            </a:r>
            <a:br>
              <a:rPr lang="en-US" sz="4800" b="1" i="1" dirty="0" smtClean="0">
                <a:solidFill>
                  <a:srgbClr val="FF0000"/>
                </a:solidFill>
              </a:rPr>
            </a:br>
            <a:r>
              <a:rPr lang="en-US" sz="4800" b="1" i="1" dirty="0" err="1" smtClean="0">
                <a:solidFill>
                  <a:srgbClr val="FFC000"/>
                </a:solidFill>
                <a:latin typeface="Camberi"/>
              </a:rPr>
              <a:t>Përhapja</a:t>
            </a:r>
            <a:r>
              <a:rPr lang="en-US" sz="4800" i="1" dirty="0" smtClean="0">
                <a:solidFill>
                  <a:srgbClr val="FFC000"/>
                </a:solidFill>
                <a:latin typeface="Camberi"/>
              </a:rPr>
              <a:t/>
            </a:r>
            <a:br>
              <a:rPr lang="en-US" sz="4800" i="1" dirty="0" smtClean="0">
                <a:solidFill>
                  <a:srgbClr val="FFC000"/>
                </a:solidFill>
                <a:latin typeface="Camberi"/>
              </a:rPr>
            </a:br>
            <a:endParaRPr lang="en-US" sz="4800" b="1" i="1" dirty="0">
              <a:solidFill>
                <a:srgbClr val="FFC000"/>
              </a:solidFill>
              <a:latin typeface="Camberi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 rot="10800000" flipV="1">
            <a:off x="1066800" y="990600"/>
            <a:ext cx="6477000" cy="685800"/>
          </a:xfrm>
        </p:spPr>
        <p:txBody>
          <a:bodyPr>
            <a:normAutofit fontScale="47500" lnSpcReduction="20000"/>
          </a:bodyPr>
          <a:lstStyle/>
          <a:p>
            <a:pPr algn="l"/>
            <a:endParaRPr lang="en-US" sz="9800" dirty="0" smtClean="0">
              <a:solidFill>
                <a:srgbClr val="FF0000"/>
              </a:solidFill>
            </a:endParaRPr>
          </a:p>
          <a:p>
            <a:pPr algn="l">
              <a:buFont typeface="Wingdings" pitchFamily="2" charset="2"/>
              <a:buChar char="q"/>
            </a:pPr>
            <a:endParaRPr lang="en-US" sz="5100" dirty="0" smtClean="0">
              <a:solidFill>
                <a:srgbClr val="FFFF00"/>
              </a:solidFill>
            </a:endParaRPr>
          </a:p>
          <a:p>
            <a:endParaRPr lang="en-US" sz="5100" dirty="0" smtClean="0">
              <a:solidFill>
                <a:srgbClr val="FFFF00"/>
              </a:solidFill>
            </a:endParaRPr>
          </a:p>
          <a:p>
            <a:endParaRPr lang="en-US" sz="12800" dirty="0" smtClean="0">
              <a:solidFill>
                <a:srgbClr val="FFFF00"/>
              </a:solidFill>
            </a:endParaRPr>
          </a:p>
          <a:p>
            <a:endParaRPr lang="sq-AL" sz="5100" dirty="0" smtClean="0">
              <a:solidFill>
                <a:srgbClr val="FFFF00"/>
              </a:solidFill>
            </a:endParaRPr>
          </a:p>
          <a:p>
            <a:endParaRPr lang="en-US" sz="5100" dirty="0" smtClean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38200" y="1447800"/>
            <a:ext cx="8305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I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vetmi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burim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i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infeksionit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është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njeriu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.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Rruga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përhapjes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është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me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anë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ajrit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përmes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spërklave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ose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kontaktit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me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gjësendet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kontaminuara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. </a:t>
            </a:r>
            <a:endParaRPr lang="en-US" sz="3600" dirty="0">
              <a:solidFill>
                <a:srgbClr val="FFC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My Documents\My Pictures\279_example2.jpg"/>
          <p:cNvPicPr>
            <a:picLocks noChangeAspect="1" noChangeArrowheads="1"/>
          </p:cNvPicPr>
          <p:nvPr/>
        </p:nvPicPr>
        <p:blipFill>
          <a:blip r:embed="rId2" cstate="print"/>
          <a:srcRect b="376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" y="609600"/>
            <a:ext cx="8839200" cy="4343400"/>
          </a:xfrm>
        </p:spPr>
        <p:txBody>
          <a:bodyPr>
            <a:noAutofit/>
          </a:bodyPr>
          <a:lstStyle/>
          <a:p>
            <a:pPr lvl="2" algn="l"/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Personi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e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përhapë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infeksionin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rreth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7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ditë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para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shfaqjes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së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shenjave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klinike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dhe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rreth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9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ditë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pas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fillimit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sëmundjes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.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Gjithëashtu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virusi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eliminohet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gjatë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15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ditëve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para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sëmundjes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me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anë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urinës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.</a:t>
            </a:r>
          </a:p>
          <a:p>
            <a:pPr lvl="2" algn="l">
              <a:buFont typeface="Wingdings" pitchFamily="2" charset="2"/>
              <a:buChar char="Ø"/>
            </a:pP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My Documents\My Pictures\279_example2.jpg"/>
          <p:cNvPicPr>
            <a:picLocks noChangeAspect="1" noChangeArrowheads="1"/>
          </p:cNvPicPr>
          <p:nvPr/>
        </p:nvPicPr>
        <p:blipFill>
          <a:blip r:embed="rId2" cstate="print"/>
          <a:srcRect b="376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990599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Cambria" pitchFamily="18" charset="0"/>
              </a:rPr>
              <a:t/>
            </a:r>
            <a:br>
              <a:rPr lang="en-US" sz="4800" b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en-US" sz="3600" b="1" i="1" dirty="0" err="1" smtClean="0">
                <a:solidFill>
                  <a:srgbClr val="FFC000"/>
                </a:solidFill>
                <a:latin typeface="Cambria" pitchFamily="18" charset="0"/>
              </a:rPr>
              <a:t>Zhvillimi</a:t>
            </a:r>
            <a:r>
              <a:rPr lang="en-US" sz="3600" b="1" i="1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b="1" i="1" dirty="0" err="1" smtClean="0">
                <a:solidFill>
                  <a:srgbClr val="FFC000"/>
                </a:solidFill>
                <a:latin typeface="Cambria" pitchFamily="18" charset="0"/>
              </a:rPr>
              <a:t>i</a:t>
            </a:r>
            <a:r>
              <a:rPr lang="en-US" sz="3600" b="1" i="1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b="1" i="1" dirty="0" err="1" smtClean="0">
                <a:solidFill>
                  <a:srgbClr val="FFC000"/>
                </a:solidFill>
                <a:latin typeface="Cambria" pitchFamily="18" charset="0"/>
              </a:rPr>
              <a:t>sëmundjes</a:t>
            </a:r>
            <a:r>
              <a:rPr lang="en-US" sz="4800" i="1" dirty="0" smtClean="0">
                <a:solidFill>
                  <a:srgbClr val="FF0000"/>
                </a:solidFill>
                <a:latin typeface="Cambria" pitchFamily="18" charset="0"/>
              </a:rPr>
              <a:t/>
            </a:r>
            <a:br>
              <a:rPr lang="en-US" sz="4800" i="1" dirty="0" smtClean="0">
                <a:solidFill>
                  <a:srgbClr val="FF0000"/>
                </a:solidFill>
                <a:latin typeface="Cambria" pitchFamily="18" charset="0"/>
              </a:rPr>
            </a:br>
            <a:endParaRPr lang="en-US" sz="4800" b="1" i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667000" y="1295400"/>
            <a:ext cx="6477000" cy="3810000"/>
          </a:xfrm>
        </p:spPr>
        <p:txBody>
          <a:bodyPr>
            <a:noAutofit/>
          </a:bodyPr>
          <a:lstStyle/>
          <a:p>
            <a:pPr algn="l"/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rrugët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sipërme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frymëmarrjes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virusi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shumohet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,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prej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andej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kalon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gjak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. Me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gjak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shpërndahet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organe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ndryshme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sidomos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gjëndrat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pështymës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por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edhe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gjëndrat</a:t>
            </a:r>
            <a:r>
              <a:rPr lang="en-US" sz="3600" dirty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seksuale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,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pankreas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,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tiroide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,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mëlqi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,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veshka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si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dhe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sistem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nervor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.</a:t>
            </a:r>
          </a:p>
          <a:p>
            <a:pPr algn="l"/>
            <a:endParaRPr lang="en-US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My Documents\My Pictures\279_example2.jpg"/>
          <p:cNvPicPr>
            <a:picLocks noChangeAspect="1" noChangeArrowheads="1"/>
          </p:cNvPicPr>
          <p:nvPr/>
        </p:nvPicPr>
        <p:blipFill>
          <a:blip r:embed="rId2" cstate="print"/>
          <a:srcRect b="376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924800" cy="1523999"/>
          </a:xfrm>
        </p:spPr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  <a:latin typeface="Cambria" pitchFamily="18" charset="0"/>
              </a:rPr>
              <a:t>    </a:t>
            </a:r>
            <a:r>
              <a:rPr lang="en-US" b="1" dirty="0" err="1" smtClean="0">
                <a:solidFill>
                  <a:srgbClr val="FFC000"/>
                </a:solidFill>
                <a:latin typeface="Cambria" pitchFamily="18" charset="0"/>
              </a:rPr>
              <a:t>Inkubacioni</a:t>
            </a:r>
            <a:endParaRPr lang="en-US" dirty="0">
              <a:solidFill>
                <a:srgbClr val="FFC000"/>
              </a:solidFill>
              <a:latin typeface="Cambria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600200" y="2362200"/>
            <a:ext cx="7315200" cy="2743200"/>
          </a:xfrm>
        </p:spPr>
        <p:txBody>
          <a:bodyPr>
            <a:normAutofit/>
          </a:bodyPr>
          <a:lstStyle/>
          <a:p>
            <a:pPr algn="l"/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Inkubacioni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te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parotiti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epidemik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zgjat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 18-21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ditë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(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rreth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tri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javë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).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My Documents\My Pictures\279_example2.jpg"/>
          <p:cNvPicPr>
            <a:picLocks noChangeAspect="1" noChangeArrowheads="1"/>
          </p:cNvPicPr>
          <p:nvPr/>
        </p:nvPicPr>
        <p:blipFill>
          <a:blip r:embed="rId2" cstate="print"/>
          <a:srcRect b="376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144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b="1" dirty="0" err="1" smtClean="0">
                <a:solidFill>
                  <a:srgbClr val="FFC000"/>
                </a:solidFill>
                <a:latin typeface="Cambria" pitchFamily="18" charset="0"/>
              </a:rPr>
              <a:t>Klinika</a:t>
            </a:r>
            <a:r>
              <a:rPr lang="en-US" sz="4800" b="1" dirty="0" smtClean="0">
                <a:solidFill>
                  <a:srgbClr val="FFC000"/>
                </a:solidFill>
                <a:latin typeface="Cambria" pitchFamily="18" charset="0"/>
              </a:rPr>
              <a:t> - </a:t>
            </a:r>
            <a:r>
              <a:rPr lang="en-US" sz="4800" b="1" dirty="0" err="1" smtClean="0">
                <a:solidFill>
                  <a:srgbClr val="FFC000"/>
                </a:solidFill>
                <a:latin typeface="Cambria" pitchFamily="18" charset="0"/>
              </a:rPr>
              <a:t>simptomat</a:t>
            </a:r>
            <a:endParaRPr lang="en-US" sz="4800" b="1" i="1" dirty="0">
              <a:solidFill>
                <a:srgbClr val="FFC000"/>
              </a:solidFill>
              <a:latin typeface="Cambria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819400" y="1905000"/>
            <a:ext cx="152400" cy="152400"/>
          </a:xfrm>
        </p:spPr>
        <p:txBody>
          <a:bodyPr>
            <a:normAutofit fontScale="25000" lnSpcReduction="20000"/>
          </a:bodyPr>
          <a:lstStyle/>
          <a:p>
            <a:pPr lvl="1">
              <a:buFont typeface="Wingdings" pitchFamily="2" charset="2"/>
              <a:buChar char="v"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" y="1295400"/>
            <a:ext cx="8915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Sëmundja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fillon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me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ethe,plogështi,adinami,kokëdhembje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,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dhembje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fyti,ulje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oreksi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.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Temperatura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gradualisht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rritet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38-39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gradë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C.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Më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vonë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fillojnë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shenjat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tipike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sëmundjes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me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dhimbje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këndin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nofullës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poshtme,kjo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dhimbje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përhapet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qafë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vesh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.</a:t>
            </a:r>
            <a:endParaRPr lang="en-US" sz="3600" dirty="0">
              <a:solidFill>
                <a:srgbClr val="FFC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My Documents\My Pictures\279_example2.jpg"/>
          <p:cNvPicPr>
            <a:picLocks noChangeAspect="1" noChangeArrowheads="1"/>
          </p:cNvPicPr>
          <p:nvPr/>
        </p:nvPicPr>
        <p:blipFill>
          <a:blip r:embed="rId2" cstate="print"/>
          <a:srcRect b="3761"/>
          <a:stretch>
            <a:fillRect/>
          </a:stretch>
        </p:blipFill>
        <p:spPr bwMode="auto">
          <a:xfrm>
            <a:off x="0" y="-38100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8458200" cy="6248399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Mu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në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këtë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pjesë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nofullës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kemi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rritjen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e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gjëndrrës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parotis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(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gjëndrra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e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pështymës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)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që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mund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jetë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e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njëanshme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por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mund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kaloj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edhe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në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anën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tjetër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pas 2-5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ditësh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.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Kjo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enjëte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i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jep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formën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karakteristike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fytyrës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atë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mbria" pitchFamily="18" charset="0"/>
              </a:rPr>
              <a:t>dardhës</a:t>
            </a:r>
            <a:r>
              <a:rPr lang="en-US" sz="4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    </a:t>
            </a:r>
            <a:endParaRPr lang="sq-AL" b="1" i="1" dirty="0">
              <a:solidFill>
                <a:srgbClr val="FF0000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038600" y="5181600"/>
            <a:ext cx="5105400" cy="15240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        </a:t>
            </a:r>
            <a:r>
              <a:rPr lang="sq-AL" sz="2800" b="1" dirty="0" smtClean="0">
                <a:solidFill>
                  <a:srgbClr val="FF0000"/>
                </a:solidFill>
              </a:rPr>
              <a:t> </a:t>
            </a:r>
            <a:endParaRPr lang="sq-AL" sz="2800" b="1" dirty="0">
              <a:solidFill>
                <a:srgbClr val="FF0000"/>
              </a:solidFill>
            </a:endParaRPr>
          </a:p>
        </p:txBody>
      </p:sp>
      <p:pic>
        <p:nvPicPr>
          <p:cNvPr id="25601" name="Picture 1" descr="C:\Users\QKMF\Desktop\salivary-gland-stone-treatment-los-angel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4191000"/>
            <a:ext cx="2857500" cy="19907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My Documents\My Pictures\279_example2.jpg"/>
          <p:cNvPicPr>
            <a:picLocks noChangeAspect="1" noChangeArrowheads="1"/>
          </p:cNvPicPr>
          <p:nvPr/>
        </p:nvPicPr>
        <p:blipFill>
          <a:blip r:embed="rId2" cstate="print"/>
          <a:srcRect b="376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    </a:t>
            </a:r>
            <a:endParaRPr lang="sq-AL" dirty="0">
              <a:solidFill>
                <a:srgbClr val="FF0000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" y="381000"/>
            <a:ext cx="8686800" cy="5257800"/>
          </a:xfrm>
        </p:spPr>
        <p:txBody>
          <a:bodyPr>
            <a:normAutofit/>
          </a:bodyPr>
          <a:lstStyle/>
          <a:p>
            <a:pPr algn="l"/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Rritja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gjëndrrës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shkakton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edhe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rritjen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indit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për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rreth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,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mund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jetë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madhësisë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ndryshme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por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është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fortë,elastike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e pa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kufizuar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dhe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lëkura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mbi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nuk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është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skuqur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.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Enjëtja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gjëndrrës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parotis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arrin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maksimumin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ditën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tretë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sëmundjes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,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kurse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gjatë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3-5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ditëve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në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vijim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zvogëlohet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dhe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poashtu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tërhiqen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edhe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të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gjitha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shenjat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 e </a:t>
            </a:r>
            <a:r>
              <a:rPr lang="en-US" sz="3600" dirty="0" err="1" smtClean="0">
                <a:solidFill>
                  <a:srgbClr val="FFC000"/>
                </a:solidFill>
                <a:latin typeface="Cambria" pitchFamily="18" charset="0"/>
              </a:rPr>
              <a:t>sëmunjdes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.</a:t>
            </a:r>
          </a:p>
          <a:p>
            <a:pPr algn="l"/>
            <a:endParaRPr lang="sq-AL" sz="1800" b="1" dirty="0">
              <a:solidFill>
                <a:srgbClr val="FF0000"/>
              </a:solidFill>
            </a:endParaRPr>
          </a:p>
        </p:txBody>
      </p:sp>
      <p:pic>
        <p:nvPicPr>
          <p:cNvPr id="24577" name="Picture 1" descr="C:\Users\QKMF\Desktop\patotitis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5029200"/>
            <a:ext cx="3324225" cy="18288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1082</TotalTime>
  <Words>975</Words>
  <Application>Microsoft Office PowerPoint</Application>
  <PresentationFormat>On-screen Show (4:3)</PresentationFormat>
  <Paragraphs>453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PAROTITI EPIDEMIK   NË KOMUNËN E PRISHTINËS-2014</vt:lpstr>
      <vt:lpstr> SHYTAT (PAROTITIS EPIDEMICA) </vt:lpstr>
      <vt:lpstr> Përhapja </vt:lpstr>
      <vt:lpstr>Slide 4</vt:lpstr>
      <vt:lpstr> Zhvillimi i sëmundjes </vt:lpstr>
      <vt:lpstr>    Inkubacioni</vt:lpstr>
      <vt:lpstr>Klinika - simptomat</vt:lpstr>
      <vt:lpstr>Mu në këtë pjesë të nofullës kemi rritjen e gjëndrrës parotis(gjëndrra e pështymës) që mund të jetë e njëanshme por mund të kaloj edhe në anën tjetër pas 2-5 ditësh. Kjo enjëte i jep formën karakteristike të  fytyrës atë të dardhës        </vt:lpstr>
      <vt:lpstr>    </vt:lpstr>
      <vt:lpstr>    </vt:lpstr>
      <vt:lpstr>     Manifestimet tjera NKUBACIONI</vt:lpstr>
      <vt:lpstr>Slide 12</vt:lpstr>
      <vt:lpstr>Orkidi zakonisht është i njëanshëm por ndonjëherë mund të jetë i dyanshëm. Zakonisht shfaqet një javë pas parotitit, por ndodhë edhe pas tri javësh. Poashtu  mund të paraprijë parotititin me një javë ose të shkoj bashkë me të. Orkidi nga virusi (Mumps) i parotitit shumë rralë mund të shkaktoj sterilitet mashkullor. </vt:lpstr>
      <vt:lpstr> Mums pankreatitis </vt:lpstr>
      <vt:lpstr>Mums oophoritit(infeksion i vezporve)</vt:lpstr>
      <vt:lpstr> Diagnoza</vt:lpstr>
      <vt:lpstr>Virusi i parotitit (Mumps) caktohet me metoda serologjike ( më shpesh me Elisa-test) me të cilin caktohen antitrupat në IgM klasë, e pas 3-4 jave edhe IgG antitrupat.Këto teste mund të punohen edhe me likvor për të treguar etiologjinë e meningjitit dhe encefalitit.</vt:lpstr>
      <vt:lpstr> Diagnoza diferenciale</vt:lpstr>
      <vt:lpstr>Slide 19</vt:lpstr>
      <vt:lpstr>Mjekimi</vt:lpstr>
      <vt:lpstr>    </vt:lpstr>
      <vt:lpstr>    </vt:lpstr>
      <vt:lpstr>    </vt:lpstr>
      <vt:lpstr>    </vt:lpstr>
      <vt:lpstr>    </vt:lpstr>
      <vt:lpstr>Slide 26</vt:lpstr>
      <vt:lpstr>    </vt:lpstr>
      <vt:lpstr>    </vt:lpstr>
    </vt:vector>
  </TitlesOfParts>
  <Company>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</dc:creator>
  <cp:lastModifiedBy>Admin</cp:lastModifiedBy>
  <cp:revision>218</cp:revision>
  <dcterms:created xsi:type="dcterms:W3CDTF">2010-11-18T19:00:53Z</dcterms:created>
  <dcterms:modified xsi:type="dcterms:W3CDTF">2014-12-30T10:45:19Z</dcterms:modified>
</cp:coreProperties>
</file>