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charts/chart39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charts/chart28.xml" ContentType="application/vnd.openxmlformats-officedocument.drawingml.chart+xml"/>
  <Override PartName="/ppt/charts/chart46.xml" ContentType="application/vnd.openxmlformats-officedocument.drawingml.char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Override PartName="/ppt/charts/chart53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charts/chart42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charts/chart29.xml" ContentType="application/vnd.openxmlformats-officedocument.drawingml.chart+xml"/>
  <Override PartName="/ppt/notesSlides/notesSlide1.xml" ContentType="application/vnd.openxmlformats-officedocument.presentationml.notesSlide+xml"/>
  <Override PartName="/ppt/charts/chart4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charts/chart36.xml" ContentType="application/vnd.openxmlformats-officedocument.drawingml.chart+xml"/>
  <Override PartName="/ppt/charts/chart38.xml" ContentType="application/vnd.openxmlformats-officedocument.drawingml.chart+xml"/>
  <Override PartName="/ppt/charts/chart47.xml" ContentType="application/vnd.openxmlformats-officedocument.drawingml.chart+xml"/>
  <Override PartName="/ppt/charts/colors7.xml" ContentType="application/vnd.ms-office.chartcolor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hart34.xml" ContentType="application/vnd.openxmlformats-officedocument.drawingml.chart+xml"/>
  <Override PartName="/ppt/charts/chart45.xml" ContentType="application/vnd.openxmlformats-officedocument.drawingml.chart+xml"/>
  <Override PartName="/ppt/charts/chart54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ppt/charts/chart43.xml" ContentType="application/vnd.openxmlformats-officedocument.drawingml.chart+xml"/>
  <Override PartName="/ppt/charts/chart5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charts/chart5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charts/chart48.xml" ContentType="application/vnd.openxmlformats-officedocument.drawingml.char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charts/chart55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charts/chart26.xml" ContentType="application/vnd.openxmlformats-officedocument.drawingml.chart+xml"/>
  <Override PartName="/ppt/charts/chart44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charts/chart51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40.xml" ContentType="application/vnd.openxmlformats-officedocument.drawingml.chart+xml"/>
  <Override PartName="/ppt/charts/style7.xml" ContentType="application/vnd.ms-office.chartstyl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3"/>
  </p:notesMasterIdLst>
  <p:sldIdLst>
    <p:sldId id="362" r:id="rId2"/>
    <p:sldId id="454" r:id="rId3"/>
    <p:sldId id="452" r:id="rId4"/>
    <p:sldId id="456" r:id="rId5"/>
    <p:sldId id="459" r:id="rId6"/>
    <p:sldId id="363" r:id="rId7"/>
    <p:sldId id="381" r:id="rId8"/>
    <p:sldId id="415" r:id="rId9"/>
    <p:sldId id="418" r:id="rId10"/>
    <p:sldId id="411" r:id="rId11"/>
    <p:sldId id="466" r:id="rId12"/>
    <p:sldId id="449" r:id="rId13"/>
    <p:sldId id="450" r:id="rId14"/>
    <p:sldId id="410" r:id="rId15"/>
    <p:sldId id="303" r:id="rId16"/>
    <p:sldId id="377" r:id="rId17"/>
    <p:sldId id="467" r:id="rId18"/>
    <p:sldId id="468" r:id="rId19"/>
    <p:sldId id="440" r:id="rId20"/>
    <p:sldId id="347" r:id="rId21"/>
    <p:sldId id="372" r:id="rId22"/>
    <p:sldId id="465" r:id="rId23"/>
    <p:sldId id="438" r:id="rId24"/>
    <p:sldId id="448" r:id="rId25"/>
    <p:sldId id="445" r:id="rId26"/>
    <p:sldId id="444" r:id="rId27"/>
    <p:sldId id="469" r:id="rId28"/>
    <p:sldId id="470" r:id="rId29"/>
    <p:sldId id="443" r:id="rId30"/>
    <p:sldId id="432" r:id="rId31"/>
    <p:sldId id="442" r:id="rId32"/>
    <p:sldId id="367" r:id="rId33"/>
    <p:sldId id="416" r:id="rId34"/>
    <p:sldId id="413" r:id="rId35"/>
    <p:sldId id="425" r:id="rId36"/>
    <p:sldId id="436" r:id="rId37"/>
    <p:sldId id="433" r:id="rId38"/>
    <p:sldId id="366" r:id="rId39"/>
    <p:sldId id="370" r:id="rId40"/>
    <p:sldId id="384" r:id="rId41"/>
    <p:sldId id="431" r:id="rId42"/>
    <p:sldId id="446" r:id="rId43"/>
    <p:sldId id="471" r:id="rId44"/>
    <p:sldId id="390" r:id="rId45"/>
    <p:sldId id="354" r:id="rId46"/>
    <p:sldId id="427" r:id="rId47"/>
    <p:sldId id="439" r:id="rId48"/>
    <p:sldId id="405" r:id="rId49"/>
    <p:sldId id="346" r:id="rId50"/>
    <p:sldId id="430" r:id="rId51"/>
    <p:sldId id="429" r:id="rId52"/>
    <p:sldId id="428" r:id="rId53"/>
    <p:sldId id="474" r:id="rId54"/>
    <p:sldId id="408" r:id="rId55"/>
    <p:sldId id="400" r:id="rId56"/>
    <p:sldId id="472" r:id="rId57"/>
    <p:sldId id="358" r:id="rId58"/>
    <p:sldId id="359" r:id="rId59"/>
    <p:sldId id="473" r:id="rId60"/>
    <p:sldId id="412" r:id="rId61"/>
    <p:sldId id="401" r:id="rId6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52751"/>
    <a:srgbClr val="0000CC"/>
    <a:srgbClr val="007A37"/>
    <a:srgbClr val="0000FF"/>
    <a:srgbClr val="FF9999"/>
    <a:srgbClr val="FFCCFF"/>
    <a:srgbClr val="FF9966"/>
    <a:srgbClr val="FF0066"/>
    <a:srgbClr val="FFCCCC"/>
    <a:srgbClr val="00CC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06" autoAdjust="0"/>
    <p:restoredTop sz="94660"/>
  </p:normalViewPr>
  <p:slideViewPr>
    <p:cSldViewPr>
      <p:cViewPr>
        <p:scale>
          <a:sx n="70" d="100"/>
          <a:sy n="70" d="100"/>
        </p:scale>
        <p:origin x="-1992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vizitat_stat_prishtine_2016%20(1)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vizitat_stat_prishtine_2016%20(1)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vizitat_stat_prishtine_2016%20(1)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Prezentimi%20per%20media%202015\vizitat_stat%20(1)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vizitat_stat_prishtine_2016%20(1)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vizitat_stat_prishtine_2016%20(1)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foPrint\Desktop\Vizitat%20sistematike%20Teuta\vizitat_stat_prishtine_2016%20(1)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foPrint\Desktop\Vizitat%20sistematike%20Teuta\vizitat_stat_prishtine_2016%20(1)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foPrint\Desktop\Vizitat%20sistematike%20Teuta\vizitat_stat_prishtine_2016%20(1)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foPrint\Desktop\Vizitat%20sistematike%20Teuta\vizitat_stat_prishtine_2016%20(1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vizitat_stat_prishtine_2016%20(1)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G:\vizitat_stat_prishtine_2016%20(1)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vizitat_stat_prishtine_2016%20(1)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foPrint\Desktop\Vizitat%20sistematike%20Teuta\vizitat_stat_prishtine_2016%20(1)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foPrint\Desktop\Vizitat%20sistematike%20Teuta\vizitat_stat_prishtine_2016%20(1)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vizitat_stat_prishtine_2016%20(1)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vizitat_stat_prishtine_2016%20(1)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vizitat_stat_prishtine_2016%20(1)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vizitat_stat_prishtine_2016%20(1)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vizitat_stat_prishtine_2016%20(1)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vizitat_stat_prishtine_2016%20(1)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euta\Desktop\vizitat_stat_prishtine_2016%20(1)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vizitat_stat_prishtine_2016%20(1).xlsx" TargetMode="External"/></Relationships>
</file>

<file path=ppt/charts/_rels/chart33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G:\Raport%20i%20gjashtmujorit%20te%20I-%202015\Gjashtmujori%20i%20pare%20Selvija%202015\raport%20i%20p&#235;rgjithsh&#235;m,%202015.xls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vizitat_stat_prishtine_2016%20(1)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vizitat_stat_prishtine_2016%20(1)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vizitat_stat_prishtine_2016%20(1)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vizitat_stat_prishtine_2016%20(1)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vizitat_stat_prishtine_2016%20(1).xlsx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vizitat_stat_prishtine_2016%20(1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vizitat_stat_prishtine_2016%20(1).xlsx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vizitat_stat_prishtine_2016%20(1).xlsx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vizitat_stat_prishtine_2016%20(1).xlsx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vizitat_stat_prishtine_2016%20(1).xlsx" TargetMode="Externa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vizitat_stat_prishtine_2016%20(1).xlsx" TargetMode="External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vizitat_stat_prishtine_2016%20(1).xlsx" TargetMode="External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vizitat_stat_prishtine_2016%20(1).xlsx" TargetMode="External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vizitat_stat_prishtine_2016%20(1).xlsx" TargetMode="External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vizitat_stat_prishtine_2016%20(1).xlsx" TargetMode="External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vizitat_stat_prishtine_2016%20(1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foPrint\Desktop\Vizitat%20sistematike%20Teuta\vizitat_stat_prishtine_2016%20(1).xlsx" TargetMode="External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oleObject" Target="file:///G:\vizitat_stat_prishtine_2016%20(1).xlsx" TargetMode="External"/></Relationships>
</file>

<file path=ppt/charts/_rels/chart5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vizitat_stat_prishtine_2016%20(1).xlsx" TargetMode="External"/></Relationships>
</file>

<file path=ppt/charts/_rels/chart5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vizitat_stat_prishtine_2016%20(1).xlsx" TargetMode="External"/></Relationships>
</file>

<file path=ppt/charts/_rels/chart5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vizitat_stat_prishtine_2016%20(1).xlsx" TargetMode="External"/></Relationships>
</file>

<file path=ppt/charts/_rels/chart5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vizitat_stat_prishtine_2016%20(1).xlsx" TargetMode="External"/></Relationships>
</file>

<file path=ppt/charts/_rels/chart5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vizitat_stat_prishtine_2016%20(1)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foPrint\Desktop\Vizitat%20sistematike%20Teuta\vizitat_stat_prishtine_2016%20(1)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foPrint\Desktop\Vizitat%20sistematike%20Teuta\vizitat_stat_prishtine_2016%20(1)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vizitat_stat_prishtine_2016%20(1)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vizitat_stat_prishtine_2016%20(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5517241379310345"/>
          <c:y val="2.5821596244131457E-2"/>
          <c:w val="0.75000000000000089"/>
          <c:h val="0.8606766847806"/>
        </c:manualLayout>
      </c:layout>
      <c:barChart>
        <c:barDir val="col"/>
        <c:grouping val="clustered"/>
        <c:ser>
          <c:idx val="0"/>
          <c:order val="0"/>
          <c:tx>
            <c:strRef>
              <c:f>Gjenerale2016!$G$55</c:f>
              <c:strCache>
                <c:ptCount val="1"/>
                <c:pt idx="0">
                  <c:v>Totali i nxensve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1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6.8965517241379361E-3"/>
                  <c:y val="-2.9297992680492425E-2"/>
                </c:manualLayout>
              </c:layout>
              <c:showVal val="1"/>
            </c:dLbl>
            <c:dLbl>
              <c:idx val="1"/>
              <c:layout>
                <c:manualLayout>
                  <c:x val="-1.609195402298853E-2"/>
                  <c:y val="-3.3907249269897605E-2"/>
                </c:manualLayout>
              </c:layout>
              <c:tx>
                <c:rich>
                  <a:bodyPr/>
                  <a:lstStyle/>
                  <a:p>
                    <a:r>
                      <a:rPr lang="en-US" sz="2400"/>
                      <a:t>1</a:t>
                    </a:r>
                    <a:r>
                      <a:rPr lang="en-US"/>
                      <a:t>0050</a:t>
                    </a:r>
                  </a:p>
                  <a:p>
                    <a:r>
                      <a:rPr lang="en-US"/>
                      <a:t>( 86%)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Gjenerale2016!$H$54:$I$54</c:f>
              <c:strCache>
                <c:ptCount val="2"/>
                <c:pt idx="0">
                  <c:v>Planifikuar</c:v>
                </c:pt>
                <c:pt idx="1">
                  <c:v>Realizuar </c:v>
                </c:pt>
              </c:strCache>
            </c:strRef>
          </c:cat>
          <c:val>
            <c:numRef>
              <c:f>Gjenerale2016!$H$55:$I$55</c:f>
              <c:numCache>
                <c:formatCode>General</c:formatCode>
                <c:ptCount val="2"/>
                <c:pt idx="0">
                  <c:v>11713</c:v>
                </c:pt>
                <c:pt idx="1">
                  <c:v>10050</c:v>
                </c:pt>
              </c:numCache>
            </c:numRef>
          </c:val>
        </c:ser>
        <c:dLbls>
          <c:showVal val="1"/>
        </c:dLbls>
        <c:axId val="58924032"/>
        <c:axId val="58979072"/>
      </c:barChart>
      <c:catAx>
        <c:axId val="5892403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24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58979072"/>
        <c:crosses val="autoZero"/>
        <c:auto val="1"/>
        <c:lblAlgn val="ctr"/>
        <c:lblOffset val="100"/>
      </c:catAx>
      <c:valAx>
        <c:axId val="58979072"/>
        <c:scaling>
          <c:orientation val="minMax"/>
        </c:scaling>
        <c:delete val="1"/>
        <c:axPos val="l"/>
        <c:numFmt formatCode="General" sourceLinked="1"/>
        <c:tickLblPos val="none"/>
        <c:crossAx val="58924032"/>
        <c:crosses val="autoZero"/>
        <c:crossBetween val="between"/>
      </c:valAx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  <c:txPr>
        <a:bodyPr/>
        <a:lstStyle/>
        <a:p>
          <a:pPr>
            <a:defRPr lang="sq-AL" sz="28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'Gjatesia Mesatare2016'!$P$12</c:f>
              <c:strCache>
                <c:ptCount val="1"/>
                <c:pt idx="0">
                  <c:v>Klasa 9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smtClean="0"/>
                      <a:t>158</a:t>
                    </a:r>
                    <a:r>
                      <a:rPr lang="en-US" sz="1200" smtClean="0"/>
                      <a:t>cm.</a:t>
                    </a:r>
                    <a:r>
                      <a:rPr smtClean="0"/>
                      <a:t> </a:t>
                    </a:r>
                    <a:endParaRPr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smtClean="0"/>
                      <a:t>160</a:t>
                    </a:r>
                    <a:r>
                      <a:rPr lang="en-US" sz="1200" smtClean="0"/>
                      <a:t>cm.</a:t>
                    </a:r>
                    <a:r>
                      <a:rPr smtClean="0"/>
                      <a:t> </a:t>
                    </a:r>
                    <a:endParaRPr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smtClean="0"/>
                      <a:t>169</a:t>
                    </a:r>
                    <a:r>
                      <a:rPr lang="en-US" sz="1200" smtClean="0"/>
                      <a:t>cm.</a:t>
                    </a:r>
                    <a:r>
                      <a:rPr smtClean="0"/>
                      <a:t> </a:t>
                    </a:r>
                    <a:endParaRPr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smtClean="0"/>
                      <a:t>170</a:t>
                    </a:r>
                    <a:r>
                      <a:rPr lang="en-US" sz="1200" smtClean="0"/>
                      <a:t>cm.</a:t>
                    </a:r>
                    <a:r>
                      <a:rPr smtClean="0"/>
                      <a:t> </a:t>
                    </a:r>
                    <a:endParaRPr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'Gjatesia Mesatare2016'!$Q$11:$T$11</c:f>
              <c:strCache>
                <c:ptCount val="4"/>
                <c:pt idx="0">
                  <c:v>Fshat Vajza</c:v>
                </c:pt>
                <c:pt idx="1">
                  <c:v>Qytet Vajza</c:v>
                </c:pt>
                <c:pt idx="2">
                  <c:v>Fshat Djem</c:v>
                </c:pt>
                <c:pt idx="3">
                  <c:v>Qytet Djem</c:v>
                </c:pt>
              </c:strCache>
            </c:strRef>
          </c:cat>
          <c:val>
            <c:numRef>
              <c:f>'Gjatesia Mesatare2016'!$Q$12:$T$12</c:f>
              <c:numCache>
                <c:formatCode>#,##0_);\(#,##0\)</c:formatCode>
                <c:ptCount val="4"/>
                <c:pt idx="0">
                  <c:v>158.06533112582798</c:v>
                </c:pt>
                <c:pt idx="1">
                  <c:v>159.91493050475498</c:v>
                </c:pt>
                <c:pt idx="2">
                  <c:v>169.15159420289837</c:v>
                </c:pt>
                <c:pt idx="3">
                  <c:v>169.54196428571399</c:v>
                </c:pt>
              </c:numCache>
            </c:numRef>
          </c:val>
        </c:ser>
        <c:dLbls>
          <c:showVal val="1"/>
        </c:dLbls>
        <c:overlap val="-25"/>
        <c:axId val="60220928"/>
        <c:axId val="60222464"/>
      </c:barChart>
      <c:catAx>
        <c:axId val="6022092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24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0222464"/>
        <c:crosses val="autoZero"/>
        <c:auto val="1"/>
        <c:lblAlgn val="ctr"/>
        <c:lblOffset val="100"/>
      </c:catAx>
      <c:valAx>
        <c:axId val="60222464"/>
        <c:scaling>
          <c:orientation val="minMax"/>
        </c:scaling>
        <c:delete val="1"/>
        <c:axPos val="l"/>
        <c:numFmt formatCode="#,##0_);\(#,##0\)" sourceLinked="1"/>
        <c:tickLblPos val="none"/>
        <c:crossAx val="60220928"/>
        <c:crosses val="autoZero"/>
        <c:crossBetween val="between"/>
      </c:valAx>
    </c:plotArea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9.5238095238095247E-2"/>
          <c:y val="0.18677732044858028"/>
          <c:w val="0.81904761904761902"/>
          <c:h val="0.65649904557385008"/>
        </c:manualLayout>
      </c:layout>
      <c:barChart>
        <c:barDir val="col"/>
        <c:grouping val="clustered"/>
        <c:ser>
          <c:idx val="0"/>
          <c:order val="0"/>
          <c:tx>
            <c:strRef>
              <c:f>Higj.Pers.2016!$B$18</c:f>
              <c:strCache>
                <c:ptCount val="1"/>
                <c:pt idx="0">
                  <c:v>Qytet</c:v>
                </c:pt>
              </c:strCache>
            </c:strRef>
          </c:tx>
          <c:spPr>
            <a:solidFill>
              <a:srgbClr val="FF9966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-4.5523201109295515E-3"/>
                  <c:y val="-1.136363636363636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92</a:t>
                    </a:r>
                    <a:r>
                      <a:rPr lang="en-US" sz="1200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4285714285714285E-2"/>
                  <c:y val="-9.469696969697087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</a:t>
                    </a:r>
                    <a:r>
                      <a:rPr lang="en-US" sz="1200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Higj.Pers.2016!$C$17:$D$17</c:f>
              <c:strCache>
                <c:ptCount val="2"/>
                <c:pt idx="0">
                  <c:v>Higjiena e kenaqeshme</c:v>
                </c:pt>
                <c:pt idx="1">
                  <c:v>Higjiena jo e kenaqeshme</c:v>
                </c:pt>
              </c:strCache>
            </c:strRef>
          </c:cat>
          <c:val>
            <c:numRef>
              <c:f>Higj.Pers.2016!$C$18:$D$18</c:f>
              <c:numCache>
                <c:formatCode>General</c:formatCode>
                <c:ptCount val="2"/>
                <c:pt idx="0">
                  <c:v>92</c:v>
                </c:pt>
                <c:pt idx="1">
                  <c:v>8</c:v>
                </c:pt>
              </c:numCache>
            </c:numRef>
          </c:val>
        </c:ser>
        <c:ser>
          <c:idx val="1"/>
          <c:order val="1"/>
          <c:tx>
            <c:strRef>
              <c:f>Higj.Pers.2016!$B$19</c:f>
              <c:strCache>
                <c:ptCount val="1"/>
                <c:pt idx="0">
                  <c:v>Fshat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2.2341900658644141E-2"/>
                  <c:y val="-3.787878787878778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89</a:t>
                    </a:r>
                    <a:r>
                      <a:rPr lang="en-US" sz="1200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2.6984126984126992E-2"/>
                  <c:y val="-5.303030303030303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11</a:t>
                    </a:r>
                    <a:r>
                      <a:rPr lang="en-US" sz="1200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Higj.Pers.2016!$C$17:$D$17</c:f>
              <c:strCache>
                <c:ptCount val="2"/>
                <c:pt idx="0">
                  <c:v>Higjiena e kenaqeshme</c:v>
                </c:pt>
                <c:pt idx="1">
                  <c:v>Higjiena jo e kenaqeshme</c:v>
                </c:pt>
              </c:strCache>
            </c:strRef>
          </c:cat>
          <c:val>
            <c:numRef>
              <c:f>Higj.Pers.2016!$C$19:$D$19</c:f>
              <c:numCache>
                <c:formatCode>General</c:formatCode>
                <c:ptCount val="2"/>
                <c:pt idx="0">
                  <c:v>89</c:v>
                </c:pt>
                <c:pt idx="1">
                  <c:v>11</c:v>
                </c:pt>
              </c:numCache>
            </c:numRef>
          </c:val>
        </c:ser>
        <c:dLbls>
          <c:showVal val="1"/>
        </c:dLbls>
        <c:axId val="60310272"/>
        <c:axId val="60311808"/>
      </c:barChart>
      <c:catAx>
        <c:axId val="6031027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0311808"/>
        <c:crosses val="autoZero"/>
        <c:auto val="1"/>
        <c:lblAlgn val="ctr"/>
        <c:lblOffset val="100"/>
      </c:catAx>
      <c:valAx>
        <c:axId val="60311808"/>
        <c:scaling>
          <c:orientation val="minMax"/>
        </c:scaling>
        <c:delete val="1"/>
        <c:axPos val="l"/>
        <c:numFmt formatCode="General" sourceLinked="1"/>
        <c:tickLblPos val="none"/>
        <c:crossAx val="6031027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3994032585549527"/>
          <c:y val="0"/>
          <c:w val="0.57798098350913685"/>
          <c:h val="0.1223833810546409"/>
        </c:manualLayout>
      </c:layout>
      <c:txPr>
        <a:bodyPr/>
        <a:lstStyle/>
        <a:p>
          <a:pPr>
            <a:defRPr lang="sq-AL" sz="24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lang="sq-AL" sz="1800" b="1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dirty="0"/>
              <a:t> </a:t>
            </a:r>
            <a:r>
              <a:rPr lang="en-US" sz="1800" i="1" dirty="0" smtClean="0">
                <a:solidFill>
                  <a:srgbClr val="0000CC"/>
                </a:solidFill>
              </a:rPr>
              <a:t>HIGJIENA JO E KËNAQËSHME</a:t>
            </a:r>
            <a:endParaRPr lang="en-US" sz="1800" i="1" dirty="0">
              <a:solidFill>
                <a:srgbClr val="0000CC"/>
              </a:solidFill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doughnutChart>
        <c:varyColors val="1"/>
        <c:ser>
          <c:idx val="0"/>
          <c:order val="0"/>
          <c:tx>
            <c:strRef>
              <c:f>Higj.Pers.!$K$20</c:f>
              <c:strCache>
                <c:ptCount val="1"/>
                <c:pt idx="0">
                  <c:v> Higjiena jo e kenaqeshme</c:v>
                </c:pt>
              </c:strCache>
            </c:strRef>
          </c:tx>
          <c:dPt>
            <c:idx val="0"/>
            <c:spPr>
              <a:solidFill>
                <a:srgbClr val="FF006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0.10555555555555562"/>
                  <c:y val="-5.5555555555555455E-2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 smtClean="0"/>
                      <a:t>51%</a:t>
                    </a:r>
                    <a:endParaRPr lang="en-US" sz="2400" dirty="0"/>
                  </a:p>
                </c:rich>
              </c:tx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8.8888888888889767E-2"/>
                  <c:y val="-2.3148148148148227E-2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 smtClean="0"/>
                      <a:t>49%</a:t>
                    </a:r>
                    <a:endParaRPr lang="en-US" sz="2400" dirty="0"/>
                  </a:p>
                </c:rich>
              </c:tx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Higj.Pers.!$J$21:$J$22</c:f>
              <c:strCache>
                <c:ptCount val="2"/>
                <c:pt idx="0">
                  <c:v>Vajza</c:v>
                </c:pt>
                <c:pt idx="1">
                  <c:v>Djem</c:v>
                </c:pt>
              </c:strCache>
            </c:strRef>
          </c:cat>
          <c:val>
            <c:numRef>
              <c:f>Higj.Pers.!$K$21:$K$22</c:f>
              <c:numCache>
                <c:formatCode>0%</c:formatCode>
                <c:ptCount val="2"/>
                <c:pt idx="0">
                  <c:v>0.55000000000000004</c:v>
                </c:pt>
                <c:pt idx="1">
                  <c:v>0.45</c:v>
                </c:pt>
              </c:numCache>
            </c:numRef>
          </c:val>
        </c:ser>
        <c:dLbls>
          <c:showPercent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sq-AL" sz="20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FFC000"/>
            </a:solidFill>
          </c:spPr>
          <c:dPt>
            <c:idx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91.1</a:t>
                    </a:r>
                    <a:r>
                      <a:rPr lang="en-US" sz="1100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8.9</a:t>
                    </a:r>
                    <a:r>
                      <a:rPr lang="en-US" sz="1100" smtClean="0"/>
                      <a:t>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4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Sheet1!$B$33:$B$34</c:f>
              <c:strCache>
                <c:ptCount val="2"/>
                <c:pt idx="0">
                  <c:v>E kenaqeshme</c:v>
                </c:pt>
                <c:pt idx="1">
                  <c:v>Jo e kënaqeshme</c:v>
                </c:pt>
              </c:strCache>
            </c:strRef>
          </c:cat>
          <c:val>
            <c:numRef>
              <c:f>Sheet1!$C$33:$C$34</c:f>
              <c:numCache>
                <c:formatCode>General</c:formatCode>
                <c:ptCount val="2"/>
                <c:pt idx="0">
                  <c:v>91.1</c:v>
                </c:pt>
                <c:pt idx="1">
                  <c:v>8.9</c:v>
                </c:pt>
              </c:numCache>
            </c:numRef>
          </c:val>
        </c:ser>
        <c:dLbls>
          <c:showVal val="1"/>
        </c:dLbls>
        <c:overlap val="-25"/>
        <c:axId val="60401152"/>
        <c:axId val="60402688"/>
      </c:barChart>
      <c:catAx>
        <c:axId val="6040115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0402688"/>
        <c:crosses val="autoZero"/>
        <c:auto val="1"/>
        <c:lblAlgn val="ctr"/>
        <c:lblOffset val="100"/>
      </c:catAx>
      <c:valAx>
        <c:axId val="60402688"/>
        <c:scaling>
          <c:orientation val="minMax"/>
        </c:scaling>
        <c:delete val="1"/>
        <c:axPos val="l"/>
        <c:numFmt formatCode="General" sourceLinked="1"/>
        <c:tickLblPos val="none"/>
        <c:crossAx val="60401152"/>
        <c:crosses val="autoZero"/>
        <c:crossBetween val="between"/>
      </c:valAx>
    </c:plotArea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Higj.Pers.2016!$C$25</c:f>
              <c:strCache>
                <c:ptCount val="1"/>
                <c:pt idx="0">
                  <c:v>Higjiena jo e kenaqeshme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3.5919540229885055E-2"/>
                  <c:y val="5.2910063931606906E-3"/>
                </c:manualLayout>
              </c:layout>
              <c:showVal val="1"/>
            </c:dLbl>
            <c:dLbl>
              <c:idx val="1"/>
              <c:layout>
                <c:manualLayout>
                  <c:x val="3.4482758620689655E-2"/>
                  <c:y val="-7.9365095897408495E-3"/>
                </c:manualLayout>
              </c:layout>
              <c:showVal val="1"/>
            </c:dLbl>
            <c:dLbl>
              <c:idx val="2"/>
              <c:layout>
                <c:manualLayout>
                  <c:x val="-1.7241379310344827E-2"/>
                  <c:y val="-0.1349206630255932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458</a:t>
                    </a:r>
                    <a:endParaRPr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8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Higj.Pers.2016!$B$26:$B$28</c:f>
              <c:strCache>
                <c:ptCount val="3"/>
                <c:pt idx="0">
                  <c:v>E duarve (thonjeve)</c:v>
                </c:pt>
                <c:pt idx="1">
                  <c:v>E Trupit</c:v>
                </c:pt>
                <c:pt idx="2">
                  <c:v>Flokeve</c:v>
                </c:pt>
              </c:strCache>
            </c:strRef>
          </c:cat>
          <c:val>
            <c:numRef>
              <c:f>Higj.Pers.2016!$C$26:$C$28</c:f>
              <c:numCache>
                <c:formatCode>General</c:formatCode>
                <c:ptCount val="3"/>
                <c:pt idx="0">
                  <c:v>215</c:v>
                </c:pt>
                <c:pt idx="1">
                  <c:v>198</c:v>
                </c:pt>
                <c:pt idx="2">
                  <c:v>449</c:v>
                </c:pt>
              </c:numCache>
            </c:numRef>
          </c:val>
        </c:ser>
        <c:dLbls>
          <c:showVal val="1"/>
        </c:dLbls>
        <c:axId val="60254080"/>
        <c:axId val="60255616"/>
      </c:barChart>
      <c:catAx>
        <c:axId val="60254080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lang="sq-AL"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0255616"/>
        <c:crosses val="autoZero"/>
        <c:auto val="1"/>
        <c:lblAlgn val="ctr"/>
        <c:lblOffset val="100"/>
      </c:catAx>
      <c:valAx>
        <c:axId val="60255616"/>
        <c:scaling>
          <c:orientation val="minMax"/>
        </c:scaling>
        <c:delete val="1"/>
        <c:axPos val="b"/>
        <c:numFmt formatCode="General" sourceLinked="1"/>
        <c:tickLblPos val="none"/>
        <c:crossAx val="60254080"/>
        <c:crosses val="autoZero"/>
        <c:crossBetween val="between"/>
      </c:valAx>
    </c:plotArea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dPt>
            <c:idx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3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4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2.2935779816513954E-2"/>
                  <c:y val="-3.030303030303020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6.1</a:t>
                    </a:r>
                    <a:r>
                      <a:rPr lang="en-US" sz="1400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6819571865443493E-2"/>
                  <c:y val="-5.050505050505045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71.0</a:t>
                    </a:r>
                    <a:r>
                      <a:rPr lang="en-US" sz="1400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2.1406727828746242E-2"/>
                  <c:y val="-3.282828282828283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0.7</a:t>
                    </a:r>
                    <a:r>
                      <a:rPr lang="en-US" sz="1400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1.6819571865443493E-2"/>
                  <c:y val="-3.535353535353535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12.6</a:t>
                    </a:r>
                    <a:r>
                      <a:rPr lang="en-US" sz="1400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2.1406727828746242E-2"/>
                  <c:y val="-3.282828282828274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9.6</a:t>
                    </a:r>
                    <a:r>
                      <a:rPr lang="en-US" sz="1400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MasaTrupore2016!$F$33:$F$37</c:f>
              <c:strCache>
                <c:ptCount val="5"/>
                <c:pt idx="0">
                  <c:v>I/e dobet</c:v>
                </c:pt>
                <c:pt idx="1">
                  <c:v>Normale</c:v>
                </c:pt>
                <c:pt idx="2">
                  <c:v>Mbipeshe</c:v>
                </c:pt>
                <c:pt idx="3">
                  <c:v>Obez</c:v>
                </c:pt>
                <c:pt idx="4">
                  <c:v>Obezitet i theksuar</c:v>
                </c:pt>
              </c:strCache>
            </c:strRef>
          </c:cat>
          <c:val>
            <c:numRef>
              <c:f>MasaTrupore2016!$G$33:$G$37</c:f>
              <c:numCache>
                <c:formatCode>General</c:formatCode>
                <c:ptCount val="5"/>
                <c:pt idx="0">
                  <c:v>6.1</c:v>
                </c:pt>
                <c:pt idx="1">
                  <c:v>73.3</c:v>
                </c:pt>
                <c:pt idx="2">
                  <c:v>0.1</c:v>
                </c:pt>
                <c:pt idx="3">
                  <c:v>11.7</c:v>
                </c:pt>
                <c:pt idx="4">
                  <c:v>8.8000000000000007</c:v>
                </c:pt>
              </c:numCache>
            </c:numRef>
          </c:val>
        </c:ser>
        <c:dLbls>
          <c:showVal val="1"/>
        </c:dLbls>
        <c:axId val="60504704"/>
        <c:axId val="60514688"/>
      </c:barChart>
      <c:catAx>
        <c:axId val="6050470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18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0514688"/>
        <c:crosses val="autoZero"/>
        <c:auto val="1"/>
        <c:lblAlgn val="ctr"/>
        <c:lblOffset val="100"/>
      </c:catAx>
      <c:valAx>
        <c:axId val="60514688"/>
        <c:scaling>
          <c:orientation val="minMax"/>
        </c:scaling>
        <c:delete val="1"/>
        <c:axPos val="l"/>
        <c:numFmt formatCode="General" sourceLinked="1"/>
        <c:tickLblPos val="none"/>
        <c:crossAx val="60504704"/>
        <c:crosses val="autoZero"/>
        <c:crossBetween val="between"/>
      </c:valAx>
    </c:plotArea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2"/>
  <c:chart>
    <c:title>
      <c:layout/>
      <c:txPr>
        <a:bodyPr/>
        <a:lstStyle/>
        <a:p>
          <a:pPr>
            <a:defRPr lang="sq-AL" sz="1800" i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0.05"/>
          <c:y val="0.21157407407407408"/>
          <c:w val="0.93333333333333335"/>
          <c:h val="0.57542796733741619"/>
        </c:manualLayout>
      </c:layout>
      <c:barChart>
        <c:barDir val="col"/>
        <c:grouping val="clustered"/>
        <c:ser>
          <c:idx val="0"/>
          <c:order val="0"/>
          <c:tx>
            <c:strRef>
              <c:f>Ushq.Moshe2016!$I$14</c:f>
              <c:strCache>
                <c:ptCount val="1"/>
                <c:pt idx="0">
                  <c:v>Ushqyeshmëri e dobët</c:v>
                </c:pt>
              </c:strCache>
            </c:strRef>
          </c:tx>
          <c:dPt>
            <c:idx val="1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7.3</a:t>
                    </a:r>
                    <a:r>
                      <a:rPr lang="en-US" sz="1200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6.1</a:t>
                    </a:r>
                    <a:r>
                      <a:rPr lang="en-US" sz="1200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5</a:t>
                    </a:r>
                    <a:r>
                      <a:rPr lang="en-US" sz="1200" smtClean="0"/>
                      <a:t>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Ushq.Moshe2016!$H$15:$H$17</c:f>
              <c:strCache>
                <c:ptCount val="3"/>
                <c:pt idx="0">
                  <c:v>Kl. I</c:v>
                </c:pt>
                <c:pt idx="1">
                  <c:v>Kl.V</c:v>
                </c:pt>
                <c:pt idx="2">
                  <c:v>Kl.IX</c:v>
                </c:pt>
              </c:strCache>
            </c:strRef>
          </c:cat>
          <c:val>
            <c:numRef>
              <c:f>Ushq.Moshe2016!$I$15:$I$17</c:f>
              <c:numCache>
                <c:formatCode>General</c:formatCode>
                <c:ptCount val="3"/>
                <c:pt idx="0">
                  <c:v>7.3</c:v>
                </c:pt>
                <c:pt idx="1">
                  <c:v>6.1</c:v>
                </c:pt>
                <c:pt idx="2">
                  <c:v>5</c:v>
                </c:pt>
              </c:numCache>
            </c:numRef>
          </c:val>
        </c:ser>
        <c:dLbls>
          <c:showVal val="1"/>
        </c:dLbls>
        <c:overlap val="-25"/>
        <c:axId val="60457728"/>
        <c:axId val="60459264"/>
      </c:barChart>
      <c:catAx>
        <c:axId val="6045772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18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0459264"/>
        <c:crosses val="autoZero"/>
        <c:auto val="1"/>
        <c:lblAlgn val="ctr"/>
        <c:lblOffset val="100"/>
      </c:catAx>
      <c:valAx>
        <c:axId val="60459264"/>
        <c:scaling>
          <c:orientation val="minMax"/>
        </c:scaling>
        <c:delete val="1"/>
        <c:axPos val="l"/>
        <c:numFmt formatCode="General" sourceLinked="1"/>
        <c:tickLblPos val="none"/>
        <c:crossAx val="60457728"/>
        <c:crosses val="autoZero"/>
        <c:crossBetween val="between"/>
      </c:valAx>
    </c:plotArea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lang="sq-AL" sz="2000" i="1">
                <a:latin typeface="Times New Roman" pitchFamily="18" charset="0"/>
                <a:cs typeface="Times New Roman" pitchFamily="18" charset="0"/>
              </a:defRPr>
            </a:pPr>
            <a:r>
              <a:rPr lang="en-US" sz="18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USHQYESHMËRI NORMALE</a:t>
            </a:r>
            <a:endParaRPr lang="en-US" sz="1800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Ushq.Moshe2016!$C$16</c:f>
              <c:strCache>
                <c:ptCount val="1"/>
                <c:pt idx="0">
                  <c:v>Ushqyeshmëri normale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1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70.6</a:t>
                    </a:r>
                    <a:r>
                      <a:rPr lang="en-US" sz="1200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70.1</a:t>
                    </a:r>
                    <a:r>
                      <a:rPr lang="en-US" sz="1200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72.1</a:t>
                    </a:r>
                    <a:r>
                      <a:rPr lang="en-US" sz="1200" smtClean="0"/>
                      <a:t>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000" b="1" i="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Ushq.Moshe2016!$B$17:$B$19</c:f>
              <c:strCache>
                <c:ptCount val="3"/>
                <c:pt idx="0">
                  <c:v>Kl. I</c:v>
                </c:pt>
                <c:pt idx="1">
                  <c:v>Kl.V</c:v>
                </c:pt>
                <c:pt idx="2">
                  <c:v>Kl.IX</c:v>
                </c:pt>
              </c:strCache>
            </c:strRef>
          </c:cat>
          <c:val>
            <c:numRef>
              <c:f>Ushq.Moshe2016!$C$17:$C$19</c:f>
              <c:numCache>
                <c:formatCode>General</c:formatCode>
                <c:ptCount val="3"/>
                <c:pt idx="0">
                  <c:v>70.599999999999994</c:v>
                </c:pt>
                <c:pt idx="1">
                  <c:v>70.099999999999994</c:v>
                </c:pt>
                <c:pt idx="2">
                  <c:v>72.099999999999994</c:v>
                </c:pt>
              </c:numCache>
            </c:numRef>
          </c:val>
        </c:ser>
        <c:dLbls>
          <c:showVal val="1"/>
        </c:dLbls>
        <c:overlap val="-25"/>
        <c:axId val="60488320"/>
        <c:axId val="60629376"/>
      </c:barChart>
      <c:catAx>
        <c:axId val="6048832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0629376"/>
        <c:crosses val="autoZero"/>
        <c:auto val="1"/>
        <c:lblAlgn val="ctr"/>
        <c:lblOffset val="100"/>
      </c:catAx>
      <c:valAx>
        <c:axId val="60629376"/>
        <c:scaling>
          <c:orientation val="minMax"/>
        </c:scaling>
        <c:delete val="1"/>
        <c:axPos val="l"/>
        <c:numFmt formatCode="General" sourceLinked="1"/>
        <c:tickLblPos val="none"/>
        <c:crossAx val="60488320"/>
        <c:crosses val="autoZero"/>
        <c:crossBetween val="between"/>
      </c:valAx>
    </c:plotArea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lang="sq-AL" sz="2000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sq-AL" dirty="0"/>
              <a:t>Ushqyeshmëria -</a:t>
            </a:r>
            <a:r>
              <a:rPr lang="sq-AL" dirty="0" err="1" smtClean="0"/>
              <a:t>obe</a:t>
            </a:r>
            <a:r>
              <a:rPr lang="en-US" dirty="0" smtClean="0"/>
              <a:t>z</a:t>
            </a:r>
            <a:endParaRPr lang="sq-AL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Ushq.Moshe2016!$F$19</c:f>
              <c:strCache>
                <c:ptCount val="1"/>
                <c:pt idx="0">
                  <c:v>Ushqyeshmëria -obez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1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txPr>
              <a:bodyPr/>
              <a:lstStyle/>
              <a:p>
                <a:pPr>
                  <a:defRPr lang="sq-AL" sz="2000" b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Ushq.Moshe2016!$E$20:$E$22</c:f>
              <c:strCache>
                <c:ptCount val="3"/>
                <c:pt idx="0">
                  <c:v>Kl. I</c:v>
                </c:pt>
                <c:pt idx="1">
                  <c:v>Kl.V</c:v>
                </c:pt>
                <c:pt idx="2">
                  <c:v>Kl.IX</c:v>
                </c:pt>
              </c:strCache>
            </c:strRef>
          </c:cat>
          <c:val>
            <c:numRef>
              <c:f>Ushq.Moshe2016!$F$20:$F$22</c:f>
              <c:numCache>
                <c:formatCode>General</c:formatCode>
                <c:ptCount val="3"/>
                <c:pt idx="0">
                  <c:v>11.9</c:v>
                </c:pt>
                <c:pt idx="1">
                  <c:v>13.5</c:v>
                </c:pt>
                <c:pt idx="2">
                  <c:v>12.5</c:v>
                </c:pt>
              </c:numCache>
            </c:numRef>
          </c:val>
        </c:ser>
        <c:dLbls>
          <c:showVal val="1"/>
        </c:dLbls>
        <c:overlap val="-25"/>
        <c:axId val="60667008"/>
        <c:axId val="60668544"/>
      </c:barChart>
      <c:catAx>
        <c:axId val="6066700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0668544"/>
        <c:crosses val="autoZero"/>
        <c:auto val="1"/>
        <c:lblAlgn val="ctr"/>
        <c:lblOffset val="100"/>
      </c:catAx>
      <c:valAx>
        <c:axId val="60668544"/>
        <c:scaling>
          <c:orientation val="minMax"/>
        </c:scaling>
        <c:delete val="1"/>
        <c:axPos val="l"/>
        <c:numFmt formatCode="General" sourceLinked="1"/>
        <c:tickLblPos val="none"/>
        <c:crossAx val="60667008"/>
        <c:crosses val="autoZero"/>
        <c:crossBetween val="between"/>
      </c:valAx>
    </c:plotArea>
    <c:plotVisOnly val="1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  <c:txPr>
        <a:bodyPr/>
        <a:lstStyle/>
        <a:p>
          <a:pPr>
            <a:defRPr lang="sq-AL" i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Ushq.Moshe2016!$J$19</c:f>
              <c:strCache>
                <c:ptCount val="1"/>
                <c:pt idx="0">
                  <c:v>Ushqyeshmëri - obezitet i thekësuar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txPr>
              <a:bodyPr/>
              <a:lstStyle/>
              <a:p>
                <a:pPr>
                  <a:defRPr lang="sq-AL"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Ushq.Moshe2016!$I$20:$I$22</c:f>
              <c:strCache>
                <c:ptCount val="3"/>
                <c:pt idx="0">
                  <c:v>Kl. I</c:v>
                </c:pt>
                <c:pt idx="1">
                  <c:v>Kl.V</c:v>
                </c:pt>
                <c:pt idx="2">
                  <c:v>Kl.IX</c:v>
                </c:pt>
              </c:strCache>
            </c:strRef>
          </c:cat>
          <c:val>
            <c:numRef>
              <c:f>Ushq.Moshe2016!$J$20:$J$22</c:f>
              <c:numCache>
                <c:formatCode>General</c:formatCode>
                <c:ptCount val="3"/>
                <c:pt idx="0">
                  <c:v>9.4</c:v>
                </c:pt>
                <c:pt idx="1">
                  <c:v>9.2000000000000011</c:v>
                </c:pt>
                <c:pt idx="2">
                  <c:v>5.5</c:v>
                </c:pt>
              </c:numCache>
            </c:numRef>
          </c:val>
        </c:ser>
        <c:dLbls>
          <c:showVal val="1"/>
        </c:dLbls>
        <c:overlap val="-25"/>
        <c:axId val="60763136"/>
        <c:axId val="60801792"/>
      </c:barChart>
      <c:catAx>
        <c:axId val="6076313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2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0801792"/>
        <c:crosses val="autoZero"/>
        <c:auto val="1"/>
        <c:lblAlgn val="ctr"/>
        <c:lblOffset val="100"/>
      </c:catAx>
      <c:valAx>
        <c:axId val="60801792"/>
        <c:scaling>
          <c:orientation val="minMax"/>
        </c:scaling>
        <c:delete val="1"/>
        <c:axPos val="l"/>
        <c:numFmt formatCode="General" sourceLinked="1"/>
        <c:tickLblPos val="none"/>
        <c:crossAx val="60763136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Gjenerale2016!$H$48</c:f>
              <c:strCache>
                <c:ptCount val="1"/>
                <c:pt idx="0">
                  <c:v>Planifikuar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1.4698835722457769E-2"/>
                  <c:y val="-2.4408048993875792E-2"/>
                </c:manualLayout>
              </c:layout>
              <c:showVal val="1"/>
            </c:dLbl>
            <c:dLbl>
              <c:idx val="1"/>
              <c:layout>
                <c:manualLayout>
                  <c:x val="4.4248154878076713E-3"/>
                  <c:y val="-3.5201924759405215E-2"/>
                </c:manualLayout>
              </c:layout>
              <c:showVal val="1"/>
            </c:dLbl>
            <c:dLbl>
              <c:idx val="2"/>
              <c:layout>
                <c:manualLayout>
                  <c:x val="1.917404129793529E-2"/>
                  <c:y val="-3.0054644808743192E-2"/>
                </c:manualLayout>
              </c:layout>
              <c:showVal val="1"/>
            </c:dLbl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Gjenerale2016!$G$49:$G$51</c:f>
              <c:strCache>
                <c:ptCount val="3"/>
                <c:pt idx="0">
                  <c:v>Klasa I</c:v>
                </c:pt>
                <c:pt idx="1">
                  <c:v>Klasa V</c:v>
                </c:pt>
                <c:pt idx="2">
                  <c:v>Klasa IX</c:v>
                </c:pt>
              </c:strCache>
            </c:strRef>
          </c:cat>
          <c:val>
            <c:numRef>
              <c:f>Gjenerale2016!$H$49:$H$51</c:f>
              <c:numCache>
                <c:formatCode>General</c:formatCode>
                <c:ptCount val="3"/>
                <c:pt idx="0">
                  <c:v>3808</c:v>
                </c:pt>
                <c:pt idx="1">
                  <c:v>3656</c:v>
                </c:pt>
                <c:pt idx="2">
                  <c:v>4249</c:v>
                </c:pt>
              </c:numCache>
            </c:numRef>
          </c:val>
        </c:ser>
        <c:ser>
          <c:idx val="1"/>
          <c:order val="1"/>
          <c:tx>
            <c:strRef>
              <c:f>Gjenerale2016!$I$48</c:f>
              <c:strCache>
                <c:ptCount val="1"/>
                <c:pt idx="0">
                  <c:v>Realizuar 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3.5246988357224611E-2"/>
                  <c:y val="-2.0983552055993001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dirty="0" smtClean="0"/>
                      <a:t>267                      ( </a:t>
                    </a:r>
                    <a:r>
                      <a:rPr lang="en-US" dirty="0"/>
                      <a:t>86</a:t>
                    </a:r>
                    <a:r>
                      <a:rPr lang="en-US" sz="1200" dirty="0"/>
                      <a:t>%</a:t>
                    </a:r>
                    <a:r>
                      <a:rPr lang="en-US" dirty="0"/>
                      <a:t>)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2.3598820058996987E-2"/>
                  <c:y val="-3.2786885245901641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dirty="0" smtClean="0"/>
                      <a:t>212                          (</a:t>
                    </a:r>
                    <a:r>
                      <a:rPr lang="en-US" dirty="0"/>
                      <a:t>88</a:t>
                    </a:r>
                    <a:r>
                      <a:rPr lang="en-US" sz="1200" dirty="0"/>
                      <a:t>%</a:t>
                    </a:r>
                    <a:r>
                      <a:rPr lang="en-US" dirty="0"/>
                      <a:t>)</a:t>
                    </a:r>
                  </a:p>
                </c:rich>
              </c:tx>
              <c:showVal val="1"/>
            </c:dLbl>
            <c:dLbl>
              <c:idx val="2"/>
              <c:layout>
                <c:manualLayout>
                  <c:x val="3.5398187406061432E-2"/>
                  <c:y val="-2.6265966754155802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dirty="0" smtClean="0"/>
                      <a:t>571                       (</a:t>
                    </a:r>
                    <a:r>
                      <a:rPr lang="en-US" dirty="0"/>
                      <a:t>84</a:t>
                    </a:r>
                    <a:r>
                      <a:rPr lang="en-US" sz="1200" dirty="0"/>
                      <a:t>%</a:t>
                    </a:r>
                    <a:r>
                      <a:rPr lang="en-US" dirty="0"/>
                      <a:t>)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Gjenerale2016!$G$49:$G$51</c:f>
              <c:strCache>
                <c:ptCount val="3"/>
                <c:pt idx="0">
                  <c:v>Klasa I</c:v>
                </c:pt>
                <c:pt idx="1">
                  <c:v>Klasa V</c:v>
                </c:pt>
                <c:pt idx="2">
                  <c:v>Klasa IX</c:v>
                </c:pt>
              </c:strCache>
            </c:strRef>
          </c:cat>
          <c:val>
            <c:numRef>
              <c:f>Gjenerale2016!$I$49:$I$51</c:f>
              <c:numCache>
                <c:formatCode>General</c:formatCode>
                <c:ptCount val="3"/>
                <c:pt idx="0">
                  <c:v>3267</c:v>
                </c:pt>
                <c:pt idx="1">
                  <c:v>3212</c:v>
                </c:pt>
                <c:pt idx="2">
                  <c:v>3571</c:v>
                </c:pt>
              </c:numCache>
            </c:numRef>
          </c:val>
        </c:ser>
        <c:dLbls>
          <c:showVal val="1"/>
        </c:dLbls>
        <c:axId val="59385728"/>
        <c:axId val="59387264"/>
      </c:barChart>
      <c:catAx>
        <c:axId val="5938572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24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59387264"/>
        <c:crosses val="autoZero"/>
        <c:auto val="1"/>
        <c:lblAlgn val="ctr"/>
        <c:lblOffset val="100"/>
      </c:catAx>
      <c:valAx>
        <c:axId val="59387264"/>
        <c:scaling>
          <c:orientation val="minMax"/>
        </c:scaling>
        <c:delete val="1"/>
        <c:axPos val="l"/>
        <c:numFmt formatCode="General" sourceLinked="1"/>
        <c:tickLblPos val="none"/>
        <c:crossAx val="5938572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sq-AL" sz="20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Ushq.Gjini2016!$C$19</c:f>
              <c:strCache>
                <c:ptCount val="1"/>
                <c:pt idx="0">
                  <c:v>Femrat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8.7719298245614204E-3"/>
                  <c:y val="-2.027027027027040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3</a:t>
                    </a:r>
                    <a:r>
                      <a:rPr smtClean="0"/>
                      <a:t>.</a:t>
                    </a:r>
                    <a:r>
                      <a:rPr lang="en-US" dirty="0" smtClean="0"/>
                      <a:t>0</a:t>
                    </a:r>
                    <a:r>
                      <a:rPr sz="1200" smtClean="0"/>
                      <a:t>%</a:t>
                    </a:r>
                    <a:endParaRPr sz="12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4.3859649122807015E-3"/>
                  <c:y val="-9.0090090090090662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37.1</a:t>
                    </a:r>
                    <a:r>
                      <a:rPr sz="1200" smtClean="0"/>
                      <a:t>%</a:t>
                    </a:r>
                    <a:endParaRPr sz="1200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2.0467836257309892E-2"/>
                  <c:y val="6.7567567567567571E-3"/>
                </c:manualLayout>
              </c:layout>
              <c:tx>
                <c:rich>
                  <a:bodyPr/>
                  <a:lstStyle/>
                  <a:p>
                    <a:r>
                      <a:rPr b="1" smtClean="0"/>
                      <a:t>0</a:t>
                    </a:r>
                    <a:r>
                      <a:rPr smtClean="0"/>
                      <a:t>.</a:t>
                    </a:r>
                    <a:r>
                      <a:rPr lang="en-US" dirty="0" smtClean="0"/>
                      <a:t>2</a:t>
                    </a:r>
                    <a:r>
                      <a:rPr sz="1200" smtClean="0"/>
                      <a:t>%</a:t>
                    </a:r>
                    <a:endParaRPr sz="1200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-1.7543859649122903E-2"/>
                  <c:y val="-1.1261261261261309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en-US" dirty="0" smtClean="0"/>
                      <a:t>.9</a:t>
                    </a:r>
                    <a:r>
                      <a:rPr lang="en-US" sz="1200" dirty="0"/>
                      <a:t>%</a:t>
                    </a:r>
                  </a:p>
                </c:rich>
              </c:tx>
              <c:showVal val="1"/>
            </c:dLbl>
            <c:dLbl>
              <c:idx val="4"/>
              <c:layout>
                <c:manualLayout>
                  <c:x val="-2.9239766081871478E-3"/>
                  <c:y val="-2.2522522522521785E-3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dirty="0" smtClean="0"/>
                      <a:t>.7</a:t>
                    </a:r>
                    <a:r>
                      <a:rPr lang="en-US" sz="1200" dirty="0"/>
                      <a:t>%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Ushq.Gjini2016!$B$20:$B$24</c:f>
              <c:strCache>
                <c:ptCount val="5"/>
                <c:pt idx="0">
                  <c:v>I/e dobët</c:v>
                </c:pt>
                <c:pt idx="1">
                  <c:v>Normale</c:v>
                </c:pt>
                <c:pt idx="2">
                  <c:v>Mbipeshë</c:v>
                </c:pt>
                <c:pt idx="3">
                  <c:v>Obez</c:v>
                </c:pt>
                <c:pt idx="4">
                  <c:v>Obezitet I theksuar</c:v>
                </c:pt>
              </c:strCache>
            </c:strRef>
          </c:cat>
          <c:val>
            <c:numRef>
              <c:f>Ushq.Gjini2016!$C$20:$C$24</c:f>
              <c:numCache>
                <c:formatCode>0%</c:formatCode>
                <c:ptCount val="5"/>
                <c:pt idx="0" formatCode="0.0%">
                  <c:v>6.4000000000000112E-2</c:v>
                </c:pt>
                <c:pt idx="1">
                  <c:v>0.74000000000000166</c:v>
                </c:pt>
                <c:pt idx="2" formatCode="0.00%">
                  <c:v>4.0000000000000034E-4</c:v>
                </c:pt>
                <c:pt idx="3" formatCode="0.00%">
                  <c:v>0.11899999999999998</c:v>
                </c:pt>
                <c:pt idx="4" formatCode="0.00%">
                  <c:v>7.6999999999999999E-2</c:v>
                </c:pt>
              </c:numCache>
            </c:numRef>
          </c:val>
        </c:ser>
        <c:ser>
          <c:idx val="1"/>
          <c:order val="1"/>
          <c:tx>
            <c:strRef>
              <c:f>Ushq.Gjini2016!$D$19</c:f>
              <c:strCache>
                <c:ptCount val="1"/>
                <c:pt idx="0">
                  <c:v>Mashkujt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3.0263157894736843E-2"/>
                  <c:y val="-1.8268248563524155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dirty="0" smtClean="0"/>
                      <a:t>.3</a:t>
                    </a:r>
                    <a:r>
                      <a:rPr lang="en-US" sz="1200" dirty="0" smtClean="0"/>
                      <a:t>%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3157894736842111E-2"/>
                  <c:y val="-2.4774774774774848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>
                        <a:latin typeface="Times New Roman" pitchFamily="18" charset="0"/>
                        <a:cs typeface="Times New Roman" pitchFamily="18" charset="0"/>
                      </a:rPr>
                      <a:t>33.9</a:t>
                    </a:r>
                    <a:r>
                      <a:rPr lang="en-US" sz="1200" dirty="0" smtClean="0"/>
                      <a:t>%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2.1637426900584796E-2"/>
                  <c:y val="-6.7567567567567571E-3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r>
                      <a:rPr lang="en-US" dirty="0" smtClean="0"/>
                      <a:t>.3</a:t>
                    </a:r>
                    <a:r>
                      <a:rPr lang="en-US" sz="1200" dirty="0" smtClean="0"/>
                      <a:t>%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1.2865497076023392E-2"/>
                  <c:y val="-6.7567567567567571E-3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  <a:r>
                      <a:rPr lang="en-US" dirty="0" smtClean="0"/>
                      <a:t>.7</a:t>
                    </a:r>
                    <a:r>
                      <a:rPr lang="en-US" sz="1200" dirty="0" smtClean="0"/>
                      <a:t>%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2.6461873186904416E-2"/>
                  <c:y val="-4.629708448606086E-3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en-US" dirty="0" smtClean="0"/>
                      <a:t>.9</a:t>
                    </a:r>
                    <a:r>
                      <a:rPr lang="en-US" sz="1200" dirty="0"/>
                      <a:t>%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Ushq.Gjini2016!$B$20:$B$24</c:f>
              <c:strCache>
                <c:ptCount val="5"/>
                <c:pt idx="0">
                  <c:v>I/e dobët</c:v>
                </c:pt>
                <c:pt idx="1">
                  <c:v>Normale</c:v>
                </c:pt>
                <c:pt idx="2">
                  <c:v>Mbipeshë</c:v>
                </c:pt>
                <c:pt idx="3">
                  <c:v>Obez</c:v>
                </c:pt>
                <c:pt idx="4">
                  <c:v>Obezitet I theksuar</c:v>
                </c:pt>
              </c:strCache>
            </c:strRef>
          </c:cat>
          <c:val>
            <c:numRef>
              <c:f>Ushq.Gjini2016!$D$20:$D$24</c:f>
              <c:numCache>
                <c:formatCode>0.00%</c:formatCode>
                <c:ptCount val="5"/>
                <c:pt idx="0">
                  <c:v>6.7000000000000004E-2</c:v>
                </c:pt>
                <c:pt idx="1">
                  <c:v>0.68</c:v>
                </c:pt>
                <c:pt idx="2">
                  <c:v>1.0000000000000035E-3</c:v>
                </c:pt>
                <c:pt idx="3">
                  <c:v>0.13200000000000001</c:v>
                </c:pt>
                <c:pt idx="4">
                  <c:v>0.11899999999999998</c:v>
                </c:pt>
              </c:numCache>
            </c:numRef>
          </c:val>
        </c:ser>
        <c:dLbls>
          <c:showVal val="1"/>
        </c:dLbls>
        <c:axId val="60721024"/>
        <c:axId val="60722560"/>
      </c:barChart>
      <c:catAx>
        <c:axId val="6072102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0722560"/>
        <c:crosses val="autoZero"/>
        <c:auto val="1"/>
        <c:lblAlgn val="ctr"/>
        <c:lblOffset val="100"/>
      </c:catAx>
      <c:valAx>
        <c:axId val="60722560"/>
        <c:scaling>
          <c:orientation val="minMax"/>
        </c:scaling>
        <c:delete val="1"/>
        <c:axPos val="l"/>
        <c:numFmt formatCode="0.0%" sourceLinked="1"/>
        <c:majorTickMark val="none"/>
        <c:tickLblPos val="none"/>
        <c:crossAx val="6072102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sq-AL" sz="24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MasaTrupore2016!$G$87</c:f>
              <c:strCache>
                <c:ptCount val="1"/>
                <c:pt idx="0">
                  <c:v>Qytet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6.3</a:t>
                    </a:r>
                    <a:r>
                      <a:rPr lang="en-US" sz="1200" b="1" dirty="0" smtClean="0"/>
                      <a:t>%</a:t>
                    </a:r>
                    <a:endParaRPr lang="en-US" b="1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1.6516516516516491E-2"/>
                  <c:y val="-6.6666666666666714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71.0</a:t>
                    </a:r>
                    <a:r>
                      <a:rPr lang="en-US" sz="1200" b="1" dirty="0" smtClean="0"/>
                      <a:t>%</a:t>
                    </a:r>
                    <a:endParaRPr lang="en-US" b="1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0.6</a:t>
                    </a:r>
                    <a:r>
                      <a:rPr lang="en-US" sz="1200" b="1" dirty="0" smtClean="0"/>
                      <a:t>%</a:t>
                    </a:r>
                    <a:endParaRPr lang="en-US" b="1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-1.2012012012012015E-2"/>
                  <c:y val="8.1480540211329559E-17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12.8</a:t>
                    </a:r>
                    <a:r>
                      <a:rPr lang="en-US" sz="1200" b="1" dirty="0" smtClean="0"/>
                      <a:t>%</a:t>
                    </a:r>
                    <a:endParaRPr lang="en-US" b="1" dirty="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100" b="1" dirty="0" smtClean="0"/>
                      <a:t> </a:t>
                    </a:r>
                    <a:r>
                      <a:rPr lang="en-US" sz="2400" b="1" dirty="0" smtClean="0"/>
                      <a:t>10</a:t>
                    </a:r>
                    <a:r>
                      <a:rPr lang="en-US" sz="1100" b="1" dirty="0" smtClean="0"/>
                      <a:t>%</a:t>
                    </a:r>
                    <a:endParaRPr lang="en-US" b="1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MasaTrupore2016!$F$88:$F$92</c:f>
              <c:strCache>
                <c:ptCount val="5"/>
                <c:pt idx="0">
                  <c:v>I/E dobët</c:v>
                </c:pt>
                <c:pt idx="1">
                  <c:v>Mesatare</c:v>
                </c:pt>
                <c:pt idx="2">
                  <c:v>Mbipeshë</c:v>
                </c:pt>
                <c:pt idx="3">
                  <c:v>Obez</c:v>
                </c:pt>
                <c:pt idx="4">
                  <c:v>Obezitet i theksuar</c:v>
                </c:pt>
              </c:strCache>
            </c:strRef>
          </c:cat>
          <c:val>
            <c:numRef>
              <c:f>MasaTrupore2016!$G$88:$G$92</c:f>
              <c:numCache>
                <c:formatCode>0.0</c:formatCode>
                <c:ptCount val="5"/>
                <c:pt idx="0">
                  <c:v>5.8225184145913715</c:v>
                </c:pt>
                <c:pt idx="1">
                  <c:v>73.295919560388327</c:v>
                </c:pt>
                <c:pt idx="2">
                  <c:v>9.3534432362914963E-2</c:v>
                </c:pt>
                <c:pt idx="3">
                  <c:v>11.773646673681776</c:v>
                </c:pt>
                <c:pt idx="4">
                  <c:v>9.0143809189757977</c:v>
                </c:pt>
              </c:numCache>
            </c:numRef>
          </c:val>
        </c:ser>
        <c:ser>
          <c:idx val="1"/>
          <c:order val="1"/>
          <c:tx>
            <c:strRef>
              <c:f>MasaTrupore2016!$H$87</c:f>
              <c:strCache>
                <c:ptCount val="1"/>
                <c:pt idx="0">
                  <c:v>Fshat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2.852852852852853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5.0</a:t>
                    </a:r>
                    <a:r>
                      <a:rPr lang="en-US" sz="1200" b="1" dirty="0" smtClean="0"/>
                      <a:t>%</a:t>
                    </a:r>
                    <a:endParaRPr lang="en-US" b="1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3.903903903903904E-2"/>
                  <c:y val="2.2222222222222292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71.9</a:t>
                    </a:r>
                    <a:r>
                      <a:rPr lang="en-US" sz="1200" b="1" dirty="0" smtClean="0"/>
                      <a:t>%</a:t>
                    </a:r>
                    <a:endParaRPr lang="en-US" b="1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1.5015015015015105E-2"/>
                  <c:y val="8.888888888888984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</a:t>
                    </a:r>
                    <a:endParaRPr/>
                  </a:p>
                </c:rich>
              </c:tx>
              <c:showVal val="1"/>
            </c:dLbl>
            <c:dLbl>
              <c:idx val="3"/>
              <c:layout>
                <c:manualLayout>
                  <c:x val="1.8018018018018021E-2"/>
                  <c:y val="4.4444444444444514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11</a:t>
                    </a:r>
                    <a:r>
                      <a:rPr lang="en-US" sz="1200" b="1" dirty="0" smtClean="0"/>
                      <a:t>%</a:t>
                    </a:r>
                    <a:endParaRPr lang="en-US" sz="1200" b="1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1.2012012012012123E-2"/>
                  <c:y val="4.4444444444444514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7.3</a:t>
                    </a:r>
                    <a:r>
                      <a:rPr lang="en-US" sz="1200" b="1" dirty="0" smtClean="0"/>
                      <a:t>%</a:t>
                    </a:r>
                    <a:endParaRPr lang="en-US" sz="1200" b="1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4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MasaTrupore2016!$F$88:$F$92</c:f>
              <c:strCache>
                <c:ptCount val="5"/>
                <c:pt idx="0">
                  <c:v>I/E dobët</c:v>
                </c:pt>
                <c:pt idx="1">
                  <c:v>Mesatare</c:v>
                </c:pt>
                <c:pt idx="2">
                  <c:v>Mbipeshë</c:v>
                </c:pt>
                <c:pt idx="3">
                  <c:v>Obez</c:v>
                </c:pt>
                <c:pt idx="4">
                  <c:v>Obezitet i theksuar</c:v>
                </c:pt>
              </c:strCache>
            </c:strRef>
          </c:cat>
          <c:val>
            <c:numRef>
              <c:f>MasaTrupore2016!$H$88:$H$92</c:f>
              <c:numCache>
                <c:formatCode>0.0</c:formatCode>
                <c:ptCount val="5"/>
                <c:pt idx="0">
                  <c:v>5.1436205744822976</c:v>
                </c:pt>
                <c:pt idx="1">
                  <c:v>76.219104876419479</c:v>
                </c:pt>
                <c:pt idx="2">
                  <c:v>0</c:v>
                </c:pt>
                <c:pt idx="3">
                  <c:v>10.953346855983876</c:v>
                </c:pt>
                <c:pt idx="4">
                  <c:v>7.8156312625250255</c:v>
                </c:pt>
              </c:numCache>
            </c:numRef>
          </c:val>
        </c:ser>
        <c:dLbls>
          <c:showVal val="1"/>
        </c:dLbls>
        <c:axId val="60883328"/>
        <c:axId val="60884864"/>
      </c:barChart>
      <c:catAx>
        <c:axId val="6088332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24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0884864"/>
        <c:crosses val="autoZero"/>
        <c:auto val="1"/>
        <c:lblAlgn val="ctr"/>
        <c:lblOffset val="100"/>
      </c:catAx>
      <c:valAx>
        <c:axId val="60884864"/>
        <c:scaling>
          <c:orientation val="minMax"/>
        </c:scaling>
        <c:delete val="1"/>
        <c:axPos val="l"/>
        <c:numFmt formatCode="0.0" sourceLinked="1"/>
        <c:tickLblPos val="none"/>
        <c:crossAx val="6088332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sq-AL" sz="20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MasaTrupore2016!$K$48</c:f>
              <c:strCache>
                <c:ptCount val="1"/>
                <c:pt idx="0">
                  <c:v>2014</c:v>
                </c:pt>
              </c:strCache>
            </c:strRef>
          </c:tx>
          <c:dLbls>
            <c:dLbl>
              <c:idx val="0"/>
              <c:layout>
                <c:manualLayout>
                  <c:x val="-3.4920634920634921E-2"/>
                  <c:y val="-4.273504273504273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8.0</a:t>
                    </a:r>
                    <a:r>
                      <a:rPr lang="en-US" sz="1200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3.333333333333334E-2"/>
                  <c:y val="2.13675213675213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74.1</a:t>
                    </a:r>
                    <a:r>
                      <a:rPr lang="en-US" sz="1200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3.6507936507936586E-2"/>
                  <c:y val="-7.8346673280123902E-1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11.5</a:t>
                    </a:r>
                    <a:r>
                      <a:rPr lang="en-US" sz="1200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-2.0634920634920652E-2"/>
                  <c:y val="4.273504273504199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6.4</a:t>
                    </a:r>
                    <a:r>
                      <a:rPr lang="en-US" sz="1200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MasaTrupore2016!$L$47:$O$47</c:f>
              <c:strCache>
                <c:ptCount val="4"/>
                <c:pt idx="0">
                  <c:v>I/e dobet</c:v>
                </c:pt>
                <c:pt idx="1">
                  <c:v>Normale</c:v>
                </c:pt>
                <c:pt idx="2">
                  <c:v>Obez</c:v>
                </c:pt>
                <c:pt idx="3">
                  <c:v>Obezitet i theksuar</c:v>
                </c:pt>
              </c:strCache>
            </c:strRef>
          </c:cat>
          <c:val>
            <c:numRef>
              <c:f>MasaTrupore2016!$L$48:$O$48</c:f>
              <c:numCache>
                <c:formatCode>General</c:formatCode>
                <c:ptCount val="4"/>
                <c:pt idx="0">
                  <c:v>8</c:v>
                </c:pt>
                <c:pt idx="1">
                  <c:v>74.099999999999994</c:v>
                </c:pt>
                <c:pt idx="2">
                  <c:v>11.5</c:v>
                </c:pt>
                <c:pt idx="3">
                  <c:v>6.4</c:v>
                </c:pt>
              </c:numCache>
            </c:numRef>
          </c:val>
        </c:ser>
        <c:ser>
          <c:idx val="1"/>
          <c:order val="1"/>
          <c:tx>
            <c:strRef>
              <c:f>MasaTrupore2016!$K$49</c:f>
              <c:strCache>
                <c:ptCount val="1"/>
                <c:pt idx="0">
                  <c:v>2015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6.5</a:t>
                    </a:r>
                    <a:r>
                      <a:rPr lang="en-US" sz="1200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72.3</a:t>
                    </a:r>
                    <a:r>
                      <a:rPr lang="en-US" sz="1200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-1.111111111111112E-2"/>
                  <c:y val="-4.2735042735042739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12.7</a:t>
                    </a:r>
                    <a:r>
                      <a:rPr lang="en-US" sz="1200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8.5</a:t>
                    </a:r>
                    <a:r>
                      <a:rPr lang="en-US" sz="1200" smtClean="0"/>
                      <a:t>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MasaTrupore2016!$L$47:$O$47</c:f>
              <c:strCache>
                <c:ptCount val="4"/>
                <c:pt idx="0">
                  <c:v>I/e dobet</c:v>
                </c:pt>
                <c:pt idx="1">
                  <c:v>Normale</c:v>
                </c:pt>
                <c:pt idx="2">
                  <c:v>Obez</c:v>
                </c:pt>
                <c:pt idx="3">
                  <c:v>Obezitet i theksuar</c:v>
                </c:pt>
              </c:strCache>
            </c:strRef>
          </c:cat>
          <c:val>
            <c:numRef>
              <c:f>MasaTrupore2016!$L$49:$O$49</c:f>
              <c:numCache>
                <c:formatCode>General</c:formatCode>
                <c:ptCount val="4"/>
                <c:pt idx="0">
                  <c:v>6.5</c:v>
                </c:pt>
                <c:pt idx="1">
                  <c:v>72.3</c:v>
                </c:pt>
                <c:pt idx="2">
                  <c:v>12.7</c:v>
                </c:pt>
                <c:pt idx="3">
                  <c:v>8.5</c:v>
                </c:pt>
              </c:numCache>
            </c:numRef>
          </c:val>
        </c:ser>
        <c:ser>
          <c:idx val="2"/>
          <c:order val="2"/>
          <c:tx>
            <c:strRef>
              <c:f>MasaTrupore2016!$K$50</c:f>
              <c:strCache>
                <c:ptCount val="1"/>
                <c:pt idx="0">
                  <c:v>2016</c:v>
                </c:pt>
              </c:strCache>
            </c:strRef>
          </c:tx>
          <c:dLbls>
            <c:dLbl>
              <c:idx val="0"/>
              <c:layout>
                <c:manualLayout>
                  <c:x val="3.0158730158730149E-2"/>
                  <c:y val="2.13675213675213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6.1</a:t>
                    </a:r>
                    <a:r>
                      <a:rPr lang="en-US" sz="1200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3.174603174603174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71.0</a:t>
                    </a:r>
                    <a:r>
                      <a:rPr lang="en-US" sz="1200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3.333333333333334E-2"/>
                  <c:y val="-2.13675213675213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12.6</a:t>
                    </a:r>
                    <a:r>
                      <a:rPr lang="en-US" sz="1200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2.0634920634920652E-2"/>
                  <c:y val="-2.13675213675213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9.6</a:t>
                    </a:r>
                    <a:r>
                      <a:rPr lang="en-US" sz="1200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MasaTrupore2016!$L$47:$O$47</c:f>
              <c:strCache>
                <c:ptCount val="4"/>
                <c:pt idx="0">
                  <c:v>I/e dobet</c:v>
                </c:pt>
                <c:pt idx="1">
                  <c:v>Normale</c:v>
                </c:pt>
                <c:pt idx="2">
                  <c:v>Obez</c:v>
                </c:pt>
                <c:pt idx="3">
                  <c:v>Obezitet i theksuar</c:v>
                </c:pt>
              </c:strCache>
            </c:strRef>
          </c:cat>
          <c:val>
            <c:numRef>
              <c:f>MasaTrupore2016!$L$50:$O$50</c:f>
              <c:numCache>
                <c:formatCode>General</c:formatCode>
                <c:ptCount val="4"/>
                <c:pt idx="0">
                  <c:v>6.1</c:v>
                </c:pt>
                <c:pt idx="1">
                  <c:v>71</c:v>
                </c:pt>
                <c:pt idx="2">
                  <c:v>12.6</c:v>
                </c:pt>
                <c:pt idx="3">
                  <c:v>9.6</c:v>
                </c:pt>
              </c:numCache>
            </c:numRef>
          </c:val>
        </c:ser>
        <c:dLbls>
          <c:showVal val="1"/>
        </c:dLbls>
        <c:overlap val="-25"/>
        <c:axId val="60998400"/>
        <c:axId val="60999936"/>
      </c:barChart>
      <c:catAx>
        <c:axId val="6099840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24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0999936"/>
        <c:crosses val="autoZero"/>
        <c:auto val="1"/>
        <c:lblAlgn val="ctr"/>
        <c:lblOffset val="100"/>
      </c:catAx>
      <c:valAx>
        <c:axId val="60999936"/>
        <c:scaling>
          <c:orientation val="minMax"/>
        </c:scaling>
        <c:delete val="1"/>
        <c:axPos val="l"/>
        <c:numFmt formatCode="General" sourceLinked="1"/>
        <c:tickLblPos val="none"/>
        <c:crossAx val="6099840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sq-AL" sz="24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  <c:txPr>
        <a:bodyPr/>
        <a:lstStyle/>
        <a:p>
          <a:pPr>
            <a:defRPr lang="sq-AL"/>
          </a:pPr>
          <a:endParaRPr lang="en-US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MasaTrupore2016!$Y$48</c:f>
              <c:strCache>
                <c:ptCount val="1"/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-1.9607843137254902E-2"/>
                  <c:y val="-2.9962043206137705E-2"/>
                </c:manualLayout>
              </c:layout>
              <c:tx>
                <c:rich>
                  <a:bodyPr/>
                  <a:lstStyle/>
                  <a:p>
                    <a:r>
                      <a:rPr lang="en-US" sz="3200" i="0" dirty="0" smtClean="0"/>
                      <a:t>1</a:t>
                    </a:r>
                    <a:r>
                      <a:rPr lang="en-US" dirty="0" smtClean="0"/>
                      <a:t>7.9</a:t>
                    </a:r>
                    <a:r>
                      <a:rPr lang="en-US" sz="1200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8.1699346405228763E-3"/>
                  <c:y val="-2.7872804360993361E-2"/>
                </c:manualLayout>
              </c:layout>
              <c:tx>
                <c:rich>
                  <a:bodyPr/>
                  <a:lstStyle/>
                  <a:p>
                    <a:r>
                      <a:rPr lang="en-US" sz="3200" i="0" dirty="0" smtClean="0"/>
                      <a:t>2</a:t>
                    </a:r>
                    <a:r>
                      <a:rPr lang="en-US" dirty="0" smtClean="0"/>
                      <a:t>1.2</a:t>
                    </a:r>
                    <a:r>
                      <a:rPr lang="en-US" sz="1200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4.901960784313735E-3"/>
                  <c:y val="-1.3437714516454674E-2"/>
                </c:manualLayout>
              </c:layout>
              <c:tx>
                <c:rich>
                  <a:bodyPr/>
                  <a:lstStyle/>
                  <a:p>
                    <a:r>
                      <a:rPr lang="en-US" sz="3200" i="0" smtClean="0"/>
                      <a:t>2</a:t>
                    </a:r>
                    <a:r>
                      <a:rPr lang="en-US" smtClean="0"/>
                      <a:t>2.3</a:t>
                    </a:r>
                    <a:r>
                      <a:rPr lang="en-US" sz="1200" smtClean="0"/>
                      <a:t>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3200" b="1" i="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numRef>
              <c:f>MasaTrupore2016!$Z$47:$AB$47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MasaTrupore2016!$Z$48:$AB$48</c:f>
              <c:numCache>
                <c:formatCode>General</c:formatCode>
                <c:ptCount val="3"/>
                <c:pt idx="0">
                  <c:v>17.899999999999999</c:v>
                </c:pt>
                <c:pt idx="1">
                  <c:v>21.2</c:v>
                </c:pt>
                <c:pt idx="2">
                  <c:v>22.3</c:v>
                </c:pt>
              </c:numCache>
            </c:numRef>
          </c:val>
        </c:ser>
        <c:dLbls>
          <c:showVal val="1"/>
        </c:dLbls>
        <c:axId val="61678336"/>
        <c:axId val="61679872"/>
      </c:barChart>
      <c:catAx>
        <c:axId val="6167833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lang="sq-AL" sz="3200" b="1" i="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1679872"/>
        <c:crosses val="autoZero"/>
        <c:auto val="1"/>
        <c:lblAlgn val="ctr"/>
        <c:lblOffset val="100"/>
      </c:catAx>
      <c:valAx>
        <c:axId val="61679872"/>
        <c:scaling>
          <c:orientation val="minMax"/>
        </c:scaling>
        <c:delete val="1"/>
        <c:axPos val="l"/>
        <c:numFmt formatCode="General" sourceLinked="1"/>
        <c:tickLblPos val="none"/>
        <c:crossAx val="61678336"/>
        <c:crosses val="autoZero"/>
        <c:crossBetween val="between"/>
      </c:valAx>
    </c:plotArea>
    <c:plotVisOnly val="1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bar"/>
        <c:grouping val="clustered"/>
        <c:ser>
          <c:idx val="0"/>
          <c:order val="0"/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Sis.Pam.2016!$G$36:$G$40</c:f>
              <c:strCache>
                <c:ptCount val="5"/>
                <c:pt idx="0">
                  <c:v>Cataracts kongjenitale</c:v>
                </c:pt>
                <c:pt idx="1">
                  <c:v>Hipermetropia</c:v>
                </c:pt>
                <c:pt idx="2">
                  <c:v>Strabismus</c:v>
                </c:pt>
                <c:pt idx="3">
                  <c:v>Myopia</c:v>
                </c:pt>
                <c:pt idx="4">
                  <c:v>Mbajtja e syzeve </c:v>
                </c:pt>
              </c:strCache>
            </c:strRef>
          </c:cat>
          <c:val>
            <c:numRef>
              <c:f>Sis.Pam.2016!$H$36:$H$40</c:f>
              <c:numCache>
                <c:formatCode>General</c:formatCode>
                <c:ptCount val="5"/>
                <c:pt idx="0">
                  <c:v>4</c:v>
                </c:pt>
                <c:pt idx="1">
                  <c:v>47</c:v>
                </c:pt>
                <c:pt idx="2">
                  <c:v>77</c:v>
                </c:pt>
                <c:pt idx="3">
                  <c:v>478</c:v>
                </c:pt>
                <c:pt idx="4">
                  <c:v>776</c:v>
                </c:pt>
              </c:numCache>
            </c:numRef>
          </c:val>
        </c:ser>
        <c:dLbls>
          <c:showVal val="1"/>
        </c:dLbls>
        <c:overlap val="-25"/>
        <c:axId val="61816832"/>
        <c:axId val="61818368"/>
      </c:barChart>
      <c:catAx>
        <c:axId val="61816832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lang="sq-AL"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1818368"/>
        <c:crosses val="autoZero"/>
        <c:auto val="1"/>
        <c:lblAlgn val="ctr"/>
        <c:lblOffset val="100"/>
      </c:catAx>
      <c:valAx>
        <c:axId val="61818368"/>
        <c:scaling>
          <c:orientation val="minMax"/>
        </c:scaling>
        <c:delete val="1"/>
        <c:axPos val="b"/>
        <c:numFmt formatCode="General" sourceLinked="1"/>
        <c:tickLblPos val="none"/>
        <c:crossAx val="61816832"/>
        <c:crosses val="autoZero"/>
        <c:crossBetween val="between"/>
      </c:valAx>
    </c:plotArea>
    <c:plotVisOnly val="1"/>
  </c:chart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3.504897825271841E-2"/>
          <c:y val="9.1455530084055964E-2"/>
          <c:w val="0.9451395528683938"/>
          <c:h val="0.57241868500614557"/>
        </c:manualLayout>
      </c:layout>
      <c:barChart>
        <c:barDir val="col"/>
        <c:grouping val="clustered"/>
        <c:ser>
          <c:idx val="0"/>
          <c:order val="0"/>
          <c:tx>
            <c:strRef>
              <c:f>Sis.Pam.2016!$H$29</c:f>
              <c:strCache>
                <c:ptCount val="1"/>
                <c:pt idx="0">
                  <c:v>Kl-I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txPr>
              <a:bodyPr/>
              <a:lstStyle/>
              <a:p>
                <a:pPr>
                  <a:defRPr lang="sq-AL"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Sis.Pam.2016!$G$30:$G$34</c:f>
              <c:strCache>
                <c:ptCount val="5"/>
                <c:pt idx="0">
                  <c:v>Hipermetropia</c:v>
                </c:pt>
                <c:pt idx="1">
                  <c:v>Myopia</c:v>
                </c:pt>
                <c:pt idx="2">
                  <c:v>Strabismus</c:v>
                </c:pt>
                <c:pt idx="3">
                  <c:v>Mbajtja e syzeve </c:v>
                </c:pt>
                <c:pt idx="4">
                  <c:v>Cataracts kongjenitale</c:v>
                </c:pt>
              </c:strCache>
            </c:strRef>
          </c:cat>
          <c:val>
            <c:numRef>
              <c:f>Sis.Pam.2016!$H$30:$H$34</c:f>
              <c:numCache>
                <c:formatCode>General</c:formatCode>
                <c:ptCount val="5"/>
                <c:pt idx="0">
                  <c:v>5</c:v>
                </c:pt>
                <c:pt idx="1">
                  <c:v>196</c:v>
                </c:pt>
                <c:pt idx="2">
                  <c:v>36</c:v>
                </c:pt>
                <c:pt idx="3">
                  <c:v>192</c:v>
                </c:pt>
                <c:pt idx="4">
                  <c:v>2</c:v>
                </c:pt>
              </c:numCache>
            </c:numRef>
          </c:val>
        </c:ser>
        <c:ser>
          <c:idx val="1"/>
          <c:order val="1"/>
          <c:tx>
            <c:strRef>
              <c:f>Sis.Pam.2016!$I$29</c:f>
              <c:strCache>
                <c:ptCount val="1"/>
                <c:pt idx="0">
                  <c:v>Kl-V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1"/>
              <c:layout>
                <c:manualLayout>
                  <c:x val="1.1904761904761921E-2"/>
                  <c:y val="-2.3206751054852308E-2"/>
                </c:manualLayout>
              </c:layout>
              <c:showVal val="1"/>
            </c:dLbl>
            <c:txPr>
              <a:bodyPr/>
              <a:lstStyle/>
              <a:p>
                <a:pPr>
                  <a:defRPr lang="sq-AL"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Sis.Pam.2016!$G$30:$G$34</c:f>
              <c:strCache>
                <c:ptCount val="5"/>
                <c:pt idx="0">
                  <c:v>Hipermetropia</c:v>
                </c:pt>
                <c:pt idx="1">
                  <c:v>Myopia</c:v>
                </c:pt>
                <c:pt idx="2">
                  <c:v>Strabismus</c:v>
                </c:pt>
                <c:pt idx="3">
                  <c:v>Mbajtja e syzeve </c:v>
                </c:pt>
                <c:pt idx="4">
                  <c:v>Cataracts kongjenitale</c:v>
                </c:pt>
              </c:strCache>
            </c:strRef>
          </c:cat>
          <c:val>
            <c:numRef>
              <c:f>Sis.Pam.2016!$I$30:$I$34</c:f>
              <c:numCache>
                <c:formatCode>General</c:formatCode>
                <c:ptCount val="5"/>
                <c:pt idx="0">
                  <c:v>14</c:v>
                </c:pt>
                <c:pt idx="1">
                  <c:v>131</c:v>
                </c:pt>
                <c:pt idx="2">
                  <c:v>22</c:v>
                </c:pt>
                <c:pt idx="3">
                  <c:v>252</c:v>
                </c:pt>
                <c:pt idx="4">
                  <c:v>1</c:v>
                </c:pt>
              </c:numCache>
            </c:numRef>
          </c:val>
        </c:ser>
        <c:ser>
          <c:idx val="2"/>
          <c:order val="2"/>
          <c:tx>
            <c:strRef>
              <c:f>Sis.Pam.2016!$J$29</c:f>
              <c:strCache>
                <c:ptCount val="1"/>
                <c:pt idx="0">
                  <c:v>Kl-IX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1"/>
              <c:layout>
                <c:manualLayout>
                  <c:x val="2.678571428571443E-2"/>
                  <c:y val="-6.3291139240506528E-3"/>
                </c:manualLayout>
              </c:layout>
              <c:showVal val="1"/>
            </c:dLbl>
            <c:txPr>
              <a:bodyPr/>
              <a:lstStyle/>
              <a:p>
                <a:pPr>
                  <a:defRPr lang="sq-AL"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Sis.Pam.2016!$G$30:$G$34</c:f>
              <c:strCache>
                <c:ptCount val="5"/>
                <c:pt idx="0">
                  <c:v>Hipermetropia</c:v>
                </c:pt>
                <c:pt idx="1">
                  <c:v>Myopia</c:v>
                </c:pt>
                <c:pt idx="2">
                  <c:v>Strabismus</c:v>
                </c:pt>
                <c:pt idx="3">
                  <c:v>Mbajtja e syzeve </c:v>
                </c:pt>
                <c:pt idx="4">
                  <c:v>Cataracts kongjenitale</c:v>
                </c:pt>
              </c:strCache>
            </c:strRef>
          </c:cat>
          <c:val>
            <c:numRef>
              <c:f>Sis.Pam.2016!$J$30:$J$34</c:f>
              <c:numCache>
                <c:formatCode>General</c:formatCode>
                <c:ptCount val="5"/>
                <c:pt idx="0">
                  <c:v>28</c:v>
                </c:pt>
                <c:pt idx="1">
                  <c:v>151</c:v>
                </c:pt>
                <c:pt idx="2">
                  <c:v>19</c:v>
                </c:pt>
                <c:pt idx="3">
                  <c:v>332</c:v>
                </c:pt>
                <c:pt idx="4">
                  <c:v>1</c:v>
                </c:pt>
              </c:numCache>
            </c:numRef>
          </c:val>
        </c:ser>
        <c:dLbls>
          <c:showVal val="1"/>
        </c:dLbls>
        <c:axId val="61606912"/>
        <c:axId val="61645568"/>
      </c:barChart>
      <c:catAx>
        <c:axId val="6160691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18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1645568"/>
        <c:crosses val="autoZero"/>
        <c:auto val="1"/>
        <c:lblAlgn val="ctr"/>
        <c:lblOffset val="100"/>
      </c:catAx>
      <c:valAx>
        <c:axId val="61645568"/>
        <c:scaling>
          <c:orientation val="minMax"/>
        </c:scaling>
        <c:delete val="1"/>
        <c:axPos val="l"/>
        <c:numFmt formatCode="General" sourceLinked="1"/>
        <c:tickLblPos val="none"/>
        <c:crossAx val="6160691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sq-AL" sz="24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5"/>
  <c:chart>
    <c:autoTitleDeleted val="1"/>
    <c:plotArea>
      <c:layout>
        <c:manualLayout>
          <c:layoutTarget val="inner"/>
          <c:xMode val="edge"/>
          <c:yMode val="edge"/>
          <c:x val="9.2261904761904739E-2"/>
          <c:y val="0.10200644237652144"/>
          <c:w val="0.84651360544217691"/>
          <c:h val="0.73432426628489911"/>
        </c:manualLayout>
      </c:layout>
      <c:bar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1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2.444453371899941E-2"/>
                  <c:y val="-7.8367215461703721E-2"/>
                </c:manualLayout>
              </c:layout>
              <c:tx>
                <c:rich>
                  <a:bodyPr/>
                  <a:lstStyle/>
                  <a:p>
                    <a:r>
                      <a:rPr lang="en-US" sz="2800" b="1" dirty="0">
                        <a:latin typeface="Times New Roman" pitchFamily="18" charset="0"/>
                        <a:cs typeface="Times New Roman" pitchFamily="18" charset="0"/>
                      </a:rPr>
                      <a:t>986 </a:t>
                    </a:r>
                    <a:r>
                      <a:rPr lang="en-US" sz="2800" b="1" dirty="0" smtClean="0">
                        <a:latin typeface="Times New Roman" pitchFamily="18" charset="0"/>
                        <a:cs typeface="Times New Roman" pitchFamily="18" charset="0"/>
                      </a:rPr>
                      <a:t>               ( </a:t>
                    </a:r>
                    <a:r>
                      <a:rPr lang="en-US" sz="2800" b="1" dirty="0">
                        <a:latin typeface="Times New Roman" pitchFamily="18" charset="0"/>
                        <a:cs typeface="Times New Roman" pitchFamily="18" charset="0"/>
                      </a:rPr>
                      <a:t>9.8</a:t>
                    </a:r>
                    <a:r>
                      <a:rPr lang="en-US" sz="1200" b="1" dirty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en-US" sz="2800" b="1" dirty="0">
                        <a:latin typeface="Times New Roman" pitchFamily="18" charset="0"/>
                        <a:cs typeface="Times New Roman" pitchFamily="18" charset="0"/>
                      </a:rPr>
                      <a:t>)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2.7777777777778234E-3"/>
                  <c:y val="-6.4814814814815505E-2"/>
                </c:manualLayout>
              </c:layout>
              <c:tx>
                <c:rich>
                  <a:bodyPr/>
                  <a:lstStyle/>
                  <a:p>
                    <a:r>
                      <a:rPr lang="en-US" sz="2800" b="1" dirty="0" smtClean="0">
                        <a:latin typeface="Times New Roman" pitchFamily="18" charset="0"/>
                        <a:cs typeface="Times New Roman" pitchFamily="18" charset="0"/>
                      </a:rPr>
                      <a:t>790                            ( </a:t>
                    </a:r>
                    <a:r>
                      <a:rPr lang="en-US" sz="2800" b="1" dirty="0">
                        <a:latin typeface="Times New Roman" pitchFamily="18" charset="0"/>
                        <a:cs typeface="Times New Roman" pitchFamily="18" charset="0"/>
                      </a:rPr>
                      <a:t>7.9</a:t>
                    </a:r>
                    <a:r>
                      <a:rPr lang="en-US" sz="1200" b="1" dirty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en-US" sz="2800" b="1" dirty="0">
                        <a:latin typeface="Times New Roman" pitchFamily="18" charset="0"/>
                        <a:cs typeface="Times New Roman" pitchFamily="18" charset="0"/>
                      </a:rPr>
                      <a:t>)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8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Sis.Pam.2016!$K$10:$K$11</c:f>
              <c:strCache>
                <c:ptCount val="2"/>
                <c:pt idx="0">
                  <c:v>Vajza</c:v>
                </c:pt>
                <c:pt idx="1">
                  <c:v>Djem</c:v>
                </c:pt>
              </c:strCache>
            </c:strRef>
          </c:cat>
          <c:val>
            <c:numRef>
              <c:f>Sis.Pam.2016!$L$10:$L$11</c:f>
              <c:numCache>
                <c:formatCode>General</c:formatCode>
                <c:ptCount val="2"/>
                <c:pt idx="0">
                  <c:v>986</c:v>
                </c:pt>
                <c:pt idx="1">
                  <c:v>790</c:v>
                </c:pt>
              </c:numCache>
            </c:numRef>
          </c:val>
        </c:ser>
        <c:dLbls>
          <c:showVal val="1"/>
        </c:dLbls>
        <c:axId val="61940864"/>
        <c:axId val="61942400"/>
      </c:barChart>
      <c:catAx>
        <c:axId val="6194086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24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1942400"/>
        <c:crosses val="autoZero"/>
        <c:auto val="1"/>
        <c:lblAlgn val="ctr"/>
        <c:lblOffset val="100"/>
      </c:catAx>
      <c:valAx>
        <c:axId val="61942400"/>
        <c:scaling>
          <c:orientation val="minMax"/>
        </c:scaling>
        <c:delete val="1"/>
        <c:axPos val="l"/>
        <c:numFmt formatCode="General" sourceLinked="1"/>
        <c:tickLblPos val="none"/>
        <c:crossAx val="61940864"/>
        <c:crosses val="autoZero"/>
        <c:crossBetween val="between"/>
      </c:valAx>
    </c:plotArea>
    <c:plotVisOnly val="1"/>
  </c:chart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"/>
          <c:y val="2.5821596244131433E-2"/>
          <c:w val="0.77272727272727371"/>
          <c:h val="0.8606766847806"/>
        </c:manualLayout>
      </c:layout>
      <c:barChart>
        <c:barDir val="col"/>
        <c:grouping val="clustered"/>
        <c:ser>
          <c:idx val="0"/>
          <c:order val="0"/>
          <c:dPt>
            <c:idx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1.6666666666666701E-2"/>
                  <c:y val="-4.6296296296296523E-2"/>
                </c:manualLayout>
              </c:layout>
              <c:tx>
                <c:rich>
                  <a:bodyPr/>
                  <a:lstStyle/>
                  <a:p>
                    <a:r>
                      <a:rPr lang="en-US" sz="2800" b="1" dirty="0" smtClean="0">
                        <a:latin typeface="Times New Roman" pitchFamily="18" charset="0"/>
                        <a:cs typeface="Times New Roman" pitchFamily="18" charset="0"/>
                      </a:rPr>
                      <a:t>1528                  </a:t>
                    </a:r>
                    <a:r>
                      <a:rPr lang="en-US" sz="2800" b="1" dirty="0">
                        <a:latin typeface="Times New Roman" pitchFamily="18" charset="0"/>
                        <a:cs typeface="Times New Roman" pitchFamily="18" charset="0"/>
                      </a:rPr>
                      <a:t>(17.9</a:t>
                    </a:r>
                    <a:r>
                      <a:rPr lang="en-US" sz="1100" b="1" dirty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en-US" sz="2800" b="1" dirty="0">
                        <a:latin typeface="Times New Roman" pitchFamily="18" charset="0"/>
                        <a:cs typeface="Times New Roman" pitchFamily="18" charset="0"/>
                      </a:rPr>
                      <a:t>)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1.3888888888889018E-2"/>
                  <c:y val="-4.6296296296296523E-2"/>
                </c:manualLayout>
              </c:layout>
              <c:tx>
                <c:rich>
                  <a:bodyPr/>
                  <a:lstStyle/>
                  <a:p>
                    <a:r>
                      <a:rPr lang="en-US" sz="2800" b="1" dirty="0" smtClean="0">
                        <a:latin typeface="Times New Roman" pitchFamily="18" charset="0"/>
                        <a:cs typeface="Times New Roman" pitchFamily="18" charset="0"/>
                      </a:rPr>
                      <a:t>248                     </a:t>
                    </a:r>
                    <a:r>
                      <a:rPr lang="en-US" sz="2800" b="1" dirty="0">
                        <a:latin typeface="Times New Roman" pitchFamily="18" charset="0"/>
                        <a:cs typeface="Times New Roman" pitchFamily="18" charset="0"/>
                      </a:rPr>
                      <a:t>(16.6</a:t>
                    </a:r>
                    <a:r>
                      <a:rPr lang="en-US" sz="1100" b="1" dirty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en-US" sz="2800" b="1" dirty="0">
                        <a:latin typeface="Times New Roman" pitchFamily="18" charset="0"/>
                        <a:cs typeface="Times New Roman" pitchFamily="18" charset="0"/>
                      </a:rPr>
                      <a:t>)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8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Sis.Pam.2016!$S$5:$S$6</c:f>
              <c:strCache>
                <c:ptCount val="2"/>
                <c:pt idx="0">
                  <c:v>Qytet</c:v>
                </c:pt>
                <c:pt idx="1">
                  <c:v>Fshat</c:v>
                </c:pt>
              </c:strCache>
            </c:strRef>
          </c:cat>
          <c:val>
            <c:numRef>
              <c:f>Sis.Pam.2016!$T$5:$T$6</c:f>
              <c:numCache>
                <c:formatCode>General</c:formatCode>
                <c:ptCount val="2"/>
                <c:pt idx="0">
                  <c:v>1528</c:v>
                </c:pt>
                <c:pt idx="1">
                  <c:v>248</c:v>
                </c:pt>
              </c:numCache>
            </c:numRef>
          </c:val>
        </c:ser>
        <c:dLbls>
          <c:showVal val="1"/>
        </c:dLbls>
        <c:axId val="61986688"/>
        <c:axId val="61988224"/>
      </c:barChart>
      <c:catAx>
        <c:axId val="6198668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24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1988224"/>
        <c:crosses val="autoZero"/>
        <c:auto val="1"/>
        <c:lblAlgn val="ctr"/>
        <c:lblOffset val="100"/>
      </c:catAx>
      <c:valAx>
        <c:axId val="61988224"/>
        <c:scaling>
          <c:orientation val="minMax"/>
        </c:scaling>
        <c:delete val="1"/>
        <c:axPos val="l"/>
        <c:numFmt formatCode="General" sourceLinked="1"/>
        <c:tickLblPos val="none"/>
        <c:crossAx val="61986688"/>
        <c:crosses val="autoZero"/>
        <c:crossBetween val="between"/>
      </c:valAx>
    </c:plotArea>
    <c:plotVisOnly val="1"/>
  </c:chart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"/>
          <c:y val="0.11029500593247762"/>
          <c:w val="0.96811594202898565"/>
          <c:h val="0.77096627476360002"/>
        </c:manualLayout>
      </c:layout>
      <c:barChart>
        <c:barDir val="col"/>
        <c:grouping val="clustered"/>
        <c:ser>
          <c:idx val="0"/>
          <c:order val="0"/>
          <c:tx>
            <c:strRef>
              <c:f>Sheet1!$G$8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-1.5015015015015034E-2"/>
                  <c:y val="-1.369863013698630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3.6</a:t>
                    </a:r>
                    <a:r>
                      <a:rPr lang="en-US" sz="1200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1.3513513513513521E-2"/>
                  <c:y val="-4.566210045662108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3.1</a:t>
                    </a:r>
                    <a:r>
                      <a:rPr lang="en-US" sz="1100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Sheet1!$F$9:$F$12</c:f>
              <c:strCache>
                <c:ptCount val="4"/>
                <c:pt idx="0">
                  <c:v>Mbajn syze</c:v>
                </c:pt>
                <c:pt idx="1">
                  <c:v>Myop</c:v>
                </c:pt>
                <c:pt idx="2">
                  <c:v>Hipermetrop</c:v>
                </c:pt>
                <c:pt idx="3">
                  <c:v>Strabism</c:v>
                </c:pt>
              </c:strCache>
            </c:strRef>
          </c:cat>
          <c:val>
            <c:numRef>
              <c:f>Sheet1!$G$9:$G$12</c:f>
              <c:numCache>
                <c:formatCode>General</c:formatCode>
                <c:ptCount val="4"/>
                <c:pt idx="0">
                  <c:v>3.6</c:v>
                </c:pt>
                <c:pt idx="1">
                  <c:v>3.1</c:v>
                </c:pt>
                <c:pt idx="2">
                  <c:v>1.8</c:v>
                </c:pt>
                <c:pt idx="3">
                  <c:v>0.4</c:v>
                </c:pt>
              </c:numCache>
            </c:numRef>
          </c:val>
        </c:ser>
        <c:ser>
          <c:idx val="1"/>
          <c:order val="1"/>
          <c:tx>
            <c:strRef>
              <c:f>Sheet1!$H$8</c:f>
              <c:strCache>
                <c:ptCount val="1"/>
                <c:pt idx="0">
                  <c:v>2015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-1.9519519519519548E-2"/>
                  <c:y val="-6.849315068493157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6.5</a:t>
                    </a:r>
                    <a:r>
                      <a:rPr lang="en-US" sz="1100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5.8</a:t>
                    </a:r>
                    <a:r>
                      <a:rPr lang="en-US" sz="1100" smtClean="0"/>
                      <a:t>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Sheet1!$F$9:$F$12</c:f>
              <c:strCache>
                <c:ptCount val="4"/>
                <c:pt idx="0">
                  <c:v>Mbajn syze</c:v>
                </c:pt>
                <c:pt idx="1">
                  <c:v>Myop</c:v>
                </c:pt>
                <c:pt idx="2">
                  <c:v>Hipermetrop</c:v>
                </c:pt>
                <c:pt idx="3">
                  <c:v>Strabism</c:v>
                </c:pt>
              </c:strCache>
            </c:strRef>
          </c:cat>
          <c:val>
            <c:numRef>
              <c:f>Sheet1!$H$9:$H$12</c:f>
              <c:numCache>
                <c:formatCode>General</c:formatCode>
                <c:ptCount val="4"/>
                <c:pt idx="0">
                  <c:v>6.5</c:v>
                </c:pt>
                <c:pt idx="1">
                  <c:v>5.8</c:v>
                </c:pt>
                <c:pt idx="2">
                  <c:v>1.8</c:v>
                </c:pt>
                <c:pt idx="3">
                  <c:v>0.8</c:v>
                </c:pt>
              </c:numCache>
            </c:numRef>
          </c:val>
        </c:ser>
        <c:ser>
          <c:idx val="2"/>
          <c:order val="2"/>
          <c:tx>
            <c:strRef>
              <c:f>Sheet1!$I$8</c:f>
              <c:strCache>
                <c:ptCount val="1"/>
                <c:pt idx="0">
                  <c:v>2016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7.7</a:t>
                    </a:r>
                    <a:r>
                      <a:rPr lang="en-US" sz="1100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>
                <c:manualLayout>
                  <c:x val="1.8018018018018021E-2"/>
                  <c:y val="2.4509803921568631E-3"/>
                </c:manualLayout>
              </c:layout>
              <c:showVal val="1"/>
            </c:dLbl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Sheet1!$F$9:$F$12</c:f>
              <c:strCache>
                <c:ptCount val="4"/>
                <c:pt idx="0">
                  <c:v>Mbajn syze</c:v>
                </c:pt>
                <c:pt idx="1">
                  <c:v>Myop</c:v>
                </c:pt>
                <c:pt idx="2">
                  <c:v>Hipermetrop</c:v>
                </c:pt>
                <c:pt idx="3">
                  <c:v>Strabism</c:v>
                </c:pt>
              </c:strCache>
            </c:strRef>
          </c:cat>
          <c:val>
            <c:numRef>
              <c:f>Sheet1!$I$9:$I$12</c:f>
              <c:numCache>
                <c:formatCode>General</c:formatCode>
                <c:ptCount val="4"/>
                <c:pt idx="0">
                  <c:v>7.7</c:v>
                </c:pt>
                <c:pt idx="1">
                  <c:v>4.5999999999999996</c:v>
                </c:pt>
                <c:pt idx="2">
                  <c:v>0.8</c:v>
                </c:pt>
                <c:pt idx="3">
                  <c:v>0.5</c:v>
                </c:pt>
              </c:numCache>
            </c:numRef>
          </c:val>
        </c:ser>
        <c:dLbls>
          <c:showVal val="1"/>
        </c:dLbls>
        <c:axId val="61758080"/>
        <c:axId val="61788544"/>
      </c:barChart>
      <c:catAx>
        <c:axId val="6175808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1788544"/>
        <c:crosses val="autoZero"/>
        <c:auto val="1"/>
        <c:lblAlgn val="ctr"/>
        <c:lblOffset val="100"/>
      </c:catAx>
      <c:valAx>
        <c:axId val="61788544"/>
        <c:scaling>
          <c:orientation val="minMax"/>
        </c:scaling>
        <c:delete val="1"/>
        <c:axPos val="l"/>
        <c:numFmt formatCode="General" sourceLinked="1"/>
        <c:tickLblPos val="none"/>
        <c:crossAx val="6175808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sq-AL" sz="24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Sheet1!$K$9</c:f>
              <c:strCache>
                <c:ptCount val="1"/>
                <c:pt idx="0">
                  <c:v>Ndryshimet ne te pamur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8.9</a:t>
                    </a:r>
                    <a:r>
                      <a:rPr lang="en-US" sz="1100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14.9</a:t>
                    </a:r>
                    <a:r>
                      <a:rPr lang="en-US" sz="1100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13.7</a:t>
                    </a:r>
                    <a:r>
                      <a:rPr lang="en-US" sz="1100" smtClean="0"/>
                      <a:t>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8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numRef>
              <c:f>Sheet1!$L$8:$N$8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Sheet1!$L$9:$N$9</c:f>
              <c:numCache>
                <c:formatCode>General</c:formatCode>
                <c:ptCount val="3"/>
                <c:pt idx="0">
                  <c:v>8.9</c:v>
                </c:pt>
                <c:pt idx="1">
                  <c:v>14.9</c:v>
                </c:pt>
                <c:pt idx="2">
                  <c:v>13.7</c:v>
                </c:pt>
              </c:numCache>
            </c:numRef>
          </c:val>
        </c:ser>
        <c:dLbls>
          <c:showVal val="1"/>
        </c:dLbls>
        <c:overlap val="-25"/>
        <c:axId val="62030208"/>
        <c:axId val="62031744"/>
      </c:barChart>
      <c:catAx>
        <c:axId val="6203020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lang="sq-AL" sz="28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2031744"/>
        <c:crosses val="autoZero"/>
        <c:auto val="1"/>
        <c:lblAlgn val="ctr"/>
        <c:lblOffset val="100"/>
      </c:catAx>
      <c:valAx>
        <c:axId val="62031744"/>
        <c:scaling>
          <c:orientation val="minMax"/>
        </c:scaling>
        <c:delete val="1"/>
        <c:axPos val="l"/>
        <c:numFmt formatCode="General" sourceLinked="1"/>
        <c:tickLblPos val="none"/>
        <c:crossAx val="62030208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6.0869565217391314E-2"/>
          <c:y val="0.11257811095530865"/>
          <c:w val="0.83478260869565213"/>
          <c:h val="0.77702980620573292"/>
        </c:manualLayout>
      </c:layout>
      <c:barChart>
        <c:barDir val="col"/>
        <c:grouping val="clustered"/>
        <c:ser>
          <c:idx val="0"/>
          <c:order val="0"/>
          <c:tx>
            <c:strRef>
              <c:f>Gjenerale2016!$G$58</c:f>
              <c:strCache>
                <c:ptCount val="1"/>
                <c:pt idx="0">
                  <c:v>Qytet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2.9239650964682045E-2"/>
                  <c:y val="-5.2511415525114152E-2"/>
                </c:manualLayout>
              </c:layout>
              <c:showVal val="1"/>
            </c:dLbl>
            <c:dLbl>
              <c:idx val="1"/>
              <c:layout>
                <c:manualLayout>
                  <c:x val="4.5614035087719301E-2"/>
                  <c:y val="-4.6423075540215013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dirty="0" smtClean="0">
                        <a:latin typeface="Times New Roman" pitchFamily="18" charset="0"/>
                        <a:cs typeface="Times New Roman" pitchFamily="18" charset="0"/>
                      </a:rPr>
                      <a:t>8</a:t>
                    </a:r>
                    <a:r>
                      <a:rPr lang="en-US" dirty="0" smtClean="0"/>
                      <a:t>553                    </a:t>
                    </a:r>
                    <a:r>
                      <a:rPr lang="en-US" dirty="0"/>
                      <a:t>( 88</a:t>
                    </a:r>
                    <a:r>
                      <a:rPr lang="en-US" sz="1200" dirty="0"/>
                      <a:t>%</a:t>
                    </a:r>
                    <a:r>
                      <a:rPr lang="en-US" dirty="0"/>
                      <a:t>)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Gjenerale2016!$H$57:$I$57</c:f>
              <c:strCache>
                <c:ptCount val="2"/>
                <c:pt idx="0">
                  <c:v>Planifikuar</c:v>
                </c:pt>
                <c:pt idx="1">
                  <c:v>Realizuar </c:v>
                </c:pt>
              </c:strCache>
            </c:strRef>
          </c:cat>
          <c:val>
            <c:numRef>
              <c:f>Gjenerale2016!$H$58:$I$58</c:f>
              <c:numCache>
                <c:formatCode>General</c:formatCode>
                <c:ptCount val="2"/>
                <c:pt idx="0">
                  <c:v>9708</c:v>
                </c:pt>
                <c:pt idx="1">
                  <c:v>8553</c:v>
                </c:pt>
              </c:numCache>
            </c:numRef>
          </c:val>
        </c:ser>
        <c:ser>
          <c:idx val="1"/>
          <c:order val="1"/>
          <c:tx>
            <c:strRef>
              <c:f>Gjenerale2016!$G$59</c:f>
              <c:strCache>
                <c:ptCount val="1"/>
                <c:pt idx="0">
                  <c:v>Fshat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2.0467836257309982E-2"/>
                  <c:y val="-3.4246575342465835E-2"/>
                </c:manualLayout>
              </c:layout>
              <c:showVal val="1"/>
            </c:dLbl>
            <c:dLbl>
              <c:idx val="1"/>
              <c:layout>
                <c:manualLayout>
                  <c:x val="3.8011695906432746E-2"/>
                  <c:y val="-4.3378995433789952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dirty="0" smtClean="0"/>
                      <a:t>497                  ( </a:t>
                    </a:r>
                    <a:r>
                      <a:rPr lang="en-US" dirty="0"/>
                      <a:t>75</a:t>
                    </a:r>
                    <a:r>
                      <a:rPr lang="en-US" sz="1200" dirty="0" smtClean="0"/>
                      <a:t>%</a:t>
                    </a:r>
                    <a:r>
                      <a:rPr lang="en-US" dirty="0" smtClean="0"/>
                      <a:t>)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Gjenerale2016!$H$57:$I$57</c:f>
              <c:strCache>
                <c:ptCount val="2"/>
                <c:pt idx="0">
                  <c:v>Planifikuar</c:v>
                </c:pt>
                <c:pt idx="1">
                  <c:v>Realizuar </c:v>
                </c:pt>
              </c:strCache>
            </c:strRef>
          </c:cat>
          <c:val>
            <c:numRef>
              <c:f>Gjenerale2016!$H$59:$I$59</c:f>
              <c:numCache>
                <c:formatCode>General</c:formatCode>
                <c:ptCount val="2"/>
                <c:pt idx="0">
                  <c:v>2005</c:v>
                </c:pt>
                <c:pt idx="1">
                  <c:v>1497</c:v>
                </c:pt>
              </c:numCache>
            </c:numRef>
          </c:val>
        </c:ser>
        <c:dLbls>
          <c:showVal val="1"/>
        </c:dLbls>
        <c:axId val="59457920"/>
        <c:axId val="59459456"/>
      </c:barChart>
      <c:catAx>
        <c:axId val="5945792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24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59459456"/>
        <c:crosses val="autoZero"/>
        <c:auto val="1"/>
        <c:lblAlgn val="ctr"/>
        <c:lblOffset val="100"/>
      </c:catAx>
      <c:valAx>
        <c:axId val="59459456"/>
        <c:scaling>
          <c:orientation val="minMax"/>
        </c:scaling>
        <c:delete val="1"/>
        <c:axPos val="l"/>
        <c:numFmt formatCode="General" sourceLinked="1"/>
        <c:tickLblPos val="none"/>
        <c:crossAx val="5945792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sq-AL" sz="24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7.894736842105253E-2"/>
          <c:y val="2.736318407960199E-2"/>
          <c:w val="0.7982456140350892"/>
          <c:h val="0.78371469424530893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206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3.3625730994152045E-2"/>
                  <c:y val="-3.9800995024875906E-2"/>
                </c:manualLayout>
              </c:layout>
              <c:showVal val="1"/>
            </c:dLbl>
            <c:dLbl>
              <c:idx val="1"/>
              <c:layout>
                <c:manualLayout>
                  <c:x val="2.1929824561403542E-2"/>
                  <c:y val="-3.2338308457711677E-2"/>
                </c:manualLayout>
              </c:layout>
              <c:showVal val="1"/>
            </c:dLbl>
            <c:dLbl>
              <c:idx val="2"/>
              <c:layout>
                <c:manualLayout>
                  <c:x val="2.3391812865497082E-2"/>
                  <c:y val="-6.4676616915423452E-2"/>
                </c:manualLayout>
              </c:layout>
              <c:showVal val="1"/>
            </c:dLbl>
            <c:txPr>
              <a:bodyPr/>
              <a:lstStyle/>
              <a:p>
                <a:pPr>
                  <a:defRPr lang="sq-AL" sz="28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Sis.Nuhatjes2016!$O$2:$O$4</c:f>
              <c:strCache>
                <c:ptCount val="3"/>
                <c:pt idx="0">
                  <c:v>Devijim i septum nasi</c:v>
                </c:pt>
                <c:pt idx="1">
                  <c:v>Të tjera  diagnoza</c:v>
                </c:pt>
                <c:pt idx="2">
                  <c:v>Rinit alergjik</c:v>
                </c:pt>
              </c:strCache>
            </c:strRef>
          </c:cat>
          <c:val>
            <c:numRef>
              <c:f>Sis.Nuhatjes2016!$P$2:$P$4</c:f>
              <c:numCache>
                <c:formatCode>General</c:formatCode>
                <c:ptCount val="3"/>
                <c:pt idx="0">
                  <c:v>31</c:v>
                </c:pt>
                <c:pt idx="1">
                  <c:v>32</c:v>
                </c:pt>
                <c:pt idx="2">
                  <c:v>112</c:v>
                </c:pt>
              </c:numCache>
            </c:numRef>
          </c:val>
        </c:ser>
        <c:dLbls>
          <c:showVal val="1"/>
        </c:dLbls>
        <c:axId val="62109184"/>
        <c:axId val="62110720"/>
      </c:barChart>
      <c:catAx>
        <c:axId val="6210918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2110720"/>
        <c:crosses val="autoZero"/>
        <c:auto val="1"/>
        <c:lblAlgn val="ctr"/>
        <c:lblOffset val="100"/>
      </c:catAx>
      <c:valAx>
        <c:axId val="62110720"/>
        <c:scaling>
          <c:orientation val="minMax"/>
        </c:scaling>
        <c:delete val="1"/>
        <c:axPos val="l"/>
        <c:numFmt formatCode="General" sourceLinked="1"/>
        <c:tickLblPos val="none"/>
        <c:crossAx val="62109184"/>
        <c:crosses val="autoZero"/>
        <c:crossBetween val="between"/>
      </c:valAx>
    </c:plotArea>
    <c:plotVisOnly val="1"/>
  </c:chart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Sis.Ndegjimit2016!$B$21:$B$24</c:f>
              <c:strCache>
                <c:ptCount val="4"/>
                <c:pt idx="0">
                  <c:v>Otitis purulenta</c:v>
                </c:pt>
                <c:pt idx="1">
                  <c:v>Degjim i dobesuar</c:v>
                </c:pt>
                <c:pt idx="2">
                  <c:v>Otitis seroza</c:v>
                </c:pt>
                <c:pt idx="3">
                  <c:v>Perforationi  tympanit</c:v>
                </c:pt>
              </c:strCache>
            </c:strRef>
          </c:cat>
          <c:val>
            <c:numRef>
              <c:f>Sis.Ndegjimit2016!$C$21:$C$24</c:f>
              <c:numCache>
                <c:formatCode>General</c:formatCode>
                <c:ptCount val="4"/>
                <c:pt idx="0">
                  <c:v>76</c:v>
                </c:pt>
                <c:pt idx="1">
                  <c:v>53</c:v>
                </c:pt>
                <c:pt idx="2">
                  <c:v>36</c:v>
                </c:pt>
                <c:pt idx="3">
                  <c:v>3</c:v>
                </c:pt>
              </c:numCache>
            </c:numRef>
          </c:val>
        </c:ser>
        <c:dLbls>
          <c:showVal val="1"/>
        </c:dLbls>
        <c:shape val="cone"/>
        <c:axId val="62162816"/>
        <c:axId val="62164352"/>
        <c:axId val="0"/>
      </c:bar3DChart>
      <c:catAx>
        <c:axId val="6216281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2164352"/>
        <c:crosses val="autoZero"/>
        <c:auto val="1"/>
        <c:lblAlgn val="ctr"/>
        <c:lblOffset val="100"/>
      </c:catAx>
      <c:valAx>
        <c:axId val="62164352"/>
        <c:scaling>
          <c:orientation val="minMax"/>
        </c:scaling>
        <c:delete val="1"/>
        <c:axPos val="l"/>
        <c:numFmt formatCode="General" sourceLinked="1"/>
        <c:tickLblPos val="none"/>
        <c:crossAx val="62162816"/>
        <c:crosses val="autoZero"/>
        <c:crossBetween val="between"/>
      </c:valAx>
    </c:plotArea>
    <c:plotVisOnly val="1"/>
  </c:chart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007A37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1.1299435028248589E-2"/>
                  <c:y val="-3.5714285714285712E-2"/>
                </c:manualLayout>
              </c:layout>
              <c:showVal val="1"/>
            </c:dLbl>
            <c:dLbl>
              <c:idx val="1"/>
              <c:layout>
                <c:manualLayout>
                  <c:x val="5.6497175141242938E-3"/>
                  <c:y val="-3.0952380952380953E-2"/>
                </c:manualLayout>
              </c:layout>
              <c:showVal val="1"/>
            </c:dLbl>
            <c:dLbl>
              <c:idx val="2"/>
              <c:layout>
                <c:manualLayout>
                  <c:x val="1.5536723163841804E-2"/>
                  <c:y val="-3.5714285714285803E-2"/>
                </c:manualLayout>
              </c:layout>
              <c:showVal val="1"/>
            </c:dLbl>
            <c:dLbl>
              <c:idx val="3"/>
              <c:layout>
                <c:manualLayout>
                  <c:x val="1.4124293785310734E-3"/>
                  <c:y val="-1.4285714285714285E-2"/>
                </c:manualLayout>
              </c:layout>
              <c:showVal val="1"/>
            </c:dLbl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Goja2016!$B$23:$B$26</c:f>
              <c:strCache>
                <c:ptCount val="4"/>
                <c:pt idx="0">
                  <c:v>Stomatitis aphtosa</c:v>
                </c:pt>
                <c:pt idx="1">
                  <c:v>Heilitis Herpes simplex oral</c:v>
                </c:pt>
                <c:pt idx="2">
                  <c:v>Soor ( gjuha e shtresuar te candidiaza)</c:v>
                </c:pt>
                <c:pt idx="3">
                  <c:v>Lingua geografika</c:v>
                </c:pt>
              </c:strCache>
            </c:strRef>
          </c:cat>
          <c:val>
            <c:numRef>
              <c:f>Goja2016!$C$23:$C$26</c:f>
              <c:numCache>
                <c:formatCode>General</c:formatCode>
                <c:ptCount val="4"/>
                <c:pt idx="0">
                  <c:v>388</c:v>
                </c:pt>
                <c:pt idx="1">
                  <c:v>45</c:v>
                </c:pt>
                <c:pt idx="2">
                  <c:v>25</c:v>
                </c:pt>
                <c:pt idx="3">
                  <c:v>20</c:v>
                </c:pt>
              </c:numCache>
            </c:numRef>
          </c:val>
        </c:ser>
        <c:dLbls>
          <c:showVal val="1"/>
        </c:dLbls>
        <c:axId val="62280064"/>
        <c:axId val="62281600"/>
      </c:barChart>
      <c:catAx>
        <c:axId val="6228006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18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2281600"/>
        <c:crosses val="autoZero"/>
        <c:auto val="1"/>
        <c:lblAlgn val="ctr"/>
        <c:lblOffset val="100"/>
      </c:catAx>
      <c:valAx>
        <c:axId val="62281600"/>
        <c:scaling>
          <c:orientation val="minMax"/>
        </c:scaling>
        <c:delete val="1"/>
        <c:axPos val="l"/>
        <c:numFmt formatCode="General" sourceLinked="1"/>
        <c:tickLblPos val="none"/>
        <c:crossAx val="62280064"/>
        <c:crosses val="autoZero"/>
        <c:crossBetween val="between"/>
      </c:valAx>
    </c:plotArea>
    <c:plotVisOnly val="1"/>
  </c:chart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dLbls>
          <c:showVal val="1"/>
        </c:dLbls>
        <c:overlap val="-25"/>
        <c:axId val="62321408"/>
        <c:axId val="62322944"/>
      </c:barChart>
      <c:catAx>
        <c:axId val="6232140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2322944"/>
        <c:crosses val="autoZero"/>
        <c:auto val="1"/>
        <c:lblAlgn val="ctr"/>
        <c:lblOffset val="100"/>
      </c:catAx>
      <c:valAx>
        <c:axId val="6232294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62321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00000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txPr>
              <a:bodyPr/>
              <a:lstStyle/>
              <a:p>
                <a:pPr>
                  <a:defRPr lang="sq-AL"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Gj.Limfatike2016!$L$2:$L$5</c:f>
              <c:strCache>
                <c:ptCount val="4"/>
                <c:pt idx="0">
                  <c:v>Glandula cervikale</c:v>
                </c:pt>
                <c:pt idx="1">
                  <c:v>Glandula submandibular</c:v>
                </c:pt>
                <c:pt idx="2">
                  <c:v>Glandula inguinalis</c:v>
                </c:pt>
                <c:pt idx="3">
                  <c:v>Glandula axilare</c:v>
                </c:pt>
              </c:strCache>
            </c:strRef>
          </c:cat>
          <c:val>
            <c:numRef>
              <c:f>Gj.Limfatike2016!$M$2:$M$5</c:f>
              <c:numCache>
                <c:formatCode>General</c:formatCode>
                <c:ptCount val="4"/>
                <c:pt idx="0">
                  <c:v>61</c:v>
                </c:pt>
                <c:pt idx="1">
                  <c:v>170</c:v>
                </c:pt>
                <c:pt idx="2">
                  <c:v>23</c:v>
                </c:pt>
                <c:pt idx="3">
                  <c:v>2</c:v>
                </c:pt>
              </c:numCache>
            </c:numRef>
          </c:val>
        </c:ser>
        <c:dLbls>
          <c:showVal val="1"/>
        </c:dLbls>
        <c:shape val="cone"/>
        <c:axId val="62379904"/>
        <c:axId val="62381440"/>
        <c:axId val="0"/>
      </c:bar3DChart>
      <c:catAx>
        <c:axId val="6237990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18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2381440"/>
        <c:crosses val="autoZero"/>
        <c:auto val="1"/>
        <c:lblAlgn val="ctr"/>
        <c:lblOffset val="100"/>
      </c:catAx>
      <c:valAx>
        <c:axId val="62381440"/>
        <c:scaling>
          <c:orientation val="minMax"/>
        </c:scaling>
        <c:delete val="1"/>
        <c:axPos val="l"/>
        <c:numFmt formatCode="General" sourceLinked="1"/>
        <c:tickLblPos val="none"/>
        <c:crossAx val="62379904"/>
        <c:crosses val="autoZero"/>
        <c:crossBetween val="between"/>
      </c:valAx>
    </c:plotArea>
    <c:plotVisOnly val="1"/>
  </c:chart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lang="sq-AL">
                <a:latin typeface="Times New Roman" pitchFamily="18" charset="0"/>
                <a:cs typeface="Times New Roman" pitchFamily="18" charset="0"/>
              </a:defRPr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Ndryshimet e gjendres tyroide</a:t>
            </a: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2.0000000000000011E-2"/>
          <c:y val="0.16990740740740931"/>
          <c:w val="0.9633333333333336"/>
          <c:h val="0.49808289588801791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Pt>
            <c:idx val="0"/>
            <c:spPr>
              <a:solidFill>
                <a:schemeClr val="accent2">
                  <a:lumMod val="75000"/>
                </a:schemeClr>
              </a:solidFill>
              <a:ln w="9525" cap="flat" cmpd="sng" algn="ctr">
                <a:solidFill>
                  <a:schemeClr val="accent6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"/>
            <c:spPr>
              <a:solidFill>
                <a:srgbClr val="FFCCCC"/>
              </a:solidFill>
              <a:ln w="9525" cap="flat" cmpd="sng" algn="ctr">
                <a:solidFill>
                  <a:schemeClr val="accent6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-1.3333333333333341E-2"/>
                  <c:y val="-4.1666666666666664E-2"/>
                </c:manualLayout>
              </c:layout>
              <c:showVal val="1"/>
            </c:dLbl>
            <c:dLbl>
              <c:idx val="1"/>
              <c:layout>
                <c:manualLayout>
                  <c:x val="3.0000000000000002E-2"/>
                  <c:y val="-7.407407407407407E-2"/>
                </c:manualLayout>
              </c:layout>
              <c:showVal val="1"/>
            </c:dLbl>
            <c:txPr>
              <a:bodyPr/>
              <a:lstStyle/>
              <a:p>
                <a:pPr>
                  <a:defRPr lang="sq-AL"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Tyroidet2016!$B$9:$B$10</c:f>
              <c:strCache>
                <c:ptCount val="2"/>
                <c:pt idx="0">
                  <c:v>Gjendra tyroide e ritur</c:v>
                </c:pt>
                <c:pt idx="1">
                  <c:v>Te tjera</c:v>
                </c:pt>
              </c:strCache>
            </c:strRef>
          </c:cat>
          <c:val>
            <c:numRef>
              <c:f>Tyroidet2016!$C$9:$C$10</c:f>
              <c:numCache>
                <c:formatCode>General</c:formatCode>
                <c:ptCount val="2"/>
                <c:pt idx="0">
                  <c:v>8</c:v>
                </c:pt>
                <c:pt idx="1">
                  <c:v>3</c:v>
                </c:pt>
              </c:numCache>
            </c:numRef>
          </c:val>
        </c:ser>
        <c:dLbls>
          <c:showVal val="1"/>
        </c:dLbls>
        <c:shape val="cylinder"/>
        <c:axId val="62210048"/>
        <c:axId val="62211584"/>
        <c:axId val="0"/>
      </c:bar3DChart>
      <c:catAx>
        <c:axId val="6221004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18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2211584"/>
        <c:crosses val="autoZero"/>
        <c:auto val="1"/>
        <c:lblAlgn val="ctr"/>
        <c:lblOffset val="100"/>
      </c:catAx>
      <c:valAx>
        <c:axId val="62211584"/>
        <c:scaling>
          <c:orientation val="minMax"/>
        </c:scaling>
        <c:delete val="1"/>
        <c:axPos val="l"/>
        <c:numFmt formatCode="General" sourceLinked="1"/>
        <c:tickLblPos val="none"/>
        <c:crossAx val="62210048"/>
        <c:crosses val="autoZero"/>
        <c:crossBetween val="between"/>
      </c:valAx>
    </c:plotArea>
    <c:plotVisOnly val="1"/>
  </c:chart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bar"/>
        <c:grouping val="clustered"/>
        <c:ser>
          <c:idx val="0"/>
          <c:order val="0"/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txPr>
              <a:bodyPr/>
              <a:lstStyle/>
              <a:p>
                <a:pPr>
                  <a:defRPr lang="sq-AL"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Lekura2016!$O$41:$O$51</c:f>
              <c:strCache>
                <c:ptCount val="11"/>
                <c:pt idx="0">
                  <c:v>Nevus</c:v>
                </c:pt>
                <c:pt idx="1">
                  <c:v>Acne</c:v>
                </c:pt>
                <c:pt idx="2">
                  <c:v>Pediculosis</c:v>
                </c:pt>
                <c:pt idx="3">
                  <c:v>Dermatomycosis</c:v>
                </c:pt>
                <c:pt idx="4">
                  <c:v>Hemangioma</c:v>
                </c:pt>
                <c:pt idx="5">
                  <c:v>Scabies</c:v>
                </c:pt>
                <c:pt idx="6">
                  <c:v>Verruca vulgaris</c:v>
                </c:pt>
                <c:pt idx="7">
                  <c:v>Psoriasis</c:v>
                </c:pt>
                <c:pt idx="8">
                  <c:v>Herpes simplex</c:v>
                </c:pt>
                <c:pt idx="9">
                  <c:v>Alopecia</c:v>
                </c:pt>
                <c:pt idx="10">
                  <c:v>Impetigo</c:v>
                </c:pt>
              </c:strCache>
            </c:strRef>
          </c:cat>
          <c:val>
            <c:numRef>
              <c:f>Lekura2016!$P$41:$P$51</c:f>
              <c:numCache>
                <c:formatCode>General</c:formatCode>
                <c:ptCount val="11"/>
                <c:pt idx="0">
                  <c:v>934</c:v>
                </c:pt>
                <c:pt idx="1">
                  <c:v>305</c:v>
                </c:pt>
                <c:pt idx="2">
                  <c:v>183</c:v>
                </c:pt>
                <c:pt idx="3">
                  <c:v>27</c:v>
                </c:pt>
                <c:pt idx="4">
                  <c:v>20</c:v>
                </c:pt>
                <c:pt idx="5">
                  <c:v>17</c:v>
                </c:pt>
                <c:pt idx="6">
                  <c:v>17</c:v>
                </c:pt>
                <c:pt idx="7">
                  <c:v>8</c:v>
                </c:pt>
                <c:pt idx="8">
                  <c:v>7</c:v>
                </c:pt>
                <c:pt idx="9">
                  <c:v>6</c:v>
                </c:pt>
                <c:pt idx="10">
                  <c:v>2</c:v>
                </c:pt>
              </c:numCache>
            </c:numRef>
          </c:val>
        </c:ser>
        <c:dLbls>
          <c:showVal val="1"/>
        </c:dLbls>
        <c:overlap val="-25"/>
        <c:axId val="62407808"/>
        <c:axId val="62409344"/>
      </c:barChart>
      <c:catAx>
        <c:axId val="62407808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lang="sq-AL"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2409344"/>
        <c:crosses val="autoZero"/>
        <c:auto val="1"/>
        <c:lblAlgn val="ctr"/>
        <c:lblOffset val="100"/>
      </c:catAx>
      <c:valAx>
        <c:axId val="62409344"/>
        <c:scaling>
          <c:orientation val="minMax"/>
        </c:scaling>
        <c:delete val="1"/>
        <c:axPos val="b"/>
        <c:numFmt formatCode="General" sourceLinked="1"/>
        <c:tickLblPos val="none"/>
        <c:crossAx val="62407808"/>
        <c:crosses val="autoZero"/>
        <c:crossBetween val="between"/>
      </c:valAx>
    </c:plotArea>
    <c:plotVisOnly val="1"/>
  </c:chart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Lekura2016!$L$39</c:f>
              <c:strCache>
                <c:ptCount val="1"/>
                <c:pt idx="0">
                  <c:v>Vajzat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-2.1186440677966201E-2"/>
                  <c:y val="-2.2522522522522392E-3"/>
                </c:manualLayout>
              </c:layout>
              <c:showVal val="1"/>
            </c:dLbl>
            <c:dLbl>
              <c:idx val="1"/>
              <c:layout>
                <c:manualLayout>
                  <c:x val="-1.1299435028248589E-2"/>
                  <c:y val="-9.0090090090090887E-3"/>
                </c:manualLayout>
              </c:layout>
              <c:showVal val="1"/>
            </c:dLbl>
            <c:dLbl>
              <c:idx val="5"/>
              <c:layout>
                <c:manualLayout>
                  <c:x val="5.6497175141242938E-3"/>
                  <c:y val="-1.3513513513513521E-2"/>
                </c:manualLayout>
              </c:layout>
              <c:showVal val="1"/>
            </c:dLbl>
            <c:txPr>
              <a:bodyPr/>
              <a:lstStyle/>
              <a:p>
                <a:pPr>
                  <a:defRPr lang="sq-AL"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Lekura2016!$K$40:$K$51</c:f>
              <c:strCache>
                <c:ptCount val="12"/>
                <c:pt idx="0">
                  <c:v>Nevus</c:v>
                </c:pt>
                <c:pt idx="1">
                  <c:v>Acne</c:v>
                </c:pt>
                <c:pt idx="2">
                  <c:v>Pediculosis</c:v>
                </c:pt>
                <c:pt idx="3">
                  <c:v>Të tjera ( diagnoza tjera)</c:v>
                </c:pt>
                <c:pt idx="4">
                  <c:v>Dermatomycosis</c:v>
                </c:pt>
                <c:pt idx="5">
                  <c:v>Hemangioma</c:v>
                </c:pt>
                <c:pt idx="6">
                  <c:v>Scabies</c:v>
                </c:pt>
                <c:pt idx="7">
                  <c:v>Verruca vulgaris</c:v>
                </c:pt>
                <c:pt idx="8">
                  <c:v>Psoriasis</c:v>
                </c:pt>
                <c:pt idx="9">
                  <c:v>Herpes simplex</c:v>
                </c:pt>
                <c:pt idx="10">
                  <c:v>Alopecia</c:v>
                </c:pt>
                <c:pt idx="11">
                  <c:v>Impetigo</c:v>
                </c:pt>
              </c:strCache>
            </c:strRef>
          </c:cat>
          <c:val>
            <c:numRef>
              <c:f>Lekura2016!$L$40:$L$51</c:f>
              <c:numCache>
                <c:formatCode>General</c:formatCode>
                <c:ptCount val="12"/>
                <c:pt idx="0">
                  <c:v>425</c:v>
                </c:pt>
                <c:pt idx="1">
                  <c:v>163</c:v>
                </c:pt>
                <c:pt idx="2">
                  <c:v>174</c:v>
                </c:pt>
                <c:pt idx="3">
                  <c:v>65</c:v>
                </c:pt>
                <c:pt idx="4">
                  <c:v>17</c:v>
                </c:pt>
                <c:pt idx="5">
                  <c:v>14</c:v>
                </c:pt>
                <c:pt idx="6">
                  <c:v>9</c:v>
                </c:pt>
                <c:pt idx="7">
                  <c:v>6</c:v>
                </c:pt>
                <c:pt idx="8">
                  <c:v>5</c:v>
                </c:pt>
                <c:pt idx="9">
                  <c:v>4</c:v>
                </c:pt>
                <c:pt idx="10">
                  <c:v>3</c:v>
                </c:pt>
                <c:pt idx="11">
                  <c:v>1</c:v>
                </c:pt>
              </c:numCache>
            </c:numRef>
          </c:val>
        </c:ser>
        <c:ser>
          <c:idx val="1"/>
          <c:order val="1"/>
          <c:tx>
            <c:strRef>
              <c:f>Lekura2016!$M$39</c:f>
              <c:strCache>
                <c:ptCount val="1"/>
                <c:pt idx="0">
                  <c:v>Djemët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1"/>
              <c:layout>
                <c:manualLayout>
                  <c:x val="8.4745762711865395E-3"/>
                  <c:y val="1.3513513513513521E-2"/>
                </c:manualLayout>
              </c:layout>
              <c:showVal val="1"/>
            </c:dLbl>
            <c:dLbl>
              <c:idx val="3"/>
              <c:layout>
                <c:manualLayout>
                  <c:x val="2.2598870056497182E-2"/>
                  <c:y val="-6.7567567567567571E-3"/>
                </c:manualLayout>
              </c:layout>
              <c:showVal val="1"/>
            </c:dLbl>
            <c:dLbl>
              <c:idx val="4"/>
              <c:layout>
                <c:manualLayout>
                  <c:x val="1.5536723163841804E-2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1.1299435028248589E-2"/>
                  <c:y val="-4.5045045045045053E-3"/>
                </c:manualLayout>
              </c:layout>
              <c:showVal val="1"/>
            </c:dLbl>
            <c:dLbl>
              <c:idx val="7"/>
              <c:layout>
                <c:manualLayout>
                  <c:x val="1.2711864406779662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lang="sq-AL"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Lekura2016!$K$40:$K$51</c:f>
              <c:strCache>
                <c:ptCount val="12"/>
                <c:pt idx="0">
                  <c:v>Nevus</c:v>
                </c:pt>
                <c:pt idx="1">
                  <c:v>Acne</c:v>
                </c:pt>
                <c:pt idx="2">
                  <c:v>Pediculosis</c:v>
                </c:pt>
                <c:pt idx="3">
                  <c:v>Të tjera ( diagnoza tjera)</c:v>
                </c:pt>
                <c:pt idx="4">
                  <c:v>Dermatomycosis</c:v>
                </c:pt>
                <c:pt idx="5">
                  <c:v>Hemangioma</c:v>
                </c:pt>
                <c:pt idx="6">
                  <c:v>Scabies</c:v>
                </c:pt>
                <c:pt idx="7">
                  <c:v>Verruca vulgaris</c:v>
                </c:pt>
                <c:pt idx="8">
                  <c:v>Psoriasis</c:v>
                </c:pt>
                <c:pt idx="9">
                  <c:v>Herpes simplex</c:v>
                </c:pt>
                <c:pt idx="10">
                  <c:v>Alopecia</c:v>
                </c:pt>
                <c:pt idx="11">
                  <c:v>Impetigo</c:v>
                </c:pt>
              </c:strCache>
            </c:strRef>
          </c:cat>
          <c:val>
            <c:numRef>
              <c:f>Lekura2016!$M$40:$M$51</c:f>
              <c:numCache>
                <c:formatCode>General</c:formatCode>
                <c:ptCount val="12"/>
                <c:pt idx="0">
                  <c:v>509</c:v>
                </c:pt>
                <c:pt idx="1">
                  <c:v>142</c:v>
                </c:pt>
                <c:pt idx="2">
                  <c:v>9</c:v>
                </c:pt>
                <c:pt idx="3">
                  <c:v>94</c:v>
                </c:pt>
                <c:pt idx="4">
                  <c:v>10</c:v>
                </c:pt>
                <c:pt idx="5">
                  <c:v>6</c:v>
                </c:pt>
                <c:pt idx="6">
                  <c:v>8</c:v>
                </c:pt>
                <c:pt idx="7">
                  <c:v>11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1</c:v>
                </c:pt>
              </c:numCache>
            </c:numRef>
          </c:val>
        </c:ser>
        <c:dLbls>
          <c:showVal val="1"/>
        </c:dLbls>
        <c:shape val="cylinder"/>
        <c:axId val="62460288"/>
        <c:axId val="62461824"/>
        <c:axId val="0"/>
      </c:bar3DChart>
      <c:catAx>
        <c:axId val="6246028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2461824"/>
        <c:crosses val="autoZero"/>
        <c:auto val="1"/>
        <c:lblAlgn val="ctr"/>
        <c:lblOffset val="100"/>
      </c:catAx>
      <c:valAx>
        <c:axId val="62461824"/>
        <c:scaling>
          <c:orientation val="minMax"/>
        </c:scaling>
        <c:delete val="1"/>
        <c:axPos val="l"/>
        <c:numFmt formatCode="General" sourceLinked="1"/>
        <c:tickLblPos val="none"/>
        <c:crossAx val="6246028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sq-AL" sz="28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bar"/>
        <c:grouping val="clustered"/>
        <c:ser>
          <c:idx val="0"/>
          <c:order val="0"/>
          <c:spPr>
            <a:solidFill>
              <a:schemeClr val="accent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Sis.Kardio2016!$I$25:$I$28</c:f>
              <c:strCache>
                <c:ptCount val="4"/>
                <c:pt idx="0">
                  <c:v>Pulsi i shpejtuar</c:v>
                </c:pt>
                <c:pt idx="1">
                  <c:v>Pulsi i ngadalshëm</c:v>
                </c:pt>
                <c:pt idx="2">
                  <c:v>Tensioni arterial i rritur</c:v>
                </c:pt>
                <c:pt idx="3">
                  <c:v>Ritmi jo i rregullt</c:v>
                </c:pt>
              </c:strCache>
            </c:strRef>
          </c:cat>
          <c:val>
            <c:numRef>
              <c:f>Sis.Kardio2016!$J$25:$J$28</c:f>
              <c:numCache>
                <c:formatCode>General</c:formatCode>
                <c:ptCount val="4"/>
                <c:pt idx="0">
                  <c:v>1030</c:v>
                </c:pt>
                <c:pt idx="1">
                  <c:v>97</c:v>
                </c:pt>
                <c:pt idx="2">
                  <c:v>109</c:v>
                </c:pt>
                <c:pt idx="3">
                  <c:v>48</c:v>
                </c:pt>
              </c:numCache>
            </c:numRef>
          </c:val>
        </c:ser>
        <c:dLbls>
          <c:showVal val="1"/>
        </c:dLbls>
        <c:overlap val="-25"/>
        <c:axId val="62498304"/>
        <c:axId val="62499840"/>
      </c:barChart>
      <c:catAx>
        <c:axId val="62498304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lang="sq-AL"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2499840"/>
        <c:crosses val="autoZero"/>
        <c:auto val="1"/>
        <c:lblAlgn val="ctr"/>
        <c:lblOffset val="100"/>
      </c:catAx>
      <c:valAx>
        <c:axId val="62499840"/>
        <c:scaling>
          <c:orientation val="minMax"/>
        </c:scaling>
        <c:delete val="1"/>
        <c:axPos val="b"/>
        <c:numFmt formatCode="General" sourceLinked="1"/>
        <c:tickLblPos val="none"/>
        <c:crossAx val="62498304"/>
        <c:crosses val="autoZero"/>
        <c:crossBetween val="between"/>
      </c:valAx>
    </c:plotArea>
    <c:plotVisOnly val="1"/>
  </c:chart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chemeClr val="accent6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2.4024024024024031E-2"/>
                  <c:y val="-4.5893719806763787E-2"/>
                </c:manualLayout>
              </c:layout>
              <c:tx>
                <c:rich>
                  <a:bodyPr/>
                  <a:lstStyle/>
                  <a:p>
                    <a:pPr>
                      <a:defRPr lang="sq-AL" sz="2800" b="1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 smtClean="0"/>
                      <a:t>179</a:t>
                    </a:r>
                    <a:endParaRPr dirty="0"/>
                  </a:p>
                </c:rich>
              </c:tx>
              <c:spPr/>
              <c:showVal val="1"/>
            </c:dLbl>
            <c:dLbl>
              <c:idx val="1"/>
              <c:layout>
                <c:manualLayout>
                  <c:x val="2.7027027027027282E-2"/>
                  <c:y val="-3.6231884057971092E-2"/>
                </c:manualLayout>
              </c:layout>
              <c:tx>
                <c:rich>
                  <a:bodyPr/>
                  <a:lstStyle/>
                  <a:p>
                    <a:pPr>
                      <a:defRPr lang="sq-AL" sz="2800" b="1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 smtClean="0"/>
                      <a:t>160</a:t>
                    </a:r>
                    <a:endParaRPr dirty="0"/>
                  </a:p>
                </c:rich>
              </c:tx>
              <c:spPr/>
              <c:showVal val="1"/>
            </c:dLbl>
            <c:dLbl>
              <c:idx val="2"/>
              <c:layout>
                <c:manualLayout>
                  <c:x val="1.9519519519519649E-2"/>
                  <c:y val="-3.3816425120772944E-2"/>
                </c:manualLayout>
              </c:layout>
              <c:spPr/>
              <c:txPr>
                <a:bodyPr/>
                <a:lstStyle/>
                <a:p>
                  <a:pPr>
                    <a:defRPr lang="sq-AL" sz="2800" b="1">
                      <a:latin typeface="Times New Roman" pitchFamily="18" charset="0"/>
                      <a:cs typeface="Times New Roman" pitchFamily="18" charset="0"/>
                    </a:defRPr>
                  </a:pPr>
                  <a:endParaRPr lang="en-US"/>
                </a:p>
              </c:txPr>
              <c:showVal val="1"/>
            </c:dLbl>
            <c:txPr>
              <a:bodyPr/>
              <a:lstStyle/>
              <a:p>
                <a:pPr>
                  <a:defRPr lang="sq-AL" sz="28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Kaf.Krah2016!$B$21:$B$23</c:f>
              <c:strCache>
                <c:ptCount val="3"/>
                <c:pt idx="0">
                  <c:v>Pectus carinatum</c:v>
                </c:pt>
                <c:pt idx="1">
                  <c:v>Pectus excavatum</c:v>
                </c:pt>
                <c:pt idx="2">
                  <c:v>Pectus planum</c:v>
                </c:pt>
              </c:strCache>
            </c:strRef>
          </c:cat>
          <c:val>
            <c:numRef>
              <c:f>Kaf.Krah2016!$C$21:$C$23</c:f>
              <c:numCache>
                <c:formatCode>General</c:formatCode>
                <c:ptCount val="3"/>
                <c:pt idx="0">
                  <c:v>96</c:v>
                </c:pt>
                <c:pt idx="1">
                  <c:v>80</c:v>
                </c:pt>
                <c:pt idx="2">
                  <c:v>29</c:v>
                </c:pt>
              </c:numCache>
            </c:numRef>
          </c:val>
        </c:ser>
        <c:dLbls>
          <c:showVal val="1"/>
        </c:dLbls>
        <c:axId val="62682624"/>
        <c:axId val="62681088"/>
      </c:barChart>
      <c:valAx>
        <c:axId val="62681088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62682624"/>
        <c:crosses val="autoZero"/>
        <c:crossBetween val="between"/>
      </c:valAx>
      <c:catAx>
        <c:axId val="6268262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2681088"/>
        <c:crosses val="autoZero"/>
        <c:auto val="1"/>
        <c:lblAlgn val="ctr"/>
        <c:lblOffset val="100"/>
      </c:cat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7715176642742694"/>
          <c:y val="0.24915810002916344"/>
          <c:w val="0.57649664367175368"/>
          <c:h val="0.55559784193642459"/>
        </c:manualLayout>
      </c:layout>
      <c:pie3DChart>
        <c:varyColors val="1"/>
        <c:ser>
          <c:idx val="0"/>
          <c:order val="0"/>
          <c:spPr>
            <a:solidFill>
              <a:schemeClr val="accent2"/>
            </a:solidFill>
          </c:spPr>
          <c:explosion val="25"/>
          <c:dPt>
            <c:idx val="0"/>
            <c:spPr>
              <a:solidFill>
                <a:srgbClr val="00B0F0"/>
              </a:soli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"/>
            <c:spPr>
              <a:solidFill>
                <a:schemeClr val="accent2"/>
              </a:soli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-1.8399190926822221E-3"/>
                  <c:y val="-0.24661176281536376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 err="1"/>
                      <a:t>D</a:t>
                    </a:r>
                    <a:r>
                      <a:rPr lang="en-US" dirty="0" err="1"/>
                      <a:t>jem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49.5 </a:t>
                    </a:r>
                    <a:r>
                      <a:rPr lang="en-US" sz="1200" dirty="0" smtClean="0"/>
                      <a:t>%</a:t>
                    </a:r>
                    <a:endParaRPr lang="en-US" sz="1200" dirty="0"/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2.2481278142984754E-3"/>
                  <c:y val="-0.20749611655686051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 err="1" smtClean="0"/>
                      <a:t>V</a:t>
                    </a:r>
                    <a:r>
                      <a:rPr lang="en-US" dirty="0" err="1" smtClean="0"/>
                      <a:t>ajza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50.5 </a:t>
                    </a:r>
                    <a:r>
                      <a:rPr lang="en-US" sz="1200" dirty="0" smtClean="0"/>
                      <a:t>%</a:t>
                    </a:r>
                    <a:endParaRPr lang="en-US" sz="1200" dirty="0"/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lang="sq-AL" sz="2400"/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Gjenerale2016!$H$63:$I$63</c:f>
              <c:strCache>
                <c:ptCount val="2"/>
                <c:pt idx="0">
                  <c:v>Djem</c:v>
                </c:pt>
                <c:pt idx="1">
                  <c:v>Vajza</c:v>
                </c:pt>
              </c:strCache>
            </c:strRef>
          </c:cat>
          <c:val>
            <c:numRef>
              <c:f>Gjenerale2016!$H$64:$I$64</c:f>
              <c:numCache>
                <c:formatCode>#,##0.0_);\(#,##0.0\)</c:formatCode>
                <c:ptCount val="2"/>
                <c:pt idx="0">
                  <c:v>49.691542288557486</c:v>
                </c:pt>
                <c:pt idx="1">
                  <c:v>50.308457711442344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2000" b="1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Kaf.Krah2016!$F$21</c:f>
              <c:strCache>
                <c:ptCount val="1"/>
                <c:pt idx="0">
                  <c:v>Vajzat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0"/>
                  <c:y val="-3.571428571428571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r>
                      <a:rPr dirty="0" smtClean="0"/>
                      <a:t>7</a:t>
                    </a:r>
                    <a:endParaRPr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4492753623188421E-3"/>
                  <c:y val="-4.523809523809529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51</a:t>
                    </a:r>
                    <a:endParaRPr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1.8840579710145116E-2"/>
                  <c:y val="-4.285714285714291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</a:t>
                    </a:r>
                    <a:endParaRPr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Kaf.Krah2016!$E$22:$E$24</c:f>
              <c:strCache>
                <c:ptCount val="3"/>
                <c:pt idx="0">
                  <c:v>Pectus carinatum</c:v>
                </c:pt>
                <c:pt idx="1">
                  <c:v>Pectus excavatum</c:v>
                </c:pt>
                <c:pt idx="2">
                  <c:v>Pectus planum</c:v>
                </c:pt>
              </c:strCache>
            </c:strRef>
          </c:cat>
          <c:val>
            <c:numRef>
              <c:f>Kaf.Krah2016!$F$22:$F$24</c:f>
              <c:numCache>
                <c:formatCode>General</c:formatCode>
                <c:ptCount val="3"/>
                <c:pt idx="0">
                  <c:v>17</c:v>
                </c:pt>
                <c:pt idx="1">
                  <c:v>18</c:v>
                </c:pt>
                <c:pt idx="2">
                  <c:v>8</c:v>
                </c:pt>
              </c:numCache>
            </c:numRef>
          </c:val>
        </c:ser>
        <c:ser>
          <c:idx val="1"/>
          <c:order val="1"/>
          <c:tx>
            <c:strRef>
              <c:f>Kaf.Krah2016!$G$21</c:f>
              <c:strCache>
                <c:ptCount val="1"/>
                <c:pt idx="0">
                  <c:v>Djemët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2.3188405797101387E-2"/>
                  <c:y val="-2.142857142857149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132</a:t>
                    </a:r>
                    <a:endParaRPr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2.8985507246376812E-3"/>
                  <c:y val="-2.886491928234999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119</a:t>
                    </a:r>
                    <a:endParaRPr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2.0289855072463926E-2"/>
                  <c:y val="-1.904761904761919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20</a:t>
                    </a:r>
                    <a:endParaRPr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Kaf.Krah2016!$E$22:$E$24</c:f>
              <c:strCache>
                <c:ptCount val="3"/>
                <c:pt idx="0">
                  <c:v>Pectus carinatum</c:v>
                </c:pt>
                <c:pt idx="1">
                  <c:v>Pectus excavatum</c:v>
                </c:pt>
                <c:pt idx="2">
                  <c:v>Pectus planum</c:v>
                </c:pt>
              </c:strCache>
            </c:strRef>
          </c:cat>
          <c:val>
            <c:numRef>
              <c:f>Kaf.Krah2016!$G$22:$G$24</c:f>
              <c:numCache>
                <c:formatCode>General</c:formatCode>
                <c:ptCount val="3"/>
                <c:pt idx="0">
                  <c:v>67</c:v>
                </c:pt>
                <c:pt idx="1">
                  <c:v>51</c:v>
                </c:pt>
                <c:pt idx="2">
                  <c:v>15</c:v>
                </c:pt>
              </c:numCache>
            </c:numRef>
          </c:val>
        </c:ser>
        <c:dLbls>
          <c:showVal val="1"/>
        </c:dLbls>
        <c:axId val="62764160"/>
        <c:axId val="62765696"/>
      </c:barChart>
      <c:catAx>
        <c:axId val="6276416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2765696"/>
        <c:crosses val="autoZero"/>
        <c:auto val="1"/>
        <c:lblAlgn val="ctr"/>
        <c:lblOffset val="100"/>
      </c:catAx>
      <c:valAx>
        <c:axId val="62765696"/>
        <c:scaling>
          <c:orientation val="minMax"/>
        </c:scaling>
        <c:delete val="1"/>
        <c:axPos val="l"/>
        <c:numFmt formatCode="General" sourceLinked="1"/>
        <c:tickLblPos val="none"/>
        <c:crossAx val="6276416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sq-AL" sz="24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3.1152647975077892E-2"/>
                  <c:y val="-5.9139784946236895E-2"/>
                </c:manualLayout>
              </c:layout>
              <c:showVal val="1"/>
            </c:dLbl>
            <c:dLbl>
              <c:idx val="1"/>
              <c:layout>
                <c:manualLayout>
                  <c:x val="2.4922118380062312E-2"/>
                  <c:y val="-2.9569892473118291E-2"/>
                </c:manualLayout>
              </c:layout>
              <c:showVal val="1"/>
            </c:dLbl>
            <c:dLbl>
              <c:idx val="2"/>
              <c:layout>
                <c:manualLayout>
                  <c:x val="1.5576323987538939E-2"/>
                  <c:y val="-4.8387096774193554E-2"/>
                </c:manualLayout>
              </c:layout>
              <c:showVal val="1"/>
            </c:dLbl>
            <c:dLbl>
              <c:idx val="3"/>
              <c:layout>
                <c:manualLayout>
                  <c:x val="1.7133956386292833E-2"/>
                  <c:y val="-4.0322580645161449E-2"/>
                </c:manualLayout>
              </c:layout>
              <c:showVal val="1"/>
            </c:dLbl>
            <c:txPr>
              <a:bodyPr/>
              <a:lstStyle/>
              <a:p>
                <a:pPr>
                  <a:defRPr lang="sq-AL"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Sis.Lok.2016!$I$29:$I$32</c:f>
              <c:strCache>
                <c:ptCount val="4"/>
                <c:pt idx="0">
                  <c:v>Kyphosis</c:v>
                </c:pt>
                <c:pt idx="1">
                  <c:v>Lordosis</c:v>
                </c:pt>
                <c:pt idx="2">
                  <c:v>Scoliosis</c:v>
                </c:pt>
                <c:pt idx="3">
                  <c:v>Pes planus</c:v>
                </c:pt>
              </c:strCache>
            </c:strRef>
          </c:cat>
          <c:val>
            <c:numRef>
              <c:f>Sis.Lok.2016!$J$29:$J$32</c:f>
              <c:numCache>
                <c:formatCode>General</c:formatCode>
                <c:ptCount val="4"/>
                <c:pt idx="0">
                  <c:v>61</c:v>
                </c:pt>
                <c:pt idx="1">
                  <c:v>27</c:v>
                </c:pt>
                <c:pt idx="2">
                  <c:v>535</c:v>
                </c:pt>
                <c:pt idx="3">
                  <c:v>1286</c:v>
                </c:pt>
              </c:numCache>
            </c:numRef>
          </c:val>
        </c:ser>
        <c:dLbls>
          <c:showVal val="1"/>
        </c:dLbls>
        <c:axId val="62521728"/>
        <c:axId val="62523264"/>
      </c:barChart>
      <c:catAx>
        <c:axId val="6252172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2523264"/>
        <c:crosses val="autoZero"/>
        <c:auto val="1"/>
        <c:lblAlgn val="ctr"/>
        <c:lblOffset val="100"/>
      </c:catAx>
      <c:valAx>
        <c:axId val="62523264"/>
        <c:scaling>
          <c:orientation val="minMax"/>
        </c:scaling>
        <c:delete val="1"/>
        <c:axPos val="l"/>
        <c:numFmt formatCode="General" sourceLinked="1"/>
        <c:tickLblPos val="none"/>
        <c:crossAx val="62521728"/>
        <c:crosses val="autoZero"/>
        <c:crossBetween val="between"/>
      </c:valAx>
    </c:plotArea>
    <c:plotVisOnly val="1"/>
  </c:chart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0000FF"/>
            </a:solidFill>
            <a:ln w="9525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Pt>
            <c:idx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spPr>
              <a:solidFill>
                <a:srgbClr val="00206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1.3888888888889006E-2"/>
                  <c:y val="-2.7777777777778123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dirty="0" smtClean="0">
                        <a:latin typeface="Times New Roman" pitchFamily="18" charset="0"/>
                        <a:cs typeface="Times New Roman" pitchFamily="18" charset="0"/>
                      </a:rPr>
                      <a:t>651                   (</a:t>
                    </a:r>
                    <a:r>
                      <a:rPr lang="en-US" sz="2400" b="1" dirty="0">
                        <a:latin typeface="Times New Roman" pitchFamily="18" charset="0"/>
                        <a:cs typeface="Times New Roman" pitchFamily="18" charset="0"/>
                      </a:rPr>
                      <a:t>6.5%)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8.3333333333333367E-3"/>
                  <c:y val="-3.7037037037037056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dirty="0" smtClean="0">
                        <a:latin typeface="Times New Roman" pitchFamily="18" charset="0"/>
                        <a:cs typeface="Times New Roman" pitchFamily="18" charset="0"/>
                      </a:rPr>
                      <a:t>672                 (</a:t>
                    </a:r>
                    <a:r>
                      <a:rPr lang="en-US" sz="2400" b="1" dirty="0">
                        <a:latin typeface="Times New Roman" pitchFamily="18" charset="0"/>
                        <a:cs typeface="Times New Roman" pitchFamily="18" charset="0"/>
                      </a:rPr>
                      <a:t>6.7%)</a:t>
                    </a:r>
                  </a:p>
                </c:rich>
              </c:tx>
              <c:showVal val="1"/>
            </c:dLbl>
            <c:dLbl>
              <c:idx val="2"/>
              <c:layout>
                <c:manualLayout>
                  <c:x val="0.12427536231884059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dirty="0" smtClean="0">
                        <a:latin typeface="Times New Roman" pitchFamily="18" charset="0"/>
                        <a:cs typeface="Times New Roman" pitchFamily="18" charset="0"/>
                      </a:rPr>
                      <a:t>883                   </a:t>
                    </a:r>
                    <a:r>
                      <a:rPr lang="en-US" sz="2400" b="1" dirty="0">
                        <a:latin typeface="Times New Roman" pitchFamily="18" charset="0"/>
                        <a:cs typeface="Times New Roman" pitchFamily="18" charset="0"/>
                      </a:rPr>
                      <a:t>(8.8%)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Sis.Lok.2016!$K$2:$K$4</c:f>
              <c:strCache>
                <c:ptCount val="3"/>
                <c:pt idx="0">
                  <c:v>Kl.I</c:v>
                </c:pt>
                <c:pt idx="1">
                  <c:v>Kl. V</c:v>
                </c:pt>
                <c:pt idx="2">
                  <c:v>Kl. IX</c:v>
                </c:pt>
              </c:strCache>
            </c:strRef>
          </c:cat>
          <c:val>
            <c:numRef>
              <c:f>Sis.Lok.2016!$L$2:$L$4</c:f>
              <c:numCache>
                <c:formatCode>General</c:formatCode>
                <c:ptCount val="3"/>
                <c:pt idx="0">
                  <c:v>651</c:v>
                </c:pt>
                <c:pt idx="1">
                  <c:v>672</c:v>
                </c:pt>
                <c:pt idx="2">
                  <c:v>883</c:v>
                </c:pt>
              </c:numCache>
            </c:numRef>
          </c:val>
        </c:ser>
        <c:dLbls>
          <c:showVal val="1"/>
        </c:dLbls>
        <c:axId val="62851712"/>
        <c:axId val="62865792"/>
      </c:barChart>
      <c:catAx>
        <c:axId val="6285171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2865792"/>
        <c:crosses val="autoZero"/>
        <c:auto val="1"/>
        <c:lblAlgn val="ctr"/>
        <c:lblOffset val="100"/>
      </c:catAx>
      <c:valAx>
        <c:axId val="62865792"/>
        <c:scaling>
          <c:orientation val="minMax"/>
        </c:scaling>
        <c:delete val="1"/>
        <c:axPos val="l"/>
        <c:numFmt formatCode="General" sourceLinked="1"/>
        <c:tickLblPos val="none"/>
        <c:crossAx val="62851712"/>
        <c:crosses val="autoZero"/>
        <c:crossBetween val="between"/>
      </c:valAx>
    </c:plotArea>
    <c:plotVisOnly val="1"/>
  </c:chart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Sis.Lok.2016!$C$37</c:f>
              <c:strCache>
                <c:ptCount val="1"/>
                <c:pt idx="0">
                  <c:v>Vajza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txPr>
              <a:bodyPr/>
              <a:lstStyle/>
              <a:p>
                <a:pPr>
                  <a:defRPr lang="sq-AL" sz="2000" b="1"/>
                </a:pPr>
                <a:endParaRPr lang="en-US"/>
              </a:p>
            </c:txPr>
            <c:showVal val="1"/>
          </c:dLbls>
          <c:cat>
            <c:strRef>
              <c:f>Sis.Lok.2016!$B$38:$B$41</c:f>
              <c:strCache>
                <c:ptCount val="4"/>
                <c:pt idx="0">
                  <c:v>Kyphosis</c:v>
                </c:pt>
                <c:pt idx="1">
                  <c:v>Lordosis</c:v>
                </c:pt>
                <c:pt idx="2">
                  <c:v>Pes planus</c:v>
                </c:pt>
                <c:pt idx="3">
                  <c:v>Scoliosis</c:v>
                </c:pt>
              </c:strCache>
            </c:strRef>
          </c:cat>
          <c:val>
            <c:numRef>
              <c:f>Sis.Lok.2016!$C$38:$C$41</c:f>
              <c:numCache>
                <c:formatCode>General</c:formatCode>
                <c:ptCount val="4"/>
                <c:pt idx="0">
                  <c:v>28</c:v>
                </c:pt>
                <c:pt idx="1">
                  <c:v>17</c:v>
                </c:pt>
                <c:pt idx="2">
                  <c:v>576</c:v>
                </c:pt>
                <c:pt idx="3">
                  <c:v>289</c:v>
                </c:pt>
              </c:numCache>
            </c:numRef>
          </c:val>
        </c:ser>
        <c:ser>
          <c:idx val="1"/>
          <c:order val="1"/>
          <c:tx>
            <c:strRef>
              <c:f>Sis.Lok.2016!$D$37</c:f>
              <c:strCache>
                <c:ptCount val="1"/>
                <c:pt idx="0">
                  <c:v>Djem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txPr>
              <a:bodyPr/>
              <a:lstStyle/>
              <a:p>
                <a:pPr>
                  <a:defRPr lang="sq-AL" sz="2000" b="1"/>
                </a:pPr>
                <a:endParaRPr lang="en-US"/>
              </a:p>
            </c:txPr>
            <c:showVal val="1"/>
          </c:dLbls>
          <c:cat>
            <c:strRef>
              <c:f>Sis.Lok.2016!$B$38:$B$41</c:f>
              <c:strCache>
                <c:ptCount val="4"/>
                <c:pt idx="0">
                  <c:v>Kyphosis</c:v>
                </c:pt>
                <c:pt idx="1">
                  <c:v>Lordosis</c:v>
                </c:pt>
                <c:pt idx="2">
                  <c:v>Pes planus</c:v>
                </c:pt>
                <c:pt idx="3">
                  <c:v>Scoliosis</c:v>
                </c:pt>
              </c:strCache>
            </c:strRef>
          </c:cat>
          <c:val>
            <c:numRef>
              <c:f>Sis.Lok.2016!$D$38:$D$41</c:f>
              <c:numCache>
                <c:formatCode>General</c:formatCode>
                <c:ptCount val="4"/>
                <c:pt idx="0">
                  <c:v>33</c:v>
                </c:pt>
                <c:pt idx="1">
                  <c:v>10</c:v>
                </c:pt>
                <c:pt idx="2">
                  <c:v>710</c:v>
                </c:pt>
                <c:pt idx="3">
                  <c:v>246</c:v>
                </c:pt>
              </c:numCache>
            </c:numRef>
          </c:val>
        </c:ser>
        <c:dLbls>
          <c:showVal val="1"/>
        </c:dLbls>
        <c:overlap val="-25"/>
        <c:axId val="62919808"/>
        <c:axId val="62921344"/>
      </c:barChart>
      <c:catAx>
        <c:axId val="6291980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2921344"/>
        <c:crosses val="autoZero"/>
        <c:auto val="1"/>
        <c:lblAlgn val="ctr"/>
        <c:lblOffset val="100"/>
      </c:catAx>
      <c:valAx>
        <c:axId val="62921344"/>
        <c:scaling>
          <c:orientation val="minMax"/>
        </c:scaling>
        <c:delete val="1"/>
        <c:axPos val="l"/>
        <c:numFmt formatCode="General" sourceLinked="1"/>
        <c:tickLblPos val="none"/>
        <c:crossAx val="6291980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sq-AL" sz="20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externalData r:id="rId1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C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spPr>
              <a:solidFill>
                <a:srgbClr val="28C82C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1.6369047619047623E-2"/>
                  <c:y val="-3.6666666666666681E-2"/>
                </c:manualLayout>
              </c:layout>
              <c:tx>
                <c:rich>
                  <a:bodyPr/>
                  <a:lstStyle/>
                  <a:p>
                    <a:r>
                      <a:rPr lang="en-US" sz="2800"/>
                      <a:t>22.1%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2.3809523809523812E-2"/>
                  <c:y val="-6.0000000000000032E-2"/>
                </c:manualLayout>
              </c:layout>
              <c:tx>
                <c:rich>
                  <a:bodyPr/>
                  <a:lstStyle/>
                  <a:p>
                    <a:r>
                      <a:rPr lang="en-US" sz="2800"/>
                      <a:t>8.9%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8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Sis.Lok.2016!$I$35:$J$35</c:f>
              <c:strCache>
                <c:ptCount val="2"/>
                <c:pt idx="0">
                  <c:v>Qytet</c:v>
                </c:pt>
                <c:pt idx="1">
                  <c:v>Fshat</c:v>
                </c:pt>
              </c:strCache>
            </c:strRef>
          </c:cat>
          <c:val>
            <c:numRef>
              <c:f>Sis.Lok.2016!$I$36:$J$36</c:f>
              <c:numCache>
                <c:formatCode>General</c:formatCode>
                <c:ptCount val="2"/>
                <c:pt idx="0">
                  <c:v>22.1</c:v>
                </c:pt>
                <c:pt idx="1">
                  <c:v>8.9</c:v>
                </c:pt>
              </c:numCache>
            </c:numRef>
          </c:val>
        </c:ser>
        <c:dLbls>
          <c:showVal val="1"/>
        </c:dLbls>
        <c:shape val="pyramid"/>
        <c:axId val="62954880"/>
        <c:axId val="62960768"/>
        <c:axId val="0"/>
      </c:bar3DChart>
      <c:catAx>
        <c:axId val="6295488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24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2960768"/>
        <c:crosses val="autoZero"/>
        <c:auto val="1"/>
        <c:lblAlgn val="ctr"/>
        <c:lblOffset val="100"/>
      </c:catAx>
      <c:valAx>
        <c:axId val="62960768"/>
        <c:scaling>
          <c:orientation val="minMax"/>
        </c:scaling>
        <c:delete val="1"/>
        <c:axPos val="l"/>
        <c:numFmt formatCode="General" sourceLinked="1"/>
        <c:tickLblPos val="none"/>
        <c:crossAx val="62954880"/>
        <c:crosses val="autoZero"/>
        <c:crossBetween val="between"/>
      </c:valAx>
    </c:plotArea>
    <c:plotVisOnly val="1"/>
  </c:chart>
  <c:externalData r:id="rId1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Sis.Lok.2016!$C$38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txPr>
              <a:bodyPr/>
              <a:lstStyle/>
              <a:p>
                <a:pPr>
                  <a:defRPr lang="sq-AL"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Sis.Lok.2016!$B$39:$B$43</c:f>
              <c:strCache>
                <c:ptCount val="5"/>
                <c:pt idx="0">
                  <c:v>Kyphosis</c:v>
                </c:pt>
                <c:pt idx="1">
                  <c:v>Lordosis</c:v>
                </c:pt>
                <c:pt idx="2">
                  <c:v>Scoliosis</c:v>
                </c:pt>
                <c:pt idx="3">
                  <c:v>Pes plano valgus</c:v>
                </c:pt>
                <c:pt idx="4">
                  <c:v>Të tjera diagnoza</c:v>
                </c:pt>
              </c:strCache>
            </c:strRef>
          </c:cat>
          <c:val>
            <c:numRef>
              <c:f>Sis.Lok.2016!$C$39:$C$43</c:f>
              <c:numCache>
                <c:formatCode>General</c:formatCode>
                <c:ptCount val="5"/>
                <c:pt idx="0">
                  <c:v>0.8</c:v>
                </c:pt>
                <c:pt idx="1">
                  <c:v>0.4</c:v>
                </c:pt>
                <c:pt idx="2">
                  <c:v>2.2999999999999998</c:v>
                </c:pt>
                <c:pt idx="3">
                  <c:v>7.5</c:v>
                </c:pt>
                <c:pt idx="4">
                  <c:v>2.1</c:v>
                </c:pt>
              </c:numCache>
            </c:numRef>
          </c:val>
        </c:ser>
        <c:ser>
          <c:idx val="1"/>
          <c:order val="1"/>
          <c:tx>
            <c:strRef>
              <c:f>Sis.Lok.2016!$D$38</c:f>
              <c:strCache>
                <c:ptCount val="1"/>
                <c:pt idx="0">
                  <c:v>2015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txPr>
              <a:bodyPr/>
              <a:lstStyle/>
              <a:p>
                <a:pPr>
                  <a:defRPr lang="sq-AL"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Sis.Lok.2016!$B$39:$B$43</c:f>
              <c:strCache>
                <c:ptCount val="5"/>
                <c:pt idx="0">
                  <c:v>Kyphosis</c:v>
                </c:pt>
                <c:pt idx="1">
                  <c:v>Lordosis</c:v>
                </c:pt>
                <c:pt idx="2">
                  <c:v>Scoliosis</c:v>
                </c:pt>
                <c:pt idx="3">
                  <c:v>Pes plano valgus</c:v>
                </c:pt>
                <c:pt idx="4">
                  <c:v>Të tjera diagnoza</c:v>
                </c:pt>
              </c:strCache>
            </c:strRef>
          </c:cat>
          <c:val>
            <c:numRef>
              <c:f>Sis.Lok.2016!$D$39:$D$43</c:f>
              <c:numCache>
                <c:formatCode>General</c:formatCode>
                <c:ptCount val="5"/>
                <c:pt idx="0">
                  <c:v>1.2</c:v>
                </c:pt>
                <c:pt idx="1">
                  <c:v>0.60000000000000064</c:v>
                </c:pt>
                <c:pt idx="2">
                  <c:v>4.8</c:v>
                </c:pt>
                <c:pt idx="3">
                  <c:v>10.9</c:v>
                </c:pt>
                <c:pt idx="4">
                  <c:v>2.9</c:v>
                </c:pt>
              </c:numCache>
            </c:numRef>
          </c:val>
        </c:ser>
        <c:ser>
          <c:idx val="2"/>
          <c:order val="2"/>
          <c:tx>
            <c:strRef>
              <c:f>Sis.Lok.2016!$E$38</c:f>
              <c:strCache>
                <c:ptCount val="1"/>
                <c:pt idx="0">
                  <c:v>2016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txPr>
              <a:bodyPr/>
              <a:lstStyle/>
              <a:p>
                <a:pPr>
                  <a:defRPr lang="sq-AL"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Sis.Lok.2016!$B$39:$B$43</c:f>
              <c:strCache>
                <c:ptCount val="5"/>
                <c:pt idx="0">
                  <c:v>Kyphosis</c:v>
                </c:pt>
                <c:pt idx="1">
                  <c:v>Lordosis</c:v>
                </c:pt>
                <c:pt idx="2">
                  <c:v>Scoliosis</c:v>
                </c:pt>
                <c:pt idx="3">
                  <c:v>Pes plano valgus</c:v>
                </c:pt>
                <c:pt idx="4">
                  <c:v>Të tjera diagnoza</c:v>
                </c:pt>
              </c:strCache>
            </c:strRef>
          </c:cat>
          <c:val>
            <c:numRef>
              <c:f>Sis.Lok.2016!$E$39:$E$43</c:f>
              <c:numCache>
                <c:formatCode>General</c:formatCode>
                <c:ptCount val="5"/>
                <c:pt idx="0">
                  <c:v>0.60000000000000064</c:v>
                </c:pt>
                <c:pt idx="1">
                  <c:v>0.30000000000000032</c:v>
                </c:pt>
                <c:pt idx="2">
                  <c:v>5.3</c:v>
                </c:pt>
                <c:pt idx="3">
                  <c:v>12.7</c:v>
                </c:pt>
                <c:pt idx="4">
                  <c:v>2.6</c:v>
                </c:pt>
              </c:numCache>
            </c:numRef>
          </c:val>
        </c:ser>
        <c:dLbls>
          <c:showVal val="1"/>
        </c:dLbls>
        <c:overlap val="-25"/>
        <c:axId val="63006592"/>
        <c:axId val="63008128"/>
      </c:barChart>
      <c:catAx>
        <c:axId val="6300659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3008128"/>
        <c:crosses val="autoZero"/>
        <c:auto val="1"/>
        <c:lblAlgn val="ctr"/>
        <c:lblOffset val="100"/>
      </c:catAx>
      <c:valAx>
        <c:axId val="63008128"/>
        <c:scaling>
          <c:orientation val="minMax"/>
        </c:scaling>
        <c:delete val="1"/>
        <c:axPos val="l"/>
        <c:numFmt formatCode="General" sourceLinked="1"/>
        <c:tickLblPos val="none"/>
        <c:crossAx val="6300659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sq-AL" sz="32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externalData r:id="rId1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Sheet1!$B$25</c:f>
              <c:strCache>
                <c:ptCount val="1"/>
                <c:pt idx="0">
                  <c:v>Ndryshimet ne kafaz te krahnorit &amp;sistemin lokomotor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12.4</a:t>
                    </a:r>
                    <a:r>
                      <a:rPr lang="en-US" sz="1100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21.4</a:t>
                    </a:r>
                    <a:r>
                      <a:rPr lang="en-US" sz="1100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22.7</a:t>
                    </a:r>
                    <a:r>
                      <a:rPr lang="en-US" sz="1100" smtClean="0"/>
                      <a:t>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8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numRef>
              <c:f>Sheet1!$C$24:$E$24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Sheet1!$C$25:$E$25</c:f>
              <c:numCache>
                <c:formatCode>General</c:formatCode>
                <c:ptCount val="3"/>
                <c:pt idx="0">
                  <c:v>12.4</c:v>
                </c:pt>
                <c:pt idx="1">
                  <c:v>21.4</c:v>
                </c:pt>
                <c:pt idx="2">
                  <c:v>22.7</c:v>
                </c:pt>
              </c:numCache>
            </c:numRef>
          </c:val>
        </c:ser>
        <c:dLbls>
          <c:showVal val="1"/>
        </c:dLbls>
        <c:overlap val="-25"/>
        <c:axId val="63066880"/>
        <c:axId val="63068416"/>
      </c:barChart>
      <c:catAx>
        <c:axId val="6306688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lang="sq-AL" sz="32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3068416"/>
        <c:crosses val="autoZero"/>
        <c:auto val="1"/>
        <c:lblAlgn val="ctr"/>
        <c:lblOffset val="100"/>
      </c:catAx>
      <c:valAx>
        <c:axId val="63068416"/>
        <c:scaling>
          <c:orientation val="minMax"/>
        </c:scaling>
        <c:delete val="1"/>
        <c:axPos val="l"/>
        <c:numFmt formatCode="General" sourceLinked="1"/>
        <c:tickLblPos val="none"/>
        <c:crossAx val="63066880"/>
        <c:crosses val="autoZero"/>
        <c:crossBetween val="between"/>
      </c:valAx>
    </c:plotArea>
    <c:plotVisOnly val="1"/>
  </c:chart>
  <c:externalData r:id="rId1"/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8.8495575221239089E-2"/>
          <c:y val="2.8645833333333332E-2"/>
          <c:w val="0.82300884955752263"/>
          <c:h val="0.80372395833333365"/>
        </c:manualLayout>
      </c:layout>
      <c:barChart>
        <c:barDir val="col"/>
        <c:grouping val="clustered"/>
        <c:ser>
          <c:idx val="0"/>
          <c:order val="0"/>
          <c:spPr>
            <a:solidFill>
              <a:schemeClr val="accent3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0"/>
                  <c:y val="-1.7071850393700797E-2"/>
                </c:manualLayout>
              </c:layout>
              <c:spPr/>
              <c:txPr>
                <a:bodyPr/>
                <a:lstStyle/>
                <a:p>
                  <a:pPr>
                    <a:defRPr lang="sq-AL" sz="2800" b="1">
                      <a:latin typeface="Times New Roman" pitchFamily="18" charset="0"/>
                      <a:cs typeface="Times New Roman" pitchFamily="18" charset="0"/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>
                <c:manualLayout>
                  <c:x val="0"/>
                  <c:y val="-2.083333333333335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-1.3020833333333344E-2"/>
                </c:manualLayout>
              </c:layout>
              <c:showVal val="1"/>
            </c:dLbl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Sis.Frym2016!$G$13:$G$15</c:f>
              <c:strCache>
                <c:ptCount val="3"/>
                <c:pt idx="0">
                  <c:v>Bronchitis obstruktiva(astma)</c:v>
                </c:pt>
                <c:pt idx="1">
                  <c:v>Pneumoni</c:v>
                </c:pt>
                <c:pt idx="2">
                  <c:v>Të tjera (shëno diagnozën)</c:v>
                </c:pt>
              </c:strCache>
            </c:strRef>
          </c:cat>
          <c:val>
            <c:numRef>
              <c:f>Sis.Frym2016!$H$13:$H$15</c:f>
              <c:numCache>
                <c:formatCode>General</c:formatCode>
                <c:ptCount val="3"/>
                <c:pt idx="0">
                  <c:v>104</c:v>
                </c:pt>
                <c:pt idx="1">
                  <c:v>50</c:v>
                </c:pt>
                <c:pt idx="2">
                  <c:v>42</c:v>
                </c:pt>
              </c:numCache>
            </c:numRef>
          </c:val>
        </c:ser>
        <c:dLbls>
          <c:showVal val="1"/>
        </c:dLbls>
        <c:axId val="63113856"/>
        <c:axId val="63127936"/>
      </c:barChart>
      <c:catAx>
        <c:axId val="6311385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3127936"/>
        <c:crosses val="autoZero"/>
        <c:auto val="1"/>
        <c:lblAlgn val="ctr"/>
        <c:lblOffset val="100"/>
      </c:catAx>
      <c:valAx>
        <c:axId val="63127936"/>
        <c:scaling>
          <c:orientation val="minMax"/>
        </c:scaling>
        <c:delete val="1"/>
        <c:axPos val="l"/>
        <c:numFmt formatCode="General" sourceLinked="1"/>
        <c:tickLblPos val="none"/>
        <c:crossAx val="63113856"/>
        <c:crosses val="autoZero"/>
        <c:crossBetween val="between"/>
      </c:valAx>
    </c:plotArea>
    <c:plotVisOnly val="1"/>
  </c:chart>
  <c:externalData r:id="rId1"/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bar"/>
        <c:grouping val="clustered"/>
        <c:ser>
          <c:idx val="0"/>
          <c:order val="0"/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txPr>
              <a:bodyPr/>
              <a:lstStyle/>
              <a:p>
                <a:pPr>
                  <a:defRPr lang="sq-AL"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Abdomeni2016!$C$29:$C$32</c:f>
              <c:strCache>
                <c:ptCount val="4"/>
                <c:pt idx="0">
                  <c:v>Anorhia(mungesa e testisave)</c:v>
                </c:pt>
                <c:pt idx="1">
                  <c:v>Hernia inguinale</c:v>
                </c:pt>
                <c:pt idx="2">
                  <c:v>Hernia umbilikale</c:v>
                </c:pt>
                <c:pt idx="3">
                  <c:v>Kryptorchismus</c:v>
                </c:pt>
              </c:strCache>
            </c:strRef>
          </c:cat>
          <c:val>
            <c:numRef>
              <c:f>Abdomeni2016!$D$29:$D$32</c:f>
              <c:numCache>
                <c:formatCode>General</c:formatCode>
                <c:ptCount val="4"/>
                <c:pt idx="0">
                  <c:v>9</c:v>
                </c:pt>
                <c:pt idx="1">
                  <c:v>14</c:v>
                </c:pt>
                <c:pt idx="2">
                  <c:v>2</c:v>
                </c:pt>
                <c:pt idx="3">
                  <c:v>100</c:v>
                </c:pt>
              </c:numCache>
            </c:numRef>
          </c:val>
        </c:ser>
        <c:dLbls>
          <c:showVal val="1"/>
        </c:dLbls>
        <c:overlap val="-25"/>
        <c:axId val="63167872"/>
        <c:axId val="63173760"/>
      </c:barChart>
      <c:catAx>
        <c:axId val="63167872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lang="sq-AL"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3173760"/>
        <c:crosses val="autoZero"/>
        <c:auto val="1"/>
        <c:lblAlgn val="ctr"/>
        <c:lblOffset val="100"/>
      </c:catAx>
      <c:valAx>
        <c:axId val="63173760"/>
        <c:scaling>
          <c:orientation val="minMax"/>
        </c:scaling>
        <c:delete val="1"/>
        <c:axPos val="b"/>
        <c:numFmt formatCode="General" sourceLinked="1"/>
        <c:tickLblPos val="none"/>
        <c:crossAx val="63167872"/>
        <c:crosses val="autoZero"/>
        <c:crossBetween val="between"/>
      </c:valAx>
    </c:plotArea>
    <c:plotVisOnly val="1"/>
  </c:chart>
  <c:externalData r:id="rId1"/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99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9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Sheet2!$H$238:$H$243</c:f>
              <c:strCache>
                <c:ptCount val="6"/>
                <c:pt idx="0">
                  <c:v>Autizmi</c:v>
                </c:pt>
                <c:pt idx="1">
                  <c:v>Disgrafia( çregullime në të shkruar</c:v>
                </c:pt>
                <c:pt idx="2">
                  <c:v>Disleksia ( çregullime në lexim )</c:v>
                </c:pt>
                <c:pt idx="3">
                  <c:v>Dizartria ( çregullime në të folur</c:v>
                </c:pt>
                <c:pt idx="4">
                  <c:v>Retardime psikomotorike</c:v>
                </c:pt>
                <c:pt idx="5">
                  <c:v>Të tjera diagnoza</c:v>
                </c:pt>
              </c:strCache>
            </c:strRef>
          </c:cat>
          <c:val>
            <c:numRef>
              <c:f>Sheet2!$I$238:$I$243</c:f>
              <c:numCache>
                <c:formatCode>General</c:formatCode>
                <c:ptCount val="6"/>
                <c:pt idx="0">
                  <c:v>8</c:v>
                </c:pt>
                <c:pt idx="1">
                  <c:v>4</c:v>
                </c:pt>
                <c:pt idx="2">
                  <c:v>5</c:v>
                </c:pt>
                <c:pt idx="3">
                  <c:v>44</c:v>
                </c:pt>
                <c:pt idx="4">
                  <c:v>8</c:v>
                </c:pt>
                <c:pt idx="5">
                  <c:v>27</c:v>
                </c:pt>
              </c:numCache>
            </c:numRef>
          </c:val>
        </c:ser>
        <c:dLbls>
          <c:showVal val="1"/>
        </c:dLbls>
        <c:shape val="cylinder"/>
        <c:axId val="63276544"/>
        <c:axId val="63278080"/>
        <c:axId val="0"/>
      </c:bar3DChart>
      <c:catAx>
        <c:axId val="63276544"/>
        <c:scaling>
          <c:orientation val="minMax"/>
        </c:scaling>
        <c:axPos val="b"/>
        <c:majorTickMark val="none"/>
        <c:tickLblPos val="nextTo"/>
        <c:txPr>
          <a:bodyPr rot="-5400000" vert="horz"/>
          <a:lstStyle/>
          <a:p>
            <a:pPr>
              <a:defRPr lang="sq-AL" sz="18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3278080"/>
        <c:crosses val="autoZero"/>
        <c:auto val="1"/>
        <c:lblAlgn val="ctr"/>
        <c:lblOffset val="100"/>
      </c:catAx>
      <c:valAx>
        <c:axId val="63278080"/>
        <c:scaling>
          <c:orientation val="minMax"/>
        </c:scaling>
        <c:delete val="1"/>
        <c:axPos val="l"/>
        <c:numFmt formatCode="General" sourceLinked="1"/>
        <c:tickLblPos val="none"/>
        <c:crossAx val="63276544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title>
      <c:tx>
        <c:rich>
          <a:bodyPr/>
          <a:lstStyle/>
          <a:p>
            <a:pPr>
              <a:defRPr lang="sq-AL"/>
            </a:pPr>
            <a:r>
              <a:rPr lang="en-US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Klasa</a:t>
            </a:r>
            <a:r>
              <a:rPr lang="en-US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</c:rich>
      </c:tx>
      <c:layout>
        <c:manualLayout>
          <c:xMode val="edge"/>
          <c:yMode val="edge"/>
          <c:x val="0.21887489063867016"/>
          <c:y val="0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PeshaMesatare2016!$A$2</c:f>
              <c:strCache>
                <c:ptCount val="1"/>
                <c:pt idx="0">
                  <c:v>Klasa 1</c:v>
                </c:pt>
              </c:strCache>
            </c:strRef>
          </c:tx>
          <c:dPt>
            <c:idx val="2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24</a:t>
                    </a:r>
                    <a:r>
                      <a:rPr lang="en-US" sz="1200" smtClean="0"/>
                      <a:t>kg</a:t>
                    </a:r>
                    <a:r>
                      <a:rPr lang="en-US" smtClean="0"/>
                      <a:t> 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23</a:t>
                    </a:r>
                    <a:r>
                      <a:rPr lang="en-US" sz="1200" smtClean="0"/>
                      <a:t>kg</a:t>
                    </a:r>
                    <a:r>
                      <a:rPr lang="en-US" smtClean="0"/>
                      <a:t> 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25</a:t>
                    </a:r>
                    <a:r>
                      <a:rPr lang="en-US" sz="1200" smtClean="0"/>
                      <a:t>kg</a:t>
                    </a:r>
                    <a:r>
                      <a:rPr lang="en-US" smtClean="0"/>
                      <a:t> 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24</a:t>
                    </a:r>
                    <a:r>
                      <a:rPr lang="en-US" sz="1200" smtClean="0"/>
                      <a:t>kg</a:t>
                    </a:r>
                    <a:r>
                      <a:rPr lang="en-US" smtClean="0"/>
                      <a:t> 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PeshaMesatare2016!$B$1:$E$1</c:f>
              <c:strCache>
                <c:ptCount val="4"/>
                <c:pt idx="0">
                  <c:v>Vajza-Qytet</c:v>
                </c:pt>
                <c:pt idx="1">
                  <c:v>Vajza-Fshat</c:v>
                </c:pt>
                <c:pt idx="2">
                  <c:v>Djem-Qytet</c:v>
                </c:pt>
                <c:pt idx="3">
                  <c:v> Djem-Fshat</c:v>
                </c:pt>
              </c:strCache>
            </c:strRef>
          </c:cat>
          <c:val>
            <c:numRef>
              <c:f>PeshaMesatare2016!$B$2:$E$2</c:f>
              <c:numCache>
                <c:formatCode>#,##0_);\(#,##0\)</c:formatCode>
                <c:ptCount val="4"/>
                <c:pt idx="0">
                  <c:v>23.981780929866002</c:v>
                </c:pt>
                <c:pt idx="1">
                  <c:v>23.401895734597201</c:v>
                </c:pt>
                <c:pt idx="2">
                  <c:v>25.3396875</c:v>
                </c:pt>
                <c:pt idx="3">
                  <c:v>24.220161290322586</c:v>
                </c:pt>
              </c:numCache>
            </c:numRef>
          </c:val>
        </c:ser>
        <c:dLbls>
          <c:showVal val="1"/>
        </c:dLbls>
        <c:overlap val="-25"/>
        <c:axId val="59360768"/>
        <c:axId val="59362304"/>
      </c:barChart>
      <c:catAx>
        <c:axId val="5936076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1600" b="1" i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59362304"/>
        <c:crosses val="autoZero"/>
        <c:auto val="1"/>
        <c:lblAlgn val="ctr"/>
        <c:lblOffset val="100"/>
      </c:catAx>
      <c:valAx>
        <c:axId val="59362304"/>
        <c:scaling>
          <c:orientation val="minMax"/>
        </c:scaling>
        <c:delete val="1"/>
        <c:axPos val="l"/>
        <c:numFmt formatCode="#,##0_);\(#,##0\)" sourceLinked="1"/>
        <c:tickLblPos val="none"/>
        <c:crossAx val="59360768"/>
        <c:crosses val="autoZero"/>
        <c:crossBetween val="between"/>
      </c:valAx>
    </c:plotArea>
    <c:plotVisOnly val="1"/>
  </c:chart>
  <c:externalData r:id="rId1"/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2.4242424242424229E-2"/>
                  <c:y val="-3.2828282828282832E-2"/>
                </c:manualLayout>
              </c:layout>
              <c:showVal val="1"/>
            </c:dLbl>
            <c:dLbl>
              <c:idx val="1"/>
              <c:layout>
                <c:manualLayout>
                  <c:x val="1.6666666666666701E-2"/>
                  <c:y val="-2.7777777777777936E-2"/>
                </c:manualLayout>
              </c:layout>
              <c:showVal val="1"/>
            </c:dLbl>
            <c:dLbl>
              <c:idx val="2"/>
              <c:layout>
                <c:manualLayout>
                  <c:x val="2.1212121212121213E-2"/>
                  <c:y val="-3.2828282828282832E-2"/>
                </c:manualLayout>
              </c:layout>
              <c:showVal val="1"/>
            </c:dLbl>
            <c:dLbl>
              <c:idx val="3"/>
              <c:layout>
                <c:manualLayout>
                  <c:x val="1.3636363636363641E-2"/>
                  <c:y val="-3.2828282828282832E-2"/>
                </c:manualLayout>
              </c:layout>
              <c:showVal val="1"/>
            </c:dLbl>
            <c:dLbl>
              <c:idx val="4"/>
              <c:layout>
                <c:manualLayout>
                  <c:x val="1.8181818181818233E-2"/>
                  <c:y val="-2.5252525252525172E-2"/>
                </c:manualLayout>
              </c:layout>
              <c:showVal val="1"/>
            </c:dLbl>
            <c:txPr>
              <a:bodyPr/>
              <a:lstStyle/>
              <a:p>
                <a:pPr>
                  <a:defRPr lang="sq-AL" sz="28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'SNQ2016'!$I$3:$I$7</c:f>
              <c:strCache>
                <c:ptCount val="5"/>
                <c:pt idx="0">
                  <c:v>Atrofia muskulare</c:v>
                </c:pt>
                <c:pt idx="1">
                  <c:v>Epilepsi</c:v>
                </c:pt>
                <c:pt idx="2">
                  <c:v>Pareza , paraliza cerebrale</c:v>
                </c:pt>
                <c:pt idx="3">
                  <c:v>Tortikolis</c:v>
                </c:pt>
                <c:pt idx="4">
                  <c:v>Dawn Syndrom</c:v>
                </c:pt>
              </c:strCache>
            </c:strRef>
          </c:cat>
          <c:val>
            <c:numRef>
              <c:f>'SNQ2016'!$J$3:$J$7</c:f>
              <c:numCache>
                <c:formatCode>General</c:formatCode>
                <c:ptCount val="5"/>
                <c:pt idx="0">
                  <c:v>2</c:v>
                </c:pt>
                <c:pt idx="1">
                  <c:v>14</c:v>
                </c:pt>
                <c:pt idx="2">
                  <c:v>2</c:v>
                </c:pt>
                <c:pt idx="3">
                  <c:v>22</c:v>
                </c:pt>
                <c:pt idx="4">
                  <c:v>6</c:v>
                </c:pt>
              </c:numCache>
            </c:numRef>
          </c:val>
        </c:ser>
        <c:dLbls>
          <c:showVal val="1"/>
        </c:dLbls>
        <c:shape val="cylinder"/>
        <c:axId val="63654528"/>
        <c:axId val="63656320"/>
        <c:axId val="0"/>
      </c:bar3DChart>
      <c:catAx>
        <c:axId val="6365452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3656320"/>
        <c:crosses val="autoZero"/>
        <c:auto val="1"/>
        <c:lblAlgn val="ctr"/>
        <c:lblOffset val="100"/>
      </c:catAx>
      <c:valAx>
        <c:axId val="63656320"/>
        <c:scaling>
          <c:orientation val="minMax"/>
        </c:scaling>
        <c:delete val="1"/>
        <c:axPos val="l"/>
        <c:numFmt formatCode="General" sourceLinked="1"/>
        <c:tickLblPos val="none"/>
        <c:crossAx val="63654528"/>
        <c:crosses val="autoZero"/>
        <c:crossBetween val="between"/>
      </c:valAx>
    </c:plotArea>
    <c:plotVisOnly val="1"/>
  </c:chart>
  <c:externalData r:id="rId1"/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8.3333333333333343E-2"/>
          <c:y val="1.3052072194679371E-2"/>
          <c:w val="0.83301606396422656"/>
          <c:h val="0.89435323383084553"/>
        </c:manualLayout>
      </c:layout>
      <c:bar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4.9382716049382871E-3"/>
                  <c:y val="-2.2447194100737406E-3"/>
                </c:manualLayout>
              </c:layout>
              <c:showVal val="1"/>
            </c:dLbl>
            <c:dLbl>
              <c:idx val="2"/>
              <c:layout>
                <c:manualLayout>
                  <c:x val="-6.4814814814814943E-3"/>
                  <c:y val="-2.9761904761904791E-2"/>
                </c:manualLayout>
              </c:layout>
              <c:showVal val="1"/>
            </c:dLbl>
            <c:txPr>
              <a:bodyPr/>
              <a:lstStyle/>
              <a:p>
                <a:pPr>
                  <a:defRPr lang="sq-AL" sz="32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Puberteti2016!$B$20:$B$22</c:f>
              <c:strCache>
                <c:ptCount val="3"/>
                <c:pt idx="0">
                  <c:v>Pubertas trada (i vonuar)</c:v>
                </c:pt>
                <c:pt idx="2">
                  <c:v>Puberteti i hershëm</c:v>
                </c:pt>
              </c:strCache>
            </c:strRef>
          </c:cat>
          <c:val>
            <c:numRef>
              <c:f>Puberteti2016!$C$20:$C$22</c:f>
              <c:numCache>
                <c:formatCode>General</c:formatCode>
                <c:ptCount val="3"/>
                <c:pt idx="0">
                  <c:v>136</c:v>
                </c:pt>
                <c:pt idx="2">
                  <c:v>49</c:v>
                </c:pt>
              </c:numCache>
            </c:numRef>
          </c:val>
        </c:ser>
        <c:dLbls>
          <c:showVal val="1"/>
        </c:dLbls>
        <c:axId val="63739008"/>
        <c:axId val="63740544"/>
      </c:barChart>
      <c:catAx>
        <c:axId val="6373900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3740544"/>
        <c:crosses val="autoZero"/>
        <c:auto val="1"/>
        <c:lblAlgn val="ctr"/>
        <c:lblOffset val="100"/>
      </c:catAx>
      <c:valAx>
        <c:axId val="63740544"/>
        <c:scaling>
          <c:orientation val="minMax"/>
        </c:scaling>
        <c:delete val="1"/>
        <c:axPos val="l"/>
        <c:numFmt formatCode="General" sourceLinked="1"/>
        <c:tickLblPos val="none"/>
        <c:crossAx val="63739008"/>
        <c:crosses val="autoZero"/>
        <c:crossBetween val="between"/>
      </c:valAx>
    </c:plotArea>
    <c:plotVisOnly val="1"/>
  </c:chart>
  <c:externalData r:id="rId1"/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4987736046268554"/>
          <c:y val="0.16417910447761189"/>
          <c:w val="0.68254628016630658"/>
          <c:h val="0.7089364202609002"/>
        </c:manualLayout>
      </c:layout>
      <c:barChart>
        <c:barDir val="col"/>
        <c:grouping val="clustered"/>
        <c:ser>
          <c:idx val="0"/>
          <c:order val="0"/>
          <c:tx>
            <c:strRef>
              <c:f>'Puberteti 2016'!$J$3</c:f>
              <c:strCache>
                <c:ptCount val="1"/>
                <c:pt idx="0">
                  <c:v>Pubertet të parakohshëm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-2.3352611896964208E-3"/>
                  <c:y val="-1.1986301369863072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dirty="0" smtClean="0">
                        <a:latin typeface="Times New Roman" pitchFamily="18" charset="0"/>
                        <a:cs typeface="Times New Roman" pitchFamily="18" charset="0"/>
                      </a:rPr>
                      <a:t>38 (0.4</a:t>
                    </a:r>
                    <a:r>
                      <a:rPr lang="en-US" sz="1200" b="1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en-US" sz="2400" b="1" dirty="0" smtClean="0">
                        <a:latin typeface="Times New Roman" pitchFamily="18" charset="0"/>
                        <a:cs typeface="Times New Roman" pitchFamily="18" charset="0"/>
                      </a:rPr>
                      <a:t>)</a:t>
                    </a:r>
                    <a:r>
                      <a:rPr lang="en-US" sz="1200" b="1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en-US" sz="12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1"/>
              <c:layout>
                <c:manualLayout>
                  <c:x val="4.0069217011590424E-3"/>
                  <c:y val="-1.452324452594106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11(0.7</a:t>
                    </a:r>
                    <a:r>
                      <a:rPr lang="en-US" sz="1200" dirty="0" smtClean="0"/>
                      <a:t>%</a:t>
                    </a:r>
                    <a:r>
                      <a:rPr lang="en-US" dirty="0" smtClean="0"/>
                      <a:t>)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'Puberteti 2016'!$K$2:$L$2</c:f>
              <c:strCache>
                <c:ptCount val="2"/>
                <c:pt idx="0">
                  <c:v>Qytet</c:v>
                </c:pt>
                <c:pt idx="1">
                  <c:v>Fshat</c:v>
                </c:pt>
              </c:strCache>
            </c:strRef>
          </c:cat>
          <c:val>
            <c:numRef>
              <c:f>'Puberteti 2016'!$K$3:$L$3</c:f>
              <c:numCache>
                <c:formatCode>General</c:formatCode>
                <c:ptCount val="2"/>
                <c:pt idx="0">
                  <c:v>70</c:v>
                </c:pt>
                <c:pt idx="1">
                  <c:v>11</c:v>
                </c:pt>
              </c:numCache>
            </c:numRef>
          </c:val>
        </c:ser>
        <c:dLbls>
          <c:showVal val="1"/>
        </c:dLbls>
        <c:axId val="63760256"/>
        <c:axId val="63761792"/>
      </c:barChart>
      <c:catAx>
        <c:axId val="6376025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3761792"/>
        <c:crosses val="autoZero"/>
        <c:auto val="1"/>
        <c:lblAlgn val="ctr"/>
        <c:lblOffset val="100"/>
      </c:catAx>
      <c:valAx>
        <c:axId val="63761792"/>
        <c:scaling>
          <c:orientation val="minMax"/>
        </c:scaling>
        <c:delete val="1"/>
        <c:axPos val="l"/>
        <c:numFmt formatCode="General" sourceLinked="1"/>
        <c:tickLblPos val="none"/>
        <c:crossAx val="63760256"/>
        <c:crosses val="autoZero"/>
        <c:crossBetween val="between"/>
      </c:valAx>
    </c:plotArea>
    <c:plotVisOnly val="1"/>
  </c:chart>
  <c:externalData r:id="rId1"/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7.2597597597597707E-2"/>
          <c:y val="0.13176635372501541"/>
          <c:w val="0.83678678678678653"/>
          <c:h val="0.71292796733741615"/>
        </c:manualLayout>
      </c:layout>
      <c:barChart>
        <c:barDir val="col"/>
        <c:grouping val="clustered"/>
        <c:ser>
          <c:idx val="0"/>
          <c:order val="0"/>
          <c:tx>
            <c:strRef>
              <c:f>'Puberteti 2016'!$J$30</c:f>
              <c:strCache>
                <c:ptCount val="1"/>
                <c:pt idx="0">
                  <c:v>Pubertet të parakohshëm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-1.9219219219219218E-2"/>
                  <c:y val="-3.668079951544523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32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3.3033033033033061E-3"/>
                  <c:y val="-8.333333333333334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17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8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'Puberteti 2016'!$K$29:$L$29</c:f>
              <c:strCache>
                <c:ptCount val="2"/>
                <c:pt idx="0">
                  <c:v>Vajzat</c:v>
                </c:pt>
                <c:pt idx="1">
                  <c:v>Djemtë</c:v>
                </c:pt>
              </c:strCache>
            </c:strRef>
          </c:cat>
          <c:val>
            <c:numRef>
              <c:f>'Puberteti 2016'!$K$30:$L$30</c:f>
              <c:numCache>
                <c:formatCode>General</c:formatCode>
                <c:ptCount val="2"/>
                <c:pt idx="0">
                  <c:v>48</c:v>
                </c:pt>
                <c:pt idx="1">
                  <c:v>33</c:v>
                </c:pt>
              </c:numCache>
            </c:numRef>
          </c:val>
        </c:ser>
        <c:dLbls>
          <c:showVal val="1"/>
        </c:dLbls>
        <c:axId val="63593088"/>
        <c:axId val="63611264"/>
      </c:barChart>
      <c:catAx>
        <c:axId val="6359308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3611264"/>
        <c:crosses val="autoZero"/>
        <c:auto val="1"/>
        <c:lblAlgn val="ctr"/>
        <c:lblOffset val="100"/>
      </c:catAx>
      <c:valAx>
        <c:axId val="63611264"/>
        <c:scaling>
          <c:orientation val="minMax"/>
        </c:scaling>
        <c:delete val="1"/>
        <c:axPos val="l"/>
        <c:numFmt formatCode="General" sourceLinked="1"/>
        <c:tickLblPos val="none"/>
        <c:crossAx val="63593088"/>
        <c:crosses val="autoZero"/>
        <c:crossBetween val="between"/>
      </c:valAx>
    </c:plotArea>
    <c:plotVisOnly val="1"/>
  </c:chart>
  <c:externalData r:id="rId1"/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800" b="1" dirty="0">
                        <a:latin typeface="Times New Roman" pitchFamily="18" charset="0"/>
                        <a:cs typeface="Times New Roman" pitchFamily="18" charset="0"/>
                      </a:rPr>
                      <a:t>106</a:t>
                    </a:r>
                    <a:r>
                      <a:rPr lang="en-US" sz="2000" b="1" dirty="0">
                        <a:latin typeface="Times New Roman" pitchFamily="18" charset="0"/>
                        <a:cs typeface="Times New Roman" pitchFamily="18" charset="0"/>
                      </a:rPr>
                      <a:t> (1.2%)</a:t>
                    </a:r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800" b="1" dirty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sz="2400" b="1" dirty="0"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r>
                      <a:rPr lang="en-US" sz="2000" b="1" dirty="0">
                        <a:latin typeface="Times New Roman" pitchFamily="18" charset="0"/>
                        <a:cs typeface="Times New Roman" pitchFamily="18" charset="0"/>
                      </a:rPr>
                      <a:t> (2%)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8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Puberteti2016!$D$23:$E$23</c:f>
              <c:strCache>
                <c:ptCount val="2"/>
                <c:pt idx="0">
                  <c:v>Qytet</c:v>
                </c:pt>
                <c:pt idx="1">
                  <c:v>Fshat</c:v>
                </c:pt>
              </c:strCache>
            </c:strRef>
          </c:cat>
          <c:val>
            <c:numRef>
              <c:f>Puberteti2016!$D$24:$E$24</c:f>
              <c:numCache>
                <c:formatCode>General</c:formatCode>
                <c:ptCount val="2"/>
                <c:pt idx="0">
                  <c:v>106</c:v>
                </c:pt>
                <c:pt idx="1">
                  <c:v>30</c:v>
                </c:pt>
              </c:numCache>
            </c:numRef>
          </c:val>
        </c:ser>
        <c:dLbls>
          <c:showVal val="1"/>
        </c:dLbls>
        <c:overlap val="-25"/>
        <c:axId val="63771776"/>
        <c:axId val="63773312"/>
      </c:barChart>
      <c:catAx>
        <c:axId val="6377177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3773312"/>
        <c:crosses val="autoZero"/>
        <c:auto val="1"/>
        <c:lblAlgn val="ctr"/>
        <c:lblOffset val="100"/>
      </c:catAx>
      <c:valAx>
        <c:axId val="63773312"/>
        <c:scaling>
          <c:orientation val="minMax"/>
        </c:scaling>
        <c:delete val="1"/>
        <c:axPos val="l"/>
        <c:numFmt formatCode="General" sourceLinked="1"/>
        <c:tickLblPos val="none"/>
        <c:crossAx val="63771776"/>
        <c:crosses val="autoZero"/>
        <c:crossBetween val="between"/>
      </c:valAx>
    </c:plotArea>
    <c:plotVisOnly val="1"/>
  </c:chart>
  <c:externalData r:id="rId1"/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9.1743119266055009E-2"/>
          <c:y val="2.8645833333333332E-2"/>
          <c:w val="0.82568807339449724"/>
          <c:h val="0.86360666830708743"/>
        </c:manualLayout>
      </c:layout>
      <c:barChart>
        <c:barDir val="col"/>
        <c:grouping val="clustered"/>
        <c:ser>
          <c:idx val="0"/>
          <c:order val="0"/>
          <c:dPt>
            <c:idx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3.0581039755351682E-3"/>
                  <c:y val="-3.4731586286089244E-2"/>
                </c:manualLayout>
              </c:layout>
              <c:spPr/>
              <c:txPr>
                <a:bodyPr/>
                <a:lstStyle/>
                <a:p>
                  <a:pPr>
                    <a:defRPr lang="sq-AL" sz="2800" b="1">
                      <a:latin typeface="Times New Roman" pitchFamily="18" charset="0"/>
                      <a:cs typeface="Times New Roman" pitchFamily="18" charset="0"/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>
                <c:manualLayout>
                  <c:x val="-6.1162079510703425E-3"/>
                  <c:y val="-1.0416666666666666E-2"/>
                </c:manualLayout>
              </c:layout>
              <c:tx>
                <c:rich>
                  <a:bodyPr/>
                  <a:lstStyle/>
                  <a:p>
                    <a:r>
                      <a:rPr sz="2800" dirty="0"/>
                      <a:t>54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Puberteti2016!$D$19:$E$19</c:f>
              <c:strCache>
                <c:ptCount val="2"/>
                <c:pt idx="0">
                  <c:v>Djem</c:v>
                </c:pt>
                <c:pt idx="1">
                  <c:v>Vajza</c:v>
                </c:pt>
              </c:strCache>
            </c:strRef>
          </c:cat>
          <c:val>
            <c:numRef>
              <c:f>Puberteti2016!$D$20:$E$20</c:f>
              <c:numCache>
                <c:formatCode>General</c:formatCode>
                <c:ptCount val="2"/>
                <c:pt idx="0">
                  <c:v>79</c:v>
                </c:pt>
                <c:pt idx="1">
                  <c:v>54</c:v>
                </c:pt>
              </c:numCache>
            </c:numRef>
          </c:val>
        </c:ser>
        <c:dLbls>
          <c:showVal val="1"/>
        </c:dLbls>
        <c:axId val="63819776"/>
        <c:axId val="63821312"/>
      </c:barChart>
      <c:catAx>
        <c:axId val="6381977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3821312"/>
        <c:crosses val="autoZero"/>
        <c:auto val="1"/>
        <c:lblAlgn val="ctr"/>
        <c:lblOffset val="100"/>
      </c:catAx>
      <c:valAx>
        <c:axId val="63821312"/>
        <c:scaling>
          <c:orientation val="minMax"/>
        </c:scaling>
        <c:delete val="1"/>
        <c:axPos val="l"/>
        <c:numFmt formatCode="General" sourceLinked="1"/>
        <c:tickLblPos val="none"/>
        <c:crossAx val="63819776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  <c:txPr>
        <a:bodyPr/>
        <a:lstStyle/>
        <a:p>
          <a:pPr>
            <a:defRPr lang="sq-AL" i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PeshaMesatare2016!$A$7</c:f>
              <c:strCache>
                <c:ptCount val="1"/>
                <c:pt idx="0">
                  <c:v>Klasa 5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39</a:t>
                    </a:r>
                    <a:r>
                      <a:rPr lang="en-US" sz="1200" smtClean="0"/>
                      <a:t>kg</a:t>
                    </a:r>
                    <a:r>
                      <a:rPr lang="en-US" smtClean="0"/>
                      <a:t> 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38</a:t>
                    </a:r>
                    <a:r>
                      <a:rPr lang="en-US" sz="1200" smtClean="0"/>
                      <a:t>kg</a:t>
                    </a:r>
                    <a:r>
                      <a:rPr lang="en-US" smtClean="0"/>
                      <a:t> 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41</a:t>
                    </a:r>
                    <a:r>
                      <a:rPr lang="en-US" sz="1200" smtClean="0"/>
                      <a:t>kg</a:t>
                    </a:r>
                    <a:r>
                      <a:rPr lang="en-US" smtClean="0"/>
                      <a:t> 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37</a:t>
                    </a:r>
                    <a:r>
                      <a:rPr lang="en-US" sz="1200" smtClean="0"/>
                      <a:t>kg</a:t>
                    </a:r>
                    <a:r>
                      <a:rPr lang="en-US" smtClean="0"/>
                      <a:t> 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PeshaMesatare2016!$B$6:$E$6</c:f>
              <c:strCache>
                <c:ptCount val="4"/>
                <c:pt idx="0">
                  <c:v>Vajza-Qytet</c:v>
                </c:pt>
                <c:pt idx="1">
                  <c:v>Vajza-Fshat</c:v>
                </c:pt>
                <c:pt idx="2">
                  <c:v>Djem-Qytet</c:v>
                </c:pt>
                <c:pt idx="3">
                  <c:v> Djem-Fshat</c:v>
                </c:pt>
              </c:strCache>
            </c:strRef>
          </c:cat>
          <c:val>
            <c:numRef>
              <c:f>PeshaMesatare2016!$B$7:$E$7</c:f>
              <c:numCache>
                <c:formatCode>#,##0_);\(#,##0\)</c:formatCode>
                <c:ptCount val="4"/>
                <c:pt idx="0">
                  <c:v>39.353443983402357</c:v>
                </c:pt>
                <c:pt idx="1">
                  <c:v>37.547826086956412</c:v>
                </c:pt>
                <c:pt idx="2">
                  <c:v>40.562664473684073</c:v>
                </c:pt>
                <c:pt idx="3">
                  <c:v>37.320848056537095</c:v>
                </c:pt>
              </c:numCache>
            </c:numRef>
          </c:val>
        </c:ser>
        <c:dLbls>
          <c:showVal val="1"/>
        </c:dLbls>
        <c:overlap val="-25"/>
        <c:axId val="59911552"/>
        <c:axId val="59933824"/>
      </c:barChart>
      <c:catAx>
        <c:axId val="5991155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18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59933824"/>
        <c:crosses val="autoZero"/>
        <c:auto val="1"/>
        <c:lblAlgn val="ctr"/>
        <c:lblOffset val="100"/>
      </c:catAx>
      <c:valAx>
        <c:axId val="59933824"/>
        <c:scaling>
          <c:orientation val="minMax"/>
        </c:scaling>
        <c:delete val="1"/>
        <c:axPos val="l"/>
        <c:numFmt formatCode="#,##0_);\(#,##0\)" sourceLinked="1"/>
        <c:tickLblPos val="none"/>
        <c:crossAx val="59911552"/>
        <c:crosses val="autoZero"/>
        <c:crossBetween val="between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txPr>
        <a:bodyPr/>
        <a:lstStyle/>
        <a:p>
          <a:pPr>
            <a:defRPr lang="sq-AL" sz="28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PeshaMesatare2016!$I$3</c:f>
              <c:strCache>
                <c:ptCount val="1"/>
                <c:pt idx="0">
                  <c:v>Klasa 9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56</a:t>
                    </a:r>
                    <a:r>
                      <a:rPr lang="en-US" sz="1200" smtClean="0"/>
                      <a:t>kg</a:t>
                    </a:r>
                    <a:r>
                      <a:rPr lang="en-US" smtClean="0"/>
                      <a:t> 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57</a:t>
                    </a:r>
                    <a:r>
                      <a:rPr lang="en-US" sz="1200" smtClean="0"/>
                      <a:t>kg</a:t>
                    </a:r>
                    <a:r>
                      <a:rPr lang="en-US" smtClean="0"/>
                      <a:t> 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63</a:t>
                    </a:r>
                    <a:r>
                      <a:rPr lang="en-US" sz="1200" smtClean="0"/>
                      <a:t>kg</a:t>
                    </a:r>
                    <a:r>
                      <a:rPr lang="en-US" smtClean="0"/>
                      <a:t> 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60</a:t>
                    </a:r>
                    <a:r>
                      <a:rPr lang="en-US" sz="1200" smtClean="0"/>
                      <a:t>kg</a:t>
                    </a:r>
                    <a:r>
                      <a:rPr lang="en-US" smtClean="0"/>
                      <a:t> 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PeshaMesatare2016!$J$2:$M$2</c:f>
              <c:strCache>
                <c:ptCount val="4"/>
                <c:pt idx="0">
                  <c:v>Vajza-Qytet</c:v>
                </c:pt>
                <c:pt idx="1">
                  <c:v>Vajza-Fshat</c:v>
                </c:pt>
                <c:pt idx="2">
                  <c:v>Djem-Qytet</c:v>
                </c:pt>
                <c:pt idx="3">
                  <c:v> Djem-Fshat</c:v>
                </c:pt>
              </c:strCache>
            </c:strRef>
          </c:cat>
          <c:val>
            <c:numRef>
              <c:f>PeshaMesatare2016!$J$3:$M$3</c:f>
              <c:numCache>
                <c:formatCode>#,##0_);\(#,##0\)</c:formatCode>
                <c:ptCount val="4"/>
                <c:pt idx="0">
                  <c:v>56.247730600292797</c:v>
                </c:pt>
                <c:pt idx="1">
                  <c:v>56.6188741721854</c:v>
                </c:pt>
                <c:pt idx="2">
                  <c:v>62.791220238095271</c:v>
                </c:pt>
                <c:pt idx="3">
                  <c:v>59.921511627907002</c:v>
                </c:pt>
              </c:numCache>
            </c:numRef>
          </c:val>
        </c:ser>
        <c:dLbls>
          <c:showVal val="1"/>
        </c:dLbls>
        <c:overlap val="-25"/>
        <c:axId val="59987840"/>
        <c:axId val="59989376"/>
      </c:barChart>
      <c:catAx>
        <c:axId val="5998784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18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59989376"/>
        <c:crosses val="autoZero"/>
        <c:auto val="1"/>
        <c:lblAlgn val="ctr"/>
        <c:lblOffset val="100"/>
      </c:catAx>
      <c:valAx>
        <c:axId val="59989376"/>
        <c:scaling>
          <c:orientation val="minMax"/>
        </c:scaling>
        <c:delete val="1"/>
        <c:axPos val="l"/>
        <c:numFmt formatCode="#,##0_);\(#,##0\)" sourceLinked="1"/>
        <c:tickLblPos val="none"/>
        <c:crossAx val="59987840"/>
        <c:crosses val="autoZero"/>
        <c:crossBetween val="between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lang="sq-AL" sz="2000">
                <a:latin typeface="Times New Roman" pitchFamily="18" charset="0"/>
                <a:cs typeface="Times New Roman" pitchFamily="18" charset="0"/>
              </a:defRPr>
            </a:pPr>
            <a:r>
              <a:rPr i="1">
                <a:solidFill>
                  <a:srgbClr val="0000CC"/>
                </a:solidFill>
              </a:rPr>
              <a:t>Klasa 1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'Gjatesia Mesatare2016'!$A$2</c:f>
              <c:strCache>
                <c:ptCount val="1"/>
                <c:pt idx="0">
                  <c:v>Klasa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2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smtClean="0"/>
                      <a:t>119</a:t>
                    </a:r>
                    <a:r>
                      <a:rPr lang="en-US" sz="1200" smtClean="0"/>
                      <a:t>cm.</a:t>
                    </a:r>
                    <a:r>
                      <a:rPr smtClean="0"/>
                      <a:t> </a:t>
                    </a:r>
                    <a:endParaRPr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smtClean="0"/>
                      <a:t>121</a:t>
                    </a:r>
                    <a:r>
                      <a:rPr lang="en-US" sz="1200" smtClean="0"/>
                      <a:t>cm.</a:t>
                    </a:r>
                    <a:r>
                      <a:rPr smtClean="0"/>
                      <a:t> </a:t>
                    </a:r>
                    <a:endParaRPr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smtClean="0"/>
                      <a:t>120</a:t>
                    </a:r>
                    <a:r>
                      <a:rPr lang="en-US" sz="1200" smtClean="0"/>
                      <a:t>cm.</a:t>
                    </a:r>
                    <a:r>
                      <a:rPr smtClean="0"/>
                      <a:t> </a:t>
                    </a:r>
                    <a:endParaRPr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smtClean="0"/>
                      <a:t>123</a:t>
                    </a:r>
                    <a:r>
                      <a:rPr lang="en-US" sz="1200" smtClean="0"/>
                      <a:t>cm.</a:t>
                    </a:r>
                    <a:r>
                      <a:rPr smtClean="0"/>
                      <a:t> </a:t>
                    </a:r>
                    <a:endParaRPr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'Gjatesia Mesatare2016'!$B$1:$E$1</c:f>
              <c:strCache>
                <c:ptCount val="4"/>
                <c:pt idx="0">
                  <c:v>Fshat Vajza</c:v>
                </c:pt>
                <c:pt idx="1">
                  <c:v>Qytet Vajza</c:v>
                </c:pt>
                <c:pt idx="2">
                  <c:v>Fshat Djem</c:v>
                </c:pt>
                <c:pt idx="3">
                  <c:v>Qytet Djem</c:v>
                </c:pt>
              </c:strCache>
            </c:strRef>
          </c:cat>
          <c:val>
            <c:numRef>
              <c:f>'Gjatesia Mesatare2016'!$B$2:$E$2</c:f>
              <c:numCache>
                <c:formatCode>#,##0_);\(#,##0\)</c:formatCode>
                <c:ptCount val="4"/>
                <c:pt idx="0">
                  <c:v>119.27122641509402</c:v>
                </c:pt>
                <c:pt idx="1">
                  <c:v>121.45855003940098</c:v>
                </c:pt>
                <c:pt idx="2">
                  <c:v>120.061847389558</c:v>
                </c:pt>
                <c:pt idx="3">
                  <c:v>122.92320312500031</c:v>
                </c:pt>
              </c:numCache>
            </c:numRef>
          </c:val>
        </c:ser>
        <c:dLbls>
          <c:showVal val="1"/>
        </c:dLbls>
        <c:overlap val="-25"/>
        <c:axId val="60025856"/>
        <c:axId val="60056320"/>
      </c:barChart>
      <c:catAx>
        <c:axId val="6002585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18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0056320"/>
        <c:crosses val="autoZero"/>
        <c:auto val="1"/>
        <c:lblAlgn val="ctr"/>
        <c:lblOffset val="100"/>
      </c:catAx>
      <c:valAx>
        <c:axId val="60056320"/>
        <c:scaling>
          <c:orientation val="minMax"/>
        </c:scaling>
        <c:delete val="1"/>
        <c:axPos val="l"/>
        <c:numFmt formatCode="#,##0_);\(#,##0\)" sourceLinked="1"/>
        <c:tickLblPos val="none"/>
        <c:crossAx val="60025856"/>
        <c:crosses val="autoZero"/>
        <c:crossBetween val="between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lang="sq-AL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i="1">
                <a:solidFill>
                  <a:srgbClr val="0000CC"/>
                </a:solidFill>
              </a:rPr>
              <a:t>Klasa 5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'Gjatesia Mesatare2016'!$P$6</c:f>
              <c:strCache>
                <c:ptCount val="1"/>
                <c:pt idx="0">
                  <c:v>Klasa 5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2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smtClean="0"/>
                      <a:t>144</a:t>
                    </a:r>
                    <a:r>
                      <a:rPr lang="en-US" sz="1200" smtClean="0"/>
                      <a:t>cm.</a:t>
                    </a:r>
                    <a:r>
                      <a:rPr smtClean="0"/>
                      <a:t> </a:t>
                    </a:r>
                    <a:endParaRPr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smtClean="0"/>
                      <a:t>145</a:t>
                    </a:r>
                    <a:r>
                      <a:rPr lang="en-US" sz="1200" smtClean="0"/>
                      <a:t>cm.</a:t>
                    </a:r>
                    <a:r>
                      <a:rPr smtClean="0"/>
                      <a:t> </a:t>
                    </a:r>
                    <a:endParaRPr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smtClean="0"/>
                      <a:t>140</a:t>
                    </a:r>
                    <a:r>
                      <a:rPr lang="en-US" sz="1200" smtClean="0"/>
                      <a:t>cm.</a:t>
                    </a:r>
                    <a:r>
                      <a:rPr smtClean="0"/>
                      <a:t> </a:t>
                    </a:r>
                    <a:endParaRPr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smtClean="0"/>
                      <a:t>145</a:t>
                    </a:r>
                    <a:r>
                      <a:rPr lang="en-US" sz="1200" smtClean="0"/>
                      <a:t>cm.</a:t>
                    </a:r>
                    <a:r>
                      <a:rPr smtClean="0"/>
                      <a:t> </a:t>
                    </a:r>
                    <a:endParaRPr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'Gjatesia Mesatare2016'!$Q$5:$T$5</c:f>
              <c:strCache>
                <c:ptCount val="4"/>
                <c:pt idx="0">
                  <c:v>Fshat Vajza</c:v>
                </c:pt>
                <c:pt idx="1">
                  <c:v>Qytet Vajza</c:v>
                </c:pt>
                <c:pt idx="2">
                  <c:v>Fshat Djem</c:v>
                </c:pt>
                <c:pt idx="3">
                  <c:v>Qytet Djem</c:v>
                </c:pt>
              </c:strCache>
            </c:strRef>
          </c:cat>
          <c:val>
            <c:numRef>
              <c:f>'Gjatesia Mesatare2016'!$Q$6:$T$6</c:f>
              <c:numCache>
                <c:formatCode>#,##0_);\(#,##0\)</c:formatCode>
                <c:ptCount val="4"/>
                <c:pt idx="0">
                  <c:v>143.97193675889386</c:v>
                </c:pt>
                <c:pt idx="1">
                  <c:v>144.92263681592146</c:v>
                </c:pt>
                <c:pt idx="2">
                  <c:v>140.2461267605623</c:v>
                </c:pt>
                <c:pt idx="3">
                  <c:v>145.27771381578901</c:v>
                </c:pt>
              </c:numCache>
            </c:numRef>
          </c:val>
        </c:ser>
        <c:dLbls>
          <c:showVal val="1"/>
        </c:dLbls>
        <c:overlap val="-25"/>
        <c:axId val="60085376"/>
        <c:axId val="60086912"/>
      </c:barChart>
      <c:catAx>
        <c:axId val="6008537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q-AL" sz="18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0086912"/>
        <c:crosses val="autoZero"/>
        <c:auto val="1"/>
        <c:lblAlgn val="ctr"/>
        <c:lblOffset val="100"/>
      </c:catAx>
      <c:valAx>
        <c:axId val="60086912"/>
        <c:scaling>
          <c:orientation val="minMax"/>
        </c:scaling>
        <c:delete val="1"/>
        <c:axPos val="l"/>
        <c:numFmt formatCode="#,##0_);\(#,##0\)" sourceLinked="1"/>
        <c:tickLblPos val="none"/>
        <c:crossAx val="60085376"/>
        <c:crosses val="autoZero"/>
        <c:crossBetween val="between"/>
      </c:valAx>
    </c:plotArea>
    <c:plotVisOnly val="1"/>
  </c:chart>
  <c:externalData r:id="rId1"/>
</c:chartSpac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1984F-500D-403A-B680-3DE118C5A4D6}" type="datetimeFigureOut">
              <a:rPr lang="sq-AL" smtClean="0"/>
              <a:pPr/>
              <a:t>2016-10-13</a:t>
            </a:fld>
            <a:endParaRPr lang="sq-A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q-A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71295-066A-4A8C-B491-74D29CDC10FC}" type="slidenum">
              <a:rPr lang="sq-AL" smtClean="0"/>
              <a:pPr/>
              <a:t>‹#›</a:t>
            </a:fld>
            <a:endParaRPr lang="sq-AL"/>
          </a:p>
        </p:txBody>
      </p:sp>
    </p:spTree>
    <p:extLst>
      <p:ext uri="{BB962C8B-B14F-4D97-AF65-F5344CB8AC3E}">
        <p14:creationId xmlns="" xmlns:p14="http://schemas.microsoft.com/office/powerpoint/2010/main" val="142270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71295-066A-4A8C-B491-74D29CDC10FC}" type="slidenum">
              <a:rPr lang="sq-AL" smtClean="0"/>
              <a:pPr/>
              <a:t>32</a:t>
            </a:fld>
            <a:endParaRPr lang="sq-AL"/>
          </a:p>
        </p:txBody>
      </p:sp>
    </p:spTree>
    <p:extLst>
      <p:ext uri="{BB962C8B-B14F-4D97-AF65-F5344CB8AC3E}">
        <p14:creationId xmlns="" xmlns:p14="http://schemas.microsoft.com/office/powerpoint/2010/main" val="3344407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2016-10-13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2016-10-13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2016-10-13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2016-10-13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2016-10-13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2016-10-13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2016-10-13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2016-10-13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2016-10-13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2016-10-13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2016-10-13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C952E-6609-43C7-B100-075D8BE98CA0}" type="datetimeFigureOut">
              <a:rPr lang="sq-AL" smtClean="0"/>
              <a:pPr/>
              <a:t>2016-10-13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5.xml"/><Relationship Id="rId4" Type="http://schemas.openxmlformats.org/officeDocument/2006/relationships/chart" Target="../charts/chart3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609600" y="1887379"/>
            <a:ext cx="8229600" cy="206210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200" b="1" i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Report I </a:t>
            </a:r>
            <a:r>
              <a:rPr lang="en-US" sz="3200" b="1" i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vizitave</a:t>
            </a:r>
            <a:r>
              <a:rPr lang="en-US" sz="3200" b="1" i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3200" b="1" i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sistematike</a:t>
            </a:r>
            <a:r>
              <a:rPr lang="en-US" sz="3200" b="1" i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3200" b="1" i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tË</a:t>
            </a:r>
            <a:r>
              <a:rPr lang="en-US" sz="3200" b="1" i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3200" b="1" i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nxËnsve</a:t>
            </a:r>
            <a:r>
              <a:rPr lang="en-US" sz="3200" b="1" i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3200" b="1" i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tË</a:t>
            </a:r>
            <a:r>
              <a:rPr lang="en-US" sz="3200" b="1" i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3200" b="1" i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shfmu</a:t>
            </a:r>
            <a:r>
              <a:rPr lang="en-US" sz="3200" b="1" i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3200" b="1" i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3200" b="1" i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3200" b="1" i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viti</a:t>
            </a:r>
            <a:r>
              <a:rPr lang="en-US" sz="3200" b="1" i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3200" b="1" i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shkollor</a:t>
            </a:r>
            <a:r>
              <a:rPr lang="en-US" sz="3200" b="1" i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2015/2016 </a:t>
            </a:r>
            <a:br>
              <a:rPr lang="en-US" sz="3200" b="1" i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3200" b="1" i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PRISHTINË</a:t>
            </a:r>
            <a:endParaRPr lang="en-US" sz="3200" b="1" i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71800" y="5181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b="1" i="1" dirty="0" err="1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Përgatiti</a:t>
            </a:r>
            <a:r>
              <a:rPr lang="en-US" b="1" i="1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:</a:t>
            </a:r>
          </a:p>
          <a:p>
            <a:pPr algn="r"/>
            <a:r>
              <a:rPr lang="en-US" b="1" i="1" dirty="0" err="1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Dr.Teuta</a:t>
            </a:r>
            <a:r>
              <a:rPr lang="en-US" b="1" i="1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b="1" i="1" dirty="0" err="1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Hoxha</a:t>
            </a:r>
            <a:endParaRPr lang="en-US" b="1" i="1" dirty="0" smtClean="0">
              <a:ln/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r"/>
            <a:r>
              <a:rPr lang="en-US" b="1" i="1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Dr. </a:t>
            </a:r>
            <a:r>
              <a:rPr lang="en-US" b="1" i="1" dirty="0" err="1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Nexhmedin</a:t>
            </a:r>
            <a:r>
              <a:rPr lang="en-US" b="1" i="1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b="1" i="1" dirty="0" err="1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Hoti</a:t>
            </a:r>
            <a:endParaRPr lang="en-US" b="1" i="1" dirty="0">
              <a:ln/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2050" name="Picture 2" descr="C:\Users\Teuta\Desktop\onlinetest-pre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0"/>
            <a:ext cx="2857500" cy="2857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48368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Pesha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mesatare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(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kg.)</a:t>
            </a:r>
            <a:endParaRPr lang="en-US" sz="2400" b="1" i="1" dirty="0">
              <a:ln/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762000" y="762000"/>
          <a:ext cx="41148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267200" y="3352800"/>
          <a:ext cx="45720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32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Pesha</a:t>
            </a:r>
            <a:r>
              <a:rPr lang="en-US" sz="32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mesatare</a:t>
            </a:r>
            <a:r>
              <a:rPr lang="en-US" sz="32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(</a:t>
            </a:r>
            <a:r>
              <a:rPr lang="en-US" sz="32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32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kg.)</a:t>
            </a:r>
            <a:endParaRPr lang="en-US" sz="3200" b="1" dirty="0">
              <a:ln/>
              <a:solidFill>
                <a:srgbClr val="002060"/>
              </a:solidFill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1219200" y="1600200"/>
          <a:ext cx="64008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457200" y="762000"/>
          <a:ext cx="45720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343400" y="3352800"/>
          <a:ext cx="45720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533400" y="152401"/>
            <a:ext cx="8153400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gjatËsia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mesatare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trupore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(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cm.)</a:t>
            </a:r>
            <a:endParaRPr lang="en-US" sz="2400" b="1" i="1" dirty="0">
              <a:ln/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04800"/>
            <a:ext cx="8686800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gjatËsia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mesatare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trupore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(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cm.)</a:t>
            </a:r>
            <a:endParaRPr lang="en-US" sz="2400" b="1" i="1" dirty="0">
              <a:ln/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457200" y="1295400"/>
          <a:ext cx="8229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lvl="0" fontAlgn="base">
              <a:spcAft>
                <a:spcPct val="0"/>
              </a:spcAft>
            </a:pPr>
            <a:r>
              <a:rPr lang="en-US" sz="2800" b="1" i="1" dirty="0" smtClean="0">
                <a:ln/>
                <a:solidFill>
                  <a:srgbClr val="0000CC"/>
                </a:solidFill>
                <a:latin typeface="Cambr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sz="2800" b="1" i="1" dirty="0" smtClean="0">
                <a:ln/>
                <a:solidFill>
                  <a:srgbClr val="0000CC"/>
                </a:solidFill>
                <a:latin typeface="Cambria" pitchFamily="18" charset="0"/>
                <a:ea typeface="Times New Roman" pitchFamily="18" charset="0"/>
                <a:cs typeface="Times New Roman" pitchFamily="18" charset="0"/>
              </a:rPr>
            </a:br>
            <a:endParaRPr lang="en-US" sz="2000" b="1" i="1" dirty="0" smtClean="0">
              <a:ln/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228600" y="3581400"/>
          <a:ext cx="85344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67242702"/>
              </p:ext>
            </p:extLst>
          </p:nvPr>
        </p:nvGraphicFramePr>
        <p:xfrm>
          <a:off x="4724400" y="1066800"/>
          <a:ext cx="41148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57200" y="838200"/>
          <a:ext cx="39624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Rectangle 5"/>
          <p:cNvSpPr/>
          <p:nvPr/>
        </p:nvSpPr>
        <p:spPr>
          <a:xfrm>
            <a:off x="1828800" y="762000"/>
            <a:ext cx="3216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ln/>
                <a:solidFill>
                  <a:srgbClr val="0000CC"/>
                </a:solidFill>
                <a:latin typeface="Cambria" pitchFamily="18" charset="0"/>
                <a:ea typeface="Times New Roman" pitchFamily="18" charset="0"/>
                <a:cs typeface="Times New Roman" pitchFamily="18" charset="0"/>
              </a:rPr>
              <a:t>HIGJIENA E PËRGJITHËSHME</a:t>
            </a:r>
            <a:endParaRPr lang="sq-AL" dirty="0"/>
          </a:p>
        </p:txBody>
      </p:sp>
      <p:sp>
        <p:nvSpPr>
          <p:cNvPr id="7" name="Rectangle 6"/>
          <p:cNvSpPr/>
          <p:nvPr/>
        </p:nvSpPr>
        <p:spPr>
          <a:xfrm>
            <a:off x="2286000" y="228600"/>
            <a:ext cx="4440639" cy="58477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Higjiena</a:t>
            </a:r>
            <a:r>
              <a:rPr lang="en-US" sz="32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personale</a:t>
            </a:r>
            <a:endParaRPr lang="en-US" sz="3200" b="1" i="1" dirty="0">
              <a:ln/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0" y="1447800"/>
          <a:ext cx="8839200" cy="4800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685800" y="304801"/>
            <a:ext cx="7543800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Higjiena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personale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jo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e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kËnaqËshme</a:t>
            </a:r>
            <a:endParaRPr lang="en-US" sz="2400" b="1" i="1" dirty="0">
              <a:ln/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0" y="127337"/>
            <a:ext cx="9144000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32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ushqyeshmËria</a:t>
            </a:r>
            <a:r>
              <a:rPr lang="en-US" sz="32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– </a:t>
            </a:r>
            <a:r>
              <a:rPr lang="en-US" sz="32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indexi</a:t>
            </a:r>
            <a:r>
              <a:rPr lang="en-US" sz="32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I </a:t>
            </a:r>
            <a:r>
              <a:rPr lang="en-US" sz="32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masËs</a:t>
            </a:r>
            <a:r>
              <a:rPr lang="en-US" sz="32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trupore</a:t>
            </a:r>
            <a:r>
              <a:rPr lang="en-US" sz="2000" b="1" i="1" dirty="0" smtClean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i="1" dirty="0" smtClean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(nr. 2234- 22.3% , </a:t>
            </a:r>
            <a:r>
              <a:rPr lang="en-US" sz="2400" b="1" dirty="0" err="1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çdo</a:t>
            </a:r>
            <a:r>
              <a:rPr lang="en-US" sz="2400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b="1" dirty="0" err="1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fëmijië</a:t>
            </a:r>
            <a:r>
              <a:rPr lang="en-US" sz="2400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vuan</a:t>
            </a:r>
            <a:r>
              <a:rPr lang="en-US" sz="2400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nga</a:t>
            </a:r>
            <a:r>
              <a:rPr lang="en-US" sz="2400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mbipesha</a:t>
            </a:r>
            <a:r>
              <a:rPr lang="en-US" sz="2400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2400" b="1" dirty="0" err="1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obezeiteti</a:t>
            </a:r>
            <a:r>
              <a:rPr lang="en-US" sz="2400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2400" b="1" dirty="0">
              <a:ln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228600" y="1828800"/>
          <a:ext cx="83058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51431838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ushqyeshmËria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–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indexi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I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masËs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trupore</a:t>
            </a:r>
            <a:r>
              <a:rPr lang="en-US" sz="1800" b="1" i="1" dirty="0" smtClean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i="1" dirty="0" smtClean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800" b="1" i="1" dirty="0">
              <a:ln/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0" y="914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419600" y="3962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762000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ushqyeshmËria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–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indexi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I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masËs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trupore</a:t>
            </a:r>
            <a:r>
              <a:rPr lang="en-US" sz="3200" b="1" i="1" dirty="0" smtClean="0">
                <a:ln/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i="1" dirty="0" smtClean="0">
                <a:ln/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b="1" dirty="0">
              <a:ln/>
              <a:solidFill>
                <a:schemeClr val="accent3"/>
              </a:solidFill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152400" y="1447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4572000" y="3733800"/>
          <a:ext cx="45720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1066800" y="685800"/>
            <a:ext cx="7239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n/>
                <a:solidFill>
                  <a:srgbClr val="FF0000"/>
                </a:solidFill>
                <a:latin typeface="Cambria" pitchFamily="18" charset="0"/>
              </a:rPr>
              <a:t>(</a:t>
            </a:r>
            <a:r>
              <a:rPr lang="en-US" b="1" dirty="0" err="1" smtClean="0">
                <a:ln/>
                <a:solidFill>
                  <a:srgbClr val="FF0000"/>
                </a:solidFill>
                <a:latin typeface="Cambria" pitchFamily="18" charset="0"/>
              </a:rPr>
              <a:t>obez</a:t>
            </a:r>
            <a:r>
              <a:rPr lang="en-US" b="1" dirty="0" smtClean="0">
                <a:ln/>
                <a:solidFill>
                  <a:srgbClr val="FF0000"/>
                </a:solidFill>
                <a:latin typeface="Cambria" pitchFamily="18" charset="0"/>
              </a:rPr>
              <a:t>  - </a:t>
            </a:r>
            <a:r>
              <a:rPr lang="en-US" b="1" dirty="0" err="1" smtClean="0">
                <a:ln/>
                <a:solidFill>
                  <a:srgbClr val="FF0000"/>
                </a:solidFill>
                <a:latin typeface="Cambria" pitchFamily="18" charset="0"/>
              </a:rPr>
              <a:t>kl.I</a:t>
            </a:r>
            <a:r>
              <a:rPr lang="en-US" b="1" dirty="0" smtClean="0">
                <a:ln/>
                <a:solidFill>
                  <a:srgbClr val="FF0000"/>
                </a:solidFill>
                <a:latin typeface="Cambria" pitchFamily="18" charset="0"/>
              </a:rPr>
              <a:t>  21.3%,  kl.V-22.8%,  </a:t>
            </a:r>
            <a:r>
              <a:rPr lang="en-US" b="1" dirty="0" err="1" smtClean="0">
                <a:ln/>
                <a:solidFill>
                  <a:srgbClr val="FF0000"/>
                </a:solidFill>
                <a:latin typeface="Cambria" pitchFamily="18" charset="0"/>
              </a:rPr>
              <a:t>kl.IX</a:t>
            </a:r>
            <a:r>
              <a:rPr lang="en-US" b="1" dirty="0" smtClean="0">
                <a:ln/>
                <a:solidFill>
                  <a:srgbClr val="FF0000"/>
                </a:solidFill>
                <a:latin typeface="Cambria" pitchFamily="18" charset="0"/>
              </a:rPr>
              <a:t> -18.0%)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762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ushqyeshmËria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– (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Imt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)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gjinisË</a:t>
            </a:r>
            <a:r>
              <a:rPr lang="en-US" sz="2800" b="1" dirty="0" smtClean="0">
                <a:ln/>
                <a:latin typeface="Cambria" pitchFamily="18" charset="0"/>
              </a:rPr>
              <a:t/>
            </a:r>
            <a:br>
              <a:rPr lang="en-US" sz="2800" b="1" dirty="0" smtClean="0">
                <a:ln/>
                <a:latin typeface="Cambria" pitchFamily="18" charset="0"/>
              </a:rPr>
            </a:br>
            <a:r>
              <a:rPr lang="en-US" sz="1400" b="1" dirty="0" smtClean="0">
                <a:ln/>
                <a:latin typeface="Cambria" pitchFamily="18" charset="0"/>
              </a:rPr>
              <a:t>( </a:t>
            </a:r>
            <a:r>
              <a:rPr lang="en-US" sz="1400" b="1" dirty="0" err="1" smtClean="0">
                <a:ln/>
                <a:latin typeface="Cambria" pitchFamily="18" charset="0"/>
              </a:rPr>
              <a:t>Femrat</a:t>
            </a:r>
            <a:r>
              <a:rPr lang="en-US" sz="1400" b="1" dirty="0" smtClean="0">
                <a:ln/>
                <a:latin typeface="Cambria" pitchFamily="18" charset="0"/>
              </a:rPr>
              <a:t> -20%, </a:t>
            </a:r>
            <a:r>
              <a:rPr lang="en-US" sz="1400" b="1" dirty="0" err="1" smtClean="0">
                <a:ln/>
                <a:latin typeface="Cambria" pitchFamily="18" charset="0"/>
              </a:rPr>
              <a:t>Mashkujt</a:t>
            </a:r>
            <a:r>
              <a:rPr lang="en-US" sz="1400" b="1" dirty="0" smtClean="0">
                <a:ln/>
                <a:latin typeface="Cambria" pitchFamily="18" charset="0"/>
              </a:rPr>
              <a:t> -25%)</a:t>
            </a:r>
            <a:endParaRPr lang="en-US" sz="1400" b="1" dirty="0">
              <a:ln/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228600" y="990600"/>
          <a:ext cx="86868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228600"/>
            <a:ext cx="1152144" cy="1219200"/>
          </a:xfrm>
          <a:prstGeom prst="rect">
            <a:avLst/>
          </a:prstGeom>
        </p:spPr>
      </p:pic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381000" y="3349348"/>
            <a:ext cx="8305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lvl="0" indent="457200" fontAlgn="base">
              <a:spcBef>
                <a:spcPct val="0"/>
              </a:spcBef>
              <a:spcAft>
                <a:spcPct val="0"/>
              </a:spcAft>
            </a:pPr>
            <a:endParaRPr kumimoji="0" lang="en-US" sz="3200" b="1" i="0" u="none" strike="noStrike" normalizeH="0" baseline="0" dirty="0" smtClean="0">
              <a:ln/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normalizeH="0" baseline="0" dirty="0" smtClean="0">
              <a:ln/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3400" y="1752600"/>
            <a:ext cx="7543800" cy="38164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Fëmijët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moshës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shkollore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janë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kategori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veçantë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popullatës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për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shkak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rritjes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zhvillimit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aktiv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tyre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prandaj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ata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kërkojnë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edhe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kujdes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veçantë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shëndetësor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Shëndeti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fëmijëve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është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edhe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një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prej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treguesve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rëndësishëm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për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gjendjen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shëndetësore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popullatës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b="1" dirty="0">
              <a:ln/>
              <a:solidFill>
                <a:schemeClr val="accent3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57600" y="304800"/>
            <a:ext cx="1653017" cy="64633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6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hyrje</a:t>
            </a:r>
            <a:endParaRPr lang="en-US" sz="3600" b="1" i="1" dirty="0">
              <a:ln/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220200" cy="609600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ushqyeshmËria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– (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Imt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)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zonave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urbane</a:t>
            </a:r>
            <a:endParaRPr lang="en-US" sz="2800" b="1" dirty="0">
              <a:ln/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152400" y="838200"/>
          <a:ext cx="8763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228600" y="-32265"/>
            <a:ext cx="891540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000" b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/>
            </a:r>
            <a:br>
              <a:rPr lang="en-US" sz="2000" b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</a:br>
            <a:endParaRPr lang="en-US" sz="2000" b="1" dirty="0">
              <a:ln/>
              <a:solidFill>
                <a:sysClr val="windowText" lastClr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52400"/>
            <a:ext cx="7696200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ushqyeshmËria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– (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Imt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)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viteve</a:t>
            </a:r>
            <a:endParaRPr lang="en-US" sz="2800" b="1" dirty="0">
              <a:ln/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381000" y="914400"/>
          <a:ext cx="80010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67858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1600200"/>
          <a:ext cx="89154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1143000" y="457200"/>
            <a:ext cx="7798931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ushqyeshmËria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–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obeziteti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viteve</a:t>
            </a:r>
            <a:endParaRPr lang="en-US" sz="2800" b="1" dirty="0">
              <a:ln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000" b="1" dirty="0" smtClean="0">
                <a:ln/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ln/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n/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nr.1382- 13.7% , </a:t>
            </a:r>
            <a:r>
              <a:rPr lang="en-US" sz="2000" b="1" dirty="0" err="1" smtClean="0">
                <a:ln/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cdo</a:t>
            </a:r>
            <a:r>
              <a:rPr lang="en-US" sz="2000" b="1" dirty="0" smtClean="0">
                <a:ln/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n/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en-US" sz="2000" b="1" dirty="0" smtClean="0">
                <a:ln/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7 </a:t>
            </a:r>
            <a:r>
              <a:rPr lang="en-US" sz="2000" b="1" dirty="0" err="1" smtClean="0">
                <a:ln/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fëmij</a:t>
            </a:r>
            <a:r>
              <a:rPr lang="en-US" sz="2000" b="1" dirty="0" smtClean="0">
                <a:ln/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 </a:t>
            </a:r>
            <a:r>
              <a:rPr lang="en-US" sz="2000" b="1" dirty="0" err="1" smtClean="0">
                <a:ln/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ndryshime</a:t>
            </a:r>
            <a:r>
              <a:rPr lang="en-US" sz="2000" b="1" dirty="0" smtClean="0">
                <a:ln/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n/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në</a:t>
            </a:r>
            <a:r>
              <a:rPr lang="en-US" sz="2000" b="1" dirty="0" smtClean="0">
                <a:ln/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n/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të</a:t>
            </a:r>
            <a:r>
              <a:rPr lang="en-US" sz="2000" b="1" dirty="0" smtClean="0">
                <a:ln/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n/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pamur</a:t>
            </a:r>
            <a:r>
              <a:rPr lang="en-US" sz="2000" b="1" dirty="0" smtClean="0">
                <a:ln/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en-US" sz="2000" b="1" dirty="0">
              <a:ln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152400" y="1600200"/>
          <a:ext cx="89916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609600" y="0"/>
            <a:ext cx="8585434" cy="106680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Ndryshimet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organin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e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tË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pamurit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</a:p>
          <a:p>
            <a:pPr algn="ctr"/>
            <a:endParaRPr lang="en-US" b="1" i="1" dirty="0" smtClean="0">
              <a:ln/>
              <a:solidFill>
                <a:schemeClr val="accent3"/>
              </a:solidFill>
              <a:latin typeface="Stencil" pitchFamily="82" charset="0"/>
            </a:endParaRPr>
          </a:p>
          <a:p>
            <a:pPr algn="ctr"/>
            <a:endParaRPr lang="en-US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0"/>
            <a:ext cx="8153400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Ndryshimet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organin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e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tË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pamurit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grupmoshave</a:t>
            </a:r>
            <a:endParaRPr lang="en-US" sz="2800" b="1" i="1" dirty="0" smtClean="0">
              <a:ln/>
              <a:solidFill>
                <a:srgbClr val="002060"/>
              </a:solidFill>
              <a:latin typeface="Stencil" pitchFamily="82" charset="0"/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304800" y="1066800"/>
          <a:ext cx="86106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228600"/>
            <a:ext cx="7924800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Ndryshimet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organin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e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tË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pamurit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gjinisË</a:t>
            </a:r>
            <a:endParaRPr lang="en-US" sz="2800" b="1" i="1" dirty="0" smtClean="0">
              <a:ln/>
              <a:solidFill>
                <a:srgbClr val="002060"/>
              </a:solidFill>
              <a:latin typeface="Stencil" pitchFamily="82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685800" y="1905000"/>
          <a:ext cx="7467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304800" y="1066800"/>
          <a:ext cx="83820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152400" y="228600"/>
            <a:ext cx="8686800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Ndryshimet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organin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e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tË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pamurit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                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zonave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urbane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32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Ndryshimet</a:t>
            </a:r>
            <a:r>
              <a:rPr lang="en-US" sz="32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32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32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dg. </a:t>
            </a:r>
            <a:r>
              <a:rPr lang="en-US" sz="32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32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organin</a:t>
            </a:r>
            <a:r>
              <a:rPr lang="en-US" sz="32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e </a:t>
            </a:r>
            <a:r>
              <a:rPr lang="en-US" sz="32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tË</a:t>
            </a:r>
            <a:r>
              <a:rPr lang="en-US" sz="32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pamurit</a:t>
            </a:r>
            <a:r>
              <a:rPr lang="en-US" sz="32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32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32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32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viteve</a:t>
            </a:r>
            <a:endParaRPr lang="en-US" sz="3200" b="1" i="1" dirty="0" smtClean="0">
              <a:ln/>
              <a:solidFill>
                <a:srgbClr val="002060"/>
              </a:solidFill>
              <a:latin typeface="Stencil" pitchFamily="82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0" y="1295400"/>
          <a:ext cx="89916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Ndryshimet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organin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e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tË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pamurit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viteve</a:t>
            </a:r>
            <a:endParaRPr lang="sq-AL" sz="2800" b="1" dirty="0">
              <a:ln/>
              <a:solidFill>
                <a:srgbClr val="002060"/>
              </a:solidFill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304800" y="1447800"/>
          <a:ext cx="85344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381000"/>
            <a:ext cx="8610600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lvl="1" algn="ctr"/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Ndryshimet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organin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e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tË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nuhaturit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(1.7%)</a:t>
            </a:r>
            <a:endParaRPr lang="en-US" sz="2800" b="1" dirty="0">
              <a:ln/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0" y="1524000"/>
          <a:ext cx="91440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Teuta\Desktop\images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152400"/>
            <a:ext cx="1828800" cy="13716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28600" y="1600200"/>
            <a:ext cx="8305800" cy="412420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përcaktoj</a:t>
            </a:r>
            <a:r>
              <a:rPr lang="en-US" sz="32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rritjën</a:t>
            </a:r>
            <a:r>
              <a:rPr lang="en-US" sz="32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US" sz="32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zhvillimin</a:t>
            </a:r>
            <a:r>
              <a:rPr lang="en-US" sz="32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psiko</a:t>
            </a:r>
            <a:r>
              <a:rPr lang="en-US" sz="32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fizik</a:t>
            </a:r>
            <a:r>
              <a:rPr lang="en-US" sz="32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fëmijëve</a:t>
            </a:r>
            <a:r>
              <a:rPr lang="en-US" sz="32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200" b="1" dirty="0" smtClean="0">
              <a:ln/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3200" b="1" dirty="0" err="1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bëhet</a:t>
            </a:r>
            <a:r>
              <a:rPr lang="en-US" sz="32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identifikimi</a:t>
            </a:r>
            <a:r>
              <a:rPr lang="en-US" sz="32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hershëm</a:t>
            </a:r>
            <a:r>
              <a:rPr lang="en-US" sz="32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deformiteteve</a:t>
            </a:r>
            <a:r>
              <a:rPr lang="en-US" sz="32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anomalive</a:t>
            </a:r>
            <a:r>
              <a:rPr lang="en-US" sz="32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sëmundjeve</a:t>
            </a:r>
            <a:r>
              <a:rPr lang="en-US" sz="32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që</a:t>
            </a:r>
            <a:r>
              <a:rPr lang="en-US" sz="32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janë</a:t>
            </a:r>
            <a:r>
              <a:rPr lang="en-US" sz="32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specifike</a:t>
            </a:r>
            <a:r>
              <a:rPr lang="en-US" sz="32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për</a:t>
            </a:r>
            <a:r>
              <a:rPr lang="en-US" sz="32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moshën</a:t>
            </a:r>
            <a:r>
              <a:rPr lang="en-US" sz="32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US" sz="32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marja</a:t>
            </a:r>
            <a:r>
              <a:rPr lang="en-US" sz="32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3200" b="1" dirty="0" err="1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masave</a:t>
            </a:r>
            <a:r>
              <a:rPr lang="en-US" sz="32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duhura</a:t>
            </a:r>
            <a:r>
              <a:rPr lang="en-US" sz="32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profilaktike</a:t>
            </a:r>
            <a:r>
              <a:rPr lang="en-US" sz="32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kuruese</a:t>
            </a:r>
            <a:r>
              <a:rPr lang="en-US" sz="32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US" sz="32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rehabilituese</a:t>
            </a:r>
            <a:r>
              <a:rPr lang="en-US" sz="3200" b="1" dirty="0" smtClean="0">
                <a:ln/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>
              <a:buFont typeface="Arial" pitchFamily="34" charset="0"/>
              <a:buChar char="•"/>
            </a:pPr>
            <a:endParaRPr lang="en-US" sz="2000" b="1" dirty="0" smtClean="0">
              <a:ln/>
              <a:solidFill>
                <a:schemeClr val="accent3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b="1" dirty="0">
              <a:ln/>
              <a:solidFill>
                <a:schemeClr val="accent3"/>
              </a:solidFill>
              <a:latin typeface="Cambria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67000" y="533400"/>
            <a:ext cx="1776448" cy="58477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qËllimi</a:t>
            </a:r>
            <a:endParaRPr lang="en-US" sz="3200" b="1" i="1" dirty="0">
              <a:ln/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228600" y="1219200"/>
          <a:ext cx="85344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228600" y="228600"/>
            <a:ext cx="8153400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lvl="1" algn="ctr"/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Ndryshimet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organin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e 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dËgjimit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              (1.7%)</a:t>
            </a:r>
            <a:endParaRPr lang="en-US" sz="2800" b="1" dirty="0" smtClean="0">
              <a:ln/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28600"/>
            <a:ext cx="8534400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lvl="1" algn="ctr"/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Ndryshimet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gojË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                                           (4.8%)</a:t>
            </a:r>
            <a:endParaRPr lang="en-US" sz="2800" b="1" dirty="0" smtClean="0">
              <a:ln/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0" y="1295400"/>
          <a:ext cx="89916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533400" y="1"/>
            <a:ext cx="8153400" cy="206210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lvl="1" algn="ctr" rtl="0">
              <a:spcBef>
                <a:spcPct val="0"/>
              </a:spcBef>
            </a:pPr>
            <a:r>
              <a:rPr lang="en-US" sz="2400" b="1" dirty="0" smtClean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2400" b="1" dirty="0" smtClean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Ndryshimet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gjËndrËn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tyroide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dhe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gjËndrat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limfatike</a:t>
            </a:r>
            <a:r>
              <a:rPr lang="en-US" sz="2800" b="1" dirty="0" smtClean="0">
                <a:ln/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ln/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/>
            </a:r>
            <a:br>
              <a:rPr lang="en-US" sz="2400" b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</a:br>
            <a:endParaRPr lang="en-US" sz="2400" b="1" dirty="0">
              <a:ln/>
              <a:solidFill>
                <a:sysClr val="windowText" lastClr="000000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05747726"/>
              </p:ext>
            </p:extLst>
          </p:nvPr>
        </p:nvGraphicFramePr>
        <p:xfrm>
          <a:off x="1219200" y="2895600"/>
          <a:ext cx="89154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304800" y="3352800"/>
          <a:ext cx="86868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533400" y="1219200"/>
          <a:ext cx="7620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34473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4800" y="228600"/>
            <a:ext cx="8534400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lvl="1" algn="ctr"/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Ndryshimet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lËkurË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                                             (15%)</a:t>
            </a:r>
            <a:endParaRPr lang="en-US" sz="2800" b="1" dirty="0" smtClean="0">
              <a:ln/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228600" y="1828800"/>
          <a:ext cx="75438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762000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Ndryshimet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lËkurË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8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gjinisË</a:t>
            </a:r>
            <a:r>
              <a:rPr lang="en-US" sz="2800" b="1" dirty="0" smtClean="0">
                <a:ln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ln/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n/>
                <a:latin typeface="Times New Roman" pitchFamily="18" charset="0"/>
                <a:cs typeface="Times New Roman" pitchFamily="18" charset="0"/>
              </a:rPr>
              <a:t>(nr. </a:t>
            </a:r>
            <a:r>
              <a:rPr lang="en-US" sz="2000" b="1" dirty="0" err="1" smtClean="0">
                <a:ln/>
                <a:latin typeface="Times New Roman" pitchFamily="18" charset="0"/>
                <a:cs typeface="Times New Roman" pitchFamily="18" charset="0"/>
              </a:rPr>
              <a:t>vajzat</a:t>
            </a:r>
            <a:r>
              <a:rPr lang="en-US" sz="2000" b="1" dirty="0" smtClean="0">
                <a:ln/>
                <a:latin typeface="Times New Roman" pitchFamily="18" charset="0"/>
                <a:cs typeface="Times New Roman" pitchFamily="18" charset="0"/>
              </a:rPr>
              <a:t> -886, djemët-799</a:t>
            </a:r>
            <a:r>
              <a:rPr lang="en-US" sz="2800" b="1" dirty="0" smtClean="0">
                <a:ln/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ln/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0" y="1447800"/>
          <a:ext cx="91440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152400"/>
            <a:ext cx="8610600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400" b="1" dirty="0" smtClean="0">
                <a:ln/>
                <a:solidFill>
                  <a:schemeClr val="accent3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Ndryshimet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sistemin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kardiovaskular</a:t>
            </a:r>
            <a:endParaRPr lang="en-US" sz="2400" b="1" dirty="0">
              <a:ln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381000" y="990600"/>
          <a:ext cx="8077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3400" y="228600"/>
            <a:ext cx="7144905" cy="954107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Ndryshimet</a:t>
            </a:r>
            <a:r>
              <a:rPr lang="en-US" sz="28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nË</a:t>
            </a:r>
            <a:r>
              <a:rPr lang="en-US" sz="28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kafazin</a:t>
            </a:r>
            <a:r>
              <a:rPr lang="en-US" sz="28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e </a:t>
            </a:r>
            <a:r>
              <a:rPr lang="en-US" sz="28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krahrorit</a:t>
            </a:r>
            <a:r>
              <a:rPr lang="en-US" sz="28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</a:p>
          <a:p>
            <a:pPr algn="ctr"/>
            <a:r>
              <a:rPr lang="en-US" sz="28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(Nr. 368)</a:t>
            </a:r>
            <a:endParaRPr lang="en-US" sz="2800" b="1" i="1" dirty="0">
              <a:ln/>
              <a:solidFill>
                <a:sysClr val="windowText" lastClr="000000"/>
              </a:solidFill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0" y="1295400"/>
          <a:ext cx="91440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52400" y="1143000"/>
          <a:ext cx="87630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1"/>
            <a:ext cx="9144000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Ndryshimet</a:t>
            </a:r>
            <a:r>
              <a:rPr lang="en-US" sz="28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nË</a:t>
            </a:r>
            <a:r>
              <a:rPr lang="en-US" sz="28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kafazin</a:t>
            </a:r>
            <a:r>
              <a:rPr lang="en-US" sz="28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e </a:t>
            </a:r>
            <a:r>
              <a:rPr lang="en-US" sz="28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krahrorit</a:t>
            </a:r>
            <a:r>
              <a:rPr lang="en-US" sz="28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                       </a:t>
            </a:r>
            <a:r>
              <a:rPr lang="en-US" sz="28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sipas</a:t>
            </a:r>
            <a:r>
              <a:rPr lang="en-US" sz="28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 </a:t>
            </a:r>
            <a:r>
              <a:rPr lang="en-US" sz="28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gjinisË</a:t>
            </a:r>
            <a:endParaRPr lang="en-US" sz="2800" b="1" i="1" dirty="0" smtClean="0">
              <a:ln/>
              <a:solidFill>
                <a:sysClr val="windowText" lastClr="000000"/>
              </a:solidFill>
              <a:latin typeface="Stencil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458200" cy="838200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31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Ndryshimet</a:t>
            </a:r>
            <a:r>
              <a:rPr lang="en-US" sz="31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31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nË</a:t>
            </a:r>
            <a:r>
              <a:rPr lang="en-US" sz="31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 </a:t>
            </a:r>
            <a:r>
              <a:rPr lang="en-US" sz="31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sistemin</a:t>
            </a:r>
            <a:r>
              <a:rPr lang="en-US" sz="31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31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lokomotor</a:t>
            </a:r>
            <a:r>
              <a:rPr lang="en-US" sz="31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br>
              <a:rPr lang="en-US" sz="31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</a:br>
            <a:r>
              <a:rPr lang="en-US" sz="2800" b="1" dirty="0" smtClean="0">
                <a:ln/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700" b="1" dirty="0" err="1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çdo</a:t>
            </a:r>
            <a:r>
              <a:rPr lang="en-US" sz="2700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700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700" b="1" dirty="0" err="1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femij</a:t>
            </a:r>
            <a:r>
              <a:rPr lang="en-US" sz="2700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vuan</a:t>
            </a:r>
            <a:r>
              <a:rPr lang="en-US" sz="2700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nga</a:t>
            </a:r>
            <a:r>
              <a:rPr lang="en-US" sz="2700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deformitetet</a:t>
            </a:r>
            <a:r>
              <a:rPr lang="en-US" sz="2700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2700" b="1" dirty="0" err="1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sistemit</a:t>
            </a:r>
            <a:r>
              <a:rPr lang="en-US" sz="2700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lokomotor</a:t>
            </a:r>
            <a:r>
              <a:rPr lang="en-US" sz="2700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700" b="1" dirty="0">
              <a:ln/>
              <a:solidFill>
                <a:srgbClr val="FF0000"/>
              </a:solidFill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457200" y="1295400"/>
          <a:ext cx="8153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67222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76200" y="12970"/>
            <a:ext cx="8915400" cy="83099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Ndryshimet</a:t>
            </a:r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nË</a:t>
            </a:r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 </a:t>
            </a:r>
            <a:r>
              <a:rPr lang="en-US" sz="2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sistemin</a:t>
            </a:r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lokomotor</a:t>
            </a:r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  </a:t>
            </a:r>
            <a:r>
              <a:rPr lang="en-US" sz="2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sipas</a:t>
            </a:r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grupmoshave</a:t>
            </a:r>
            <a:endParaRPr lang="en-US" sz="2400" b="1" dirty="0">
              <a:ln/>
              <a:solidFill>
                <a:sysClr val="windowText" lastClr="000000"/>
              </a:solidFill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152400" y="1066800"/>
          <a:ext cx="87630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7000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Teuta\Desktop\KCET-Ex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6808" y="304800"/>
            <a:ext cx="1327192" cy="1524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52400" y="1295400"/>
            <a:ext cx="8763000" cy="61555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just"/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Matja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peshës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trupore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gjatësisë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vlersim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standard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sipas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diagramit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algn="just"/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Kontrolli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pamurit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sipas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tabelës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Snellen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/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dëgjuarit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Kontrolli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detal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klinik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lëkurës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kokës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hundës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gojës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dhëmbëve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gjëndrës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tyroide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zemrës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mushkërive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barkut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ekstremiteteve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boshtit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kurizor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gjoksit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Zhvillimi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psiko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motorik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pjekuria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sociale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emotive. </a:t>
            </a:r>
          </a:p>
          <a:p>
            <a:pPr lvl="0"/>
            <a:endParaRPr lang="en-US" sz="3200" b="1" i="1" dirty="0" smtClean="0">
              <a:ln/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ln/>
              <a:solidFill>
                <a:schemeClr val="accent3"/>
              </a:solidFill>
              <a:latin typeface="Cambria" pitchFamily="18" charset="0"/>
            </a:endParaRPr>
          </a:p>
          <a:p>
            <a:endParaRPr lang="en-US" sz="2800" b="1" dirty="0" smtClean="0">
              <a:ln/>
              <a:solidFill>
                <a:schemeClr val="accent3"/>
              </a:solidFill>
              <a:latin typeface="Cambria" pitchFamily="18" charset="0"/>
            </a:endParaRPr>
          </a:p>
          <a:p>
            <a:endParaRPr lang="en-US" b="1" dirty="0" smtClean="0">
              <a:ln/>
              <a:solidFill>
                <a:schemeClr val="accent3"/>
              </a:solidFill>
              <a:latin typeface="Cambria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52600" y="152400"/>
            <a:ext cx="5769529" cy="64633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6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Parametrat</a:t>
            </a:r>
            <a:r>
              <a:rPr lang="en-US" sz="36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6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vlerËsues</a:t>
            </a:r>
            <a:endParaRPr lang="en-US" sz="3600" b="1" i="1" dirty="0">
              <a:ln/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2401"/>
            <a:ext cx="891540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Ndryshimet</a:t>
            </a:r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nË</a:t>
            </a:r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 </a:t>
            </a:r>
            <a:r>
              <a:rPr lang="en-US" sz="2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sistemin</a:t>
            </a:r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lokomotor</a:t>
            </a:r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 </a:t>
            </a:r>
            <a:r>
              <a:rPr lang="en-US" sz="2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sipas</a:t>
            </a:r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gjinisË</a:t>
            </a:r>
            <a:r>
              <a:rPr lang="en-US" sz="2400" b="1" dirty="0" smtClean="0">
                <a:ln/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n/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n/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(nr. </a:t>
            </a:r>
            <a:r>
              <a:rPr lang="en-US" sz="2400" b="1" dirty="0" err="1" smtClean="0">
                <a:ln/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vajza</a:t>
            </a:r>
            <a:r>
              <a:rPr lang="en-US" sz="2400" b="1" dirty="0" smtClean="0">
                <a:ln/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910, </a:t>
            </a:r>
            <a:r>
              <a:rPr lang="en-US" sz="2400" b="1" dirty="0" err="1" smtClean="0">
                <a:ln/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djem</a:t>
            </a:r>
            <a:r>
              <a:rPr lang="en-US" sz="2400" b="1" dirty="0" smtClean="0">
                <a:ln/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- 999)</a:t>
            </a:r>
            <a:br>
              <a:rPr lang="en-US" sz="2400" b="1" dirty="0" smtClean="0">
                <a:ln/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400" b="1" dirty="0">
              <a:ln/>
              <a:solidFill>
                <a:sysClr val="windowText" lastClr="000000"/>
              </a:solidFill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228600" y="1219200"/>
          <a:ext cx="8610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96030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0"/>
            <a:ext cx="8610600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Ndryshimet</a:t>
            </a:r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nË</a:t>
            </a:r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 </a:t>
            </a:r>
            <a:r>
              <a:rPr lang="en-US" sz="2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sistemin</a:t>
            </a:r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lokomotor</a:t>
            </a:r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 </a:t>
            </a:r>
            <a:r>
              <a:rPr lang="en-US" sz="2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sipas</a:t>
            </a:r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  </a:t>
            </a:r>
            <a:r>
              <a:rPr lang="en-US" sz="2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zonave</a:t>
            </a:r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urbane</a:t>
            </a:r>
            <a:endParaRPr lang="en-US" sz="2400" b="1" dirty="0">
              <a:ln/>
              <a:solidFill>
                <a:sysClr val="windowText" lastClr="000000"/>
              </a:solidFill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228600" y="1371600"/>
          <a:ext cx="85344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1143000"/>
          <a:ext cx="91440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381000" y="152400"/>
            <a:ext cx="8458200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Ndryshimet</a:t>
            </a:r>
            <a:r>
              <a:rPr lang="en-US" sz="28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nË</a:t>
            </a:r>
            <a:r>
              <a:rPr lang="en-US" sz="28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 </a:t>
            </a:r>
            <a:r>
              <a:rPr lang="en-US" sz="28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sistemin</a:t>
            </a:r>
            <a:r>
              <a:rPr lang="en-US" sz="28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lokomotor</a:t>
            </a:r>
            <a:r>
              <a:rPr lang="en-US" sz="28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                  </a:t>
            </a:r>
            <a:r>
              <a:rPr lang="en-US" sz="28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sipas</a:t>
            </a:r>
            <a:r>
              <a:rPr lang="en-US" sz="28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viteve</a:t>
            </a:r>
            <a:endParaRPr lang="en-US" sz="2800" b="1" dirty="0">
              <a:ln/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8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Ndryshimet</a:t>
            </a:r>
            <a:r>
              <a:rPr lang="en-US" sz="28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nË</a:t>
            </a:r>
            <a:r>
              <a:rPr lang="en-US" sz="28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 </a:t>
            </a:r>
            <a:r>
              <a:rPr lang="en-US" sz="28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kafaz</a:t>
            </a:r>
            <a:r>
              <a:rPr lang="en-US" sz="28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tË</a:t>
            </a:r>
            <a:r>
              <a:rPr lang="en-US" sz="28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krahrorit</a:t>
            </a:r>
            <a:r>
              <a:rPr lang="en-US" sz="28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dhe</a:t>
            </a:r>
            <a:r>
              <a:rPr lang="en-US" sz="28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sistemin</a:t>
            </a:r>
            <a:r>
              <a:rPr lang="en-US" sz="28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lokomotor</a:t>
            </a:r>
            <a:endParaRPr lang="sq-AL" sz="2800" b="1" i="1" dirty="0">
              <a:ln/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533400" y="2057400"/>
          <a:ext cx="79248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527050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3200" b="1" i="1" dirty="0" err="1" smtClean="0">
                <a:ln/>
                <a:latin typeface="Stencil" pitchFamily="82" charset="0"/>
              </a:rPr>
              <a:t>Ndryshimet</a:t>
            </a:r>
            <a:r>
              <a:rPr lang="en-US" sz="3200" b="1" i="1" dirty="0" smtClean="0">
                <a:ln/>
                <a:latin typeface="Stencil" pitchFamily="82" charset="0"/>
              </a:rPr>
              <a:t> ne </a:t>
            </a:r>
            <a:r>
              <a:rPr lang="en-US" sz="3200" b="1" i="1" dirty="0" err="1" smtClean="0">
                <a:ln/>
                <a:latin typeface="Stencil" pitchFamily="82" charset="0"/>
              </a:rPr>
              <a:t>organet</a:t>
            </a:r>
            <a:r>
              <a:rPr lang="en-US" sz="3200" b="1" i="1" dirty="0" smtClean="0">
                <a:ln/>
                <a:latin typeface="Stencil" pitchFamily="82" charset="0"/>
              </a:rPr>
              <a:t> e </a:t>
            </a:r>
            <a:r>
              <a:rPr lang="en-US" sz="3200" b="1" i="1" dirty="0" err="1" smtClean="0">
                <a:ln/>
                <a:latin typeface="Stencil" pitchFamily="82" charset="0"/>
              </a:rPr>
              <a:t>frymarjes</a:t>
            </a:r>
            <a:r>
              <a:rPr lang="en-US" sz="3200" b="1" i="1" dirty="0" smtClean="0">
                <a:ln/>
                <a:latin typeface="Stencil" pitchFamily="82" charset="0"/>
              </a:rPr>
              <a:t/>
            </a:r>
            <a:br>
              <a:rPr lang="en-US" sz="3200" b="1" i="1" dirty="0" smtClean="0">
                <a:ln/>
                <a:latin typeface="Stencil" pitchFamily="82" charset="0"/>
              </a:rPr>
            </a:br>
            <a:r>
              <a:rPr lang="en-US" sz="3200" b="1" i="1" dirty="0" smtClean="0">
                <a:ln/>
                <a:latin typeface="Stencil" pitchFamily="82" charset="0"/>
              </a:rPr>
              <a:t>(nr.196-1.9%)</a:t>
            </a:r>
            <a:endParaRPr lang="en-US" sz="3200" b="1" i="1" dirty="0">
              <a:ln/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304800" y="1066800"/>
          <a:ext cx="8610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421961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"/>
            <a:ext cx="9144000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Ndryshimet</a:t>
            </a:r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nË</a:t>
            </a:r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 </a:t>
            </a:r>
            <a:r>
              <a:rPr lang="en-US" sz="2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organet</a:t>
            </a:r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abdominale</a:t>
            </a:r>
            <a:r>
              <a:rPr lang="en-US" sz="2400" b="1" i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         </a:t>
            </a:r>
            <a:endParaRPr lang="sq-AL" sz="2400" b="1" dirty="0">
              <a:ln/>
              <a:solidFill>
                <a:sysClr val="windowText" lastClr="000000"/>
              </a:solidFill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533400" y="1371600"/>
          <a:ext cx="8305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1"/>
            <a:ext cx="8991600" cy="181588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 err="1" smtClean="0">
                <a:ln/>
                <a:solidFill>
                  <a:srgbClr val="252751"/>
                </a:solidFill>
                <a:latin typeface="Stencil" pitchFamily="82" charset="0"/>
              </a:rPr>
              <a:t>Ndryshimet</a:t>
            </a:r>
            <a:r>
              <a:rPr lang="en-US" sz="2800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252751"/>
                </a:solidFill>
                <a:latin typeface="Stencil" pitchFamily="82" charset="0"/>
              </a:rPr>
              <a:t>nË</a:t>
            </a:r>
            <a:r>
              <a:rPr lang="en-US" sz="2800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252751"/>
                </a:solidFill>
                <a:latin typeface="Stencil" pitchFamily="82" charset="0"/>
              </a:rPr>
              <a:t>Zhvillimin</a:t>
            </a:r>
            <a:r>
              <a:rPr lang="en-US" sz="2800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252751"/>
                </a:solidFill>
                <a:latin typeface="Stencil" pitchFamily="82" charset="0"/>
              </a:rPr>
              <a:t>psikofizik</a:t>
            </a:r>
            <a:r>
              <a:rPr lang="en-US" sz="2800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 </a:t>
            </a:r>
          </a:p>
          <a:p>
            <a:pPr algn="ctr"/>
            <a:r>
              <a:rPr lang="en-US" sz="2800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(0.9%)</a:t>
            </a:r>
            <a:endParaRPr lang="en-US" sz="2800" b="1" dirty="0" smtClean="0">
              <a:ln/>
              <a:solidFill>
                <a:srgbClr val="252751"/>
              </a:solidFill>
            </a:endParaRPr>
          </a:p>
          <a:p>
            <a:pPr algn="ctr"/>
            <a:r>
              <a:rPr lang="en-US" sz="2800" b="1" dirty="0" smtClean="0">
                <a:ln/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ln/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sq-AL" sz="2800" b="1" dirty="0">
              <a:ln/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228600" y="838200"/>
          <a:ext cx="86868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0"/>
            <a:ext cx="6705600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b="1" dirty="0" smtClean="0">
                <a:ln/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n-US" sz="2800" b="1" i="1" dirty="0" err="1" smtClean="0">
                <a:ln/>
                <a:solidFill>
                  <a:srgbClr val="252751"/>
                </a:solidFill>
                <a:latin typeface="Stencil" pitchFamily="82" charset="0"/>
              </a:rPr>
              <a:t>ndryshimet</a:t>
            </a:r>
            <a:r>
              <a:rPr lang="en-US" sz="2800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252751"/>
                </a:solidFill>
                <a:latin typeface="Stencil" pitchFamily="82" charset="0"/>
              </a:rPr>
              <a:t>nË</a:t>
            </a:r>
            <a:r>
              <a:rPr lang="en-US" sz="2800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252751"/>
                </a:solidFill>
                <a:latin typeface="Stencil" pitchFamily="82" charset="0"/>
              </a:rPr>
              <a:t>snq</a:t>
            </a:r>
            <a:endParaRPr lang="en-US" sz="2800" b="1" i="1" dirty="0" smtClean="0">
              <a:ln/>
              <a:solidFill>
                <a:srgbClr val="252751"/>
              </a:solidFill>
              <a:latin typeface="Stencil" pitchFamily="82" charset="0"/>
            </a:endParaRPr>
          </a:p>
          <a:p>
            <a:pPr algn="ctr"/>
            <a:r>
              <a:rPr lang="en-US" sz="2800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		</a:t>
            </a:r>
            <a:r>
              <a:rPr lang="en-US" sz="2800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(0.5%)</a:t>
            </a:r>
            <a:endParaRPr lang="en-US" sz="2800" b="1" dirty="0">
              <a:ln/>
              <a:solidFill>
                <a:srgbClr val="252751"/>
              </a:solidFill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228600" y="1143000"/>
          <a:ext cx="8382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 noGrp="1"/>
          </p:cNvSpPr>
          <p:nvPr>
            <p:ph type="title"/>
          </p:nvPr>
        </p:nvSpPr>
        <p:spPr>
          <a:xfrm>
            <a:off x="0" y="180911"/>
            <a:ext cx="8686800" cy="132343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i="1" dirty="0" err="1" smtClean="0">
                <a:ln/>
                <a:solidFill>
                  <a:srgbClr val="252751"/>
                </a:solidFill>
                <a:latin typeface="Stencil" pitchFamily="82" charset="0"/>
              </a:rPr>
              <a:t>Ndryshimet</a:t>
            </a:r>
            <a:r>
              <a:rPr lang="en-US" sz="3200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 </a:t>
            </a:r>
            <a:r>
              <a:rPr lang="en-US" sz="3200" b="1" i="1" dirty="0" err="1" smtClean="0">
                <a:ln/>
                <a:solidFill>
                  <a:srgbClr val="252751"/>
                </a:solidFill>
                <a:latin typeface="Stencil" pitchFamily="82" charset="0"/>
              </a:rPr>
              <a:t>nË</a:t>
            </a:r>
            <a:r>
              <a:rPr lang="en-US" sz="3200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 </a:t>
            </a:r>
            <a:r>
              <a:rPr lang="en-US" sz="3200" b="1" i="1" dirty="0" err="1" smtClean="0">
                <a:ln/>
                <a:solidFill>
                  <a:srgbClr val="252751"/>
                </a:solidFill>
                <a:latin typeface="Stencil" pitchFamily="82" charset="0"/>
              </a:rPr>
              <a:t>pubert</a:t>
            </a:r>
            <a:r>
              <a:rPr lang="en-US" sz="3200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/>
            </a:r>
            <a:br>
              <a:rPr lang="en-US" sz="3200" b="1" i="1" dirty="0" smtClean="0">
                <a:ln/>
                <a:solidFill>
                  <a:srgbClr val="252751"/>
                </a:solidFill>
                <a:latin typeface="Stencil" pitchFamily="82" charset="0"/>
              </a:rPr>
            </a:br>
            <a:r>
              <a:rPr lang="en-US" sz="2400" b="1" dirty="0" smtClean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2400" b="1" dirty="0" smtClean="0">
                <a:ln/>
                <a:solidFill>
                  <a:schemeClr val="accent3"/>
                </a:solidFill>
                <a:latin typeface="Stencil" pitchFamily="82" charset="0"/>
              </a:rPr>
            </a:br>
            <a:endParaRPr lang="en-US" sz="2400" b="1" dirty="0">
              <a:ln/>
              <a:solidFill>
                <a:schemeClr val="accent3"/>
              </a:solidFill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381000" y="1143000"/>
          <a:ext cx="8229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533400"/>
            <a:ext cx="8153400" cy="132343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 err="1" smtClean="0">
                <a:ln/>
                <a:solidFill>
                  <a:srgbClr val="252751"/>
                </a:solidFill>
                <a:latin typeface="Stencil" pitchFamily="82" charset="0"/>
              </a:rPr>
              <a:t>Pubrteti</a:t>
            </a:r>
            <a:r>
              <a:rPr lang="en-US" sz="2800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 I </a:t>
            </a:r>
            <a:r>
              <a:rPr lang="en-US" sz="2800" b="1" i="1" dirty="0" err="1" smtClean="0">
                <a:ln/>
                <a:solidFill>
                  <a:srgbClr val="252751"/>
                </a:solidFill>
                <a:latin typeface="Stencil" pitchFamily="82" charset="0"/>
              </a:rPr>
              <a:t>parakohshËm</a:t>
            </a:r>
            <a:r>
              <a:rPr lang="en-US" sz="2800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252751"/>
                </a:solidFill>
                <a:latin typeface="Stencil" pitchFamily="82" charset="0"/>
              </a:rPr>
              <a:t>sipas</a:t>
            </a:r>
            <a:r>
              <a:rPr lang="en-US" sz="2800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 </a:t>
            </a:r>
            <a:r>
              <a:rPr lang="en-US" sz="2800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                     </a:t>
            </a:r>
            <a:r>
              <a:rPr lang="en-US" sz="2800" b="1" i="1" dirty="0" err="1" smtClean="0">
                <a:ln/>
                <a:solidFill>
                  <a:srgbClr val="252751"/>
                </a:solidFill>
                <a:latin typeface="Stencil" pitchFamily="82" charset="0"/>
              </a:rPr>
              <a:t>zonave</a:t>
            </a:r>
            <a:r>
              <a:rPr lang="en-US" sz="2800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 urbane</a:t>
            </a:r>
            <a:endParaRPr lang="en-US" sz="2800" b="1" i="1" dirty="0" smtClean="0">
              <a:ln/>
              <a:solidFill>
                <a:srgbClr val="252751"/>
              </a:solidFill>
              <a:latin typeface="Stencil" pitchFamily="82" charset="0"/>
            </a:endParaRPr>
          </a:p>
          <a:p>
            <a:pPr algn="ctr"/>
            <a:r>
              <a:rPr lang="en-US" sz="2400" b="1" i="1" dirty="0" smtClean="0">
                <a:ln/>
                <a:solidFill>
                  <a:schemeClr val="accent3"/>
                </a:solidFill>
                <a:latin typeface="Stencil" pitchFamily="82" charset="0"/>
              </a:rPr>
              <a:t>		</a:t>
            </a:r>
            <a:endParaRPr lang="en-US" sz="2400" b="1" dirty="0">
              <a:ln/>
              <a:solidFill>
                <a:schemeClr val="accent3"/>
              </a:solidFill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228600" y="2057400"/>
          <a:ext cx="86106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1676400"/>
            <a:ext cx="8458200" cy="403187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Për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implementimin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këtij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aktiviteti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ishin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gjithësejt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ekipe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Secila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ekipë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përbëhej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nga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>
              <a:buFont typeface="Arial" pitchFamily="34" charset="0"/>
              <a:buChar char="•"/>
            </a:pP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Një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Mjek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Familjar</a:t>
            </a:r>
            <a:endParaRPr lang="en-US" sz="3200" b="1" i="1" dirty="0" smtClean="0">
              <a:ln/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Dy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infermjere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MF</a:t>
            </a:r>
          </a:p>
          <a:p>
            <a:pPr lvl="0">
              <a:buFont typeface="Arial" pitchFamily="34" charset="0"/>
              <a:buChar char="•"/>
            </a:pP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Një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Stomatolog</a:t>
            </a:r>
            <a:endParaRPr lang="en-US" sz="3200" b="1" i="1" dirty="0" smtClean="0">
              <a:ln/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Një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asintente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stomatologjisë</a:t>
            </a:r>
            <a:endParaRPr lang="en-US" sz="3200" b="1" i="1" dirty="0" smtClean="0">
              <a:ln/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Gjithësejt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personel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angazhuar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për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kryerjen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vizitave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sistematike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ishte</a:t>
            </a:r>
            <a:r>
              <a:rPr lang="en-US" sz="32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75.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72400" y="76200"/>
            <a:ext cx="1285240" cy="8382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371600" y="228600"/>
            <a:ext cx="5618846" cy="64633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6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Ekipet</a:t>
            </a:r>
            <a:r>
              <a:rPr lang="en-US" sz="36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6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implementuese</a:t>
            </a:r>
            <a:endParaRPr lang="en-US" sz="3600" b="1" i="1" dirty="0">
              <a:ln/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381000" y="2057400"/>
          <a:ext cx="84582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533400" y="304800"/>
            <a:ext cx="7162800" cy="132343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 err="1" smtClean="0">
                <a:ln/>
                <a:solidFill>
                  <a:srgbClr val="252751"/>
                </a:solidFill>
                <a:latin typeface="Stencil" pitchFamily="82" charset="0"/>
              </a:rPr>
              <a:t>Pubrteti</a:t>
            </a:r>
            <a:r>
              <a:rPr lang="en-US" sz="2800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 I </a:t>
            </a:r>
            <a:r>
              <a:rPr lang="en-US" sz="2800" b="1" i="1" dirty="0" err="1" smtClean="0">
                <a:ln/>
                <a:solidFill>
                  <a:srgbClr val="252751"/>
                </a:solidFill>
                <a:latin typeface="Stencil" pitchFamily="82" charset="0"/>
              </a:rPr>
              <a:t>parakohËshËm</a:t>
            </a:r>
            <a:r>
              <a:rPr lang="en-US" sz="2800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252751"/>
                </a:solidFill>
                <a:latin typeface="Stencil" pitchFamily="82" charset="0"/>
              </a:rPr>
              <a:t>sipas</a:t>
            </a:r>
            <a:r>
              <a:rPr lang="en-US" sz="2800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252751"/>
                </a:solidFill>
                <a:latin typeface="Stencil" pitchFamily="82" charset="0"/>
              </a:rPr>
              <a:t>gjinisË</a:t>
            </a:r>
            <a:endParaRPr lang="en-US" sz="2800" b="1" i="1" dirty="0" smtClean="0">
              <a:ln/>
              <a:solidFill>
                <a:srgbClr val="252751"/>
              </a:solidFill>
              <a:latin typeface="Stencil" pitchFamily="82" charset="0"/>
            </a:endParaRPr>
          </a:p>
          <a:p>
            <a:pPr algn="ctr"/>
            <a:r>
              <a:rPr lang="en-US" sz="2400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		</a:t>
            </a:r>
            <a:endParaRPr lang="en-US" sz="2400" b="1" dirty="0">
              <a:ln/>
              <a:solidFill>
                <a:srgbClr val="25275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800" y="304800"/>
            <a:ext cx="6705600" cy="138499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 err="1" smtClean="0">
                <a:ln/>
                <a:solidFill>
                  <a:srgbClr val="252751"/>
                </a:solidFill>
                <a:latin typeface="Stencil" pitchFamily="82" charset="0"/>
              </a:rPr>
              <a:t>Pubrteti</a:t>
            </a:r>
            <a:r>
              <a:rPr lang="en-US" sz="2800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 I </a:t>
            </a:r>
            <a:r>
              <a:rPr lang="en-US" sz="2800" b="1" i="1" dirty="0" err="1" smtClean="0">
                <a:ln/>
                <a:solidFill>
                  <a:srgbClr val="252751"/>
                </a:solidFill>
                <a:latin typeface="Stencil" pitchFamily="82" charset="0"/>
              </a:rPr>
              <a:t>vonuar</a:t>
            </a:r>
            <a:r>
              <a:rPr lang="en-US" sz="2800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252751"/>
                </a:solidFill>
                <a:latin typeface="Stencil" pitchFamily="82" charset="0"/>
              </a:rPr>
              <a:t>sipas</a:t>
            </a:r>
            <a:r>
              <a:rPr lang="en-US" sz="2800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252751"/>
                </a:solidFill>
                <a:latin typeface="Stencil" pitchFamily="82" charset="0"/>
              </a:rPr>
              <a:t>zonave</a:t>
            </a:r>
            <a:r>
              <a:rPr lang="en-US" sz="2800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 urbane</a:t>
            </a:r>
            <a:endParaRPr lang="en-US" sz="2800" b="1" i="1" dirty="0" smtClean="0">
              <a:ln/>
              <a:solidFill>
                <a:srgbClr val="252751"/>
              </a:solidFill>
              <a:latin typeface="Stencil" pitchFamily="82" charset="0"/>
            </a:endParaRPr>
          </a:p>
          <a:p>
            <a:pPr algn="ctr"/>
            <a:r>
              <a:rPr lang="en-US" sz="2800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		</a:t>
            </a:r>
            <a:endParaRPr lang="en-US" sz="2800" b="1" dirty="0">
              <a:ln/>
              <a:solidFill>
                <a:srgbClr val="252751"/>
              </a:solidFill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457200" y="2133600"/>
          <a:ext cx="8077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228600" y="1295400"/>
          <a:ext cx="83058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304800" y="304800"/>
            <a:ext cx="8229600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 err="1" smtClean="0">
                <a:ln/>
                <a:solidFill>
                  <a:srgbClr val="252751"/>
                </a:solidFill>
                <a:latin typeface="Stencil" pitchFamily="82" charset="0"/>
              </a:rPr>
              <a:t>Pubrteti</a:t>
            </a:r>
            <a:r>
              <a:rPr lang="en-US" sz="2800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 I </a:t>
            </a:r>
            <a:r>
              <a:rPr lang="en-US" sz="2800" b="1" i="1" dirty="0" err="1" smtClean="0">
                <a:ln/>
                <a:solidFill>
                  <a:srgbClr val="252751"/>
                </a:solidFill>
                <a:latin typeface="Stencil" pitchFamily="82" charset="0"/>
              </a:rPr>
              <a:t>vonuar</a:t>
            </a:r>
            <a:r>
              <a:rPr lang="en-US" sz="2800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252751"/>
                </a:solidFill>
                <a:latin typeface="Stencil" pitchFamily="82" charset="0"/>
              </a:rPr>
              <a:t>sipas</a:t>
            </a:r>
            <a:r>
              <a:rPr lang="en-US" sz="2800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 </a:t>
            </a:r>
            <a:r>
              <a:rPr lang="en-US" sz="2800" b="1" i="1" dirty="0" err="1" smtClean="0">
                <a:ln/>
                <a:solidFill>
                  <a:srgbClr val="252751"/>
                </a:solidFill>
                <a:latin typeface="Stencil" pitchFamily="82" charset="0"/>
              </a:rPr>
              <a:t>gjinisË</a:t>
            </a:r>
            <a:endParaRPr lang="en-US" sz="2800" b="1" i="1" dirty="0" smtClean="0">
              <a:ln/>
              <a:solidFill>
                <a:srgbClr val="252751"/>
              </a:solidFill>
              <a:latin typeface="Stencil" pitchFamily="82" charset="0"/>
            </a:endParaRPr>
          </a:p>
          <a:p>
            <a:pPr algn="ctr"/>
            <a:r>
              <a:rPr lang="en-US" sz="2800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	</a:t>
            </a:r>
            <a:r>
              <a:rPr lang="en-US" sz="2800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	(1.3%)</a:t>
            </a:r>
            <a:endParaRPr lang="en-US" sz="2800" b="1" dirty="0">
              <a:ln/>
              <a:solidFill>
                <a:srgbClr val="25275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4221162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b="1" i="1" dirty="0" err="1" smtClean="0">
                <a:ln/>
                <a:solidFill>
                  <a:srgbClr val="252751"/>
                </a:solidFill>
                <a:latin typeface="Stencil" pitchFamily="82" charset="0"/>
              </a:rPr>
              <a:t>Rezultatet</a:t>
            </a:r>
            <a:r>
              <a:rPr lang="en-US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 e </a:t>
            </a:r>
            <a:r>
              <a:rPr lang="en-US" b="1" i="1" dirty="0" err="1" smtClean="0">
                <a:ln/>
                <a:solidFill>
                  <a:srgbClr val="252751"/>
                </a:solidFill>
                <a:latin typeface="Stencil" pitchFamily="82" charset="0"/>
              </a:rPr>
              <a:t>vizitave</a:t>
            </a:r>
            <a:r>
              <a:rPr lang="en-US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 </a:t>
            </a:r>
            <a:r>
              <a:rPr lang="en-US" b="1" i="1" dirty="0" err="1" smtClean="0">
                <a:ln/>
                <a:solidFill>
                  <a:srgbClr val="252751"/>
                </a:solidFill>
                <a:latin typeface="Stencil" pitchFamily="82" charset="0"/>
              </a:rPr>
              <a:t>sistematike</a:t>
            </a:r>
            <a:r>
              <a:rPr lang="en-US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 </a:t>
            </a:r>
            <a:r>
              <a:rPr lang="en-US" b="1" i="1" dirty="0" err="1" smtClean="0">
                <a:ln/>
                <a:solidFill>
                  <a:srgbClr val="252751"/>
                </a:solidFill>
                <a:latin typeface="Stencil" pitchFamily="82" charset="0"/>
              </a:rPr>
              <a:t>mbi</a:t>
            </a:r>
            <a:r>
              <a:rPr lang="en-US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 </a:t>
            </a:r>
            <a:r>
              <a:rPr lang="en-US" b="1" i="1" dirty="0" err="1" smtClean="0">
                <a:ln/>
                <a:solidFill>
                  <a:srgbClr val="252751"/>
                </a:solidFill>
                <a:latin typeface="Stencil" pitchFamily="82" charset="0"/>
              </a:rPr>
              <a:t>shËndetin</a:t>
            </a:r>
            <a:r>
              <a:rPr lang="en-US" b="1" i="1" dirty="0" smtClean="0">
                <a:ln/>
                <a:solidFill>
                  <a:srgbClr val="252751"/>
                </a:solidFill>
                <a:latin typeface="Stencil" pitchFamily="82" charset="0"/>
              </a:rPr>
              <a:t> oral</a:t>
            </a:r>
            <a:endParaRPr lang="en-US" b="1" dirty="0">
              <a:ln/>
              <a:solidFill>
                <a:srgbClr val="252751"/>
              </a:solidFill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euta\Desktop\Beautiful-Nature-Backgrou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590800" y="914400"/>
            <a:ext cx="45813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spc="150" dirty="0" smtClean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JU FALIMINDERIT PËR VËMENDJE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71800" y="304800"/>
            <a:ext cx="3412987" cy="800219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b="1" dirty="0" smtClean="0">
                <a:ln/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ln/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i="1" dirty="0" smtClean="0">
                <a:ln/>
                <a:solidFill>
                  <a:srgbClr val="0000FF"/>
                </a:solidFill>
                <a:latin typeface="Cambria" panose="02040503050406030204" pitchFamily="18" charset="0"/>
                <a:cs typeface="Times New Roman" pitchFamily="18" charset="0"/>
              </a:rPr>
              <a:t>R</a:t>
            </a:r>
            <a:r>
              <a:rPr lang="en-US" sz="2800" b="1" i="1" dirty="0" smtClean="0">
                <a:ln/>
                <a:solidFill>
                  <a:srgbClr val="0000FF"/>
                </a:solidFill>
                <a:latin typeface="Cambria" panose="02040503050406030204" pitchFamily="18" charset="0"/>
              </a:rPr>
              <a:t>EKOMANDIM</a:t>
            </a:r>
            <a:endParaRPr lang="en-US" sz="2800" b="1" i="1" dirty="0" smtClean="0">
              <a:ln/>
              <a:solidFill>
                <a:srgbClr val="0000FF"/>
              </a:solidFill>
            </a:endParaRPr>
          </a:p>
          <a:p>
            <a:pPr algn="ctr"/>
            <a:endParaRPr lang="en-US" b="1" dirty="0" smtClean="0">
              <a:ln/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762000"/>
            <a:ext cx="8458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Pas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analizës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raportit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nga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gjeturat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vizitave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sistematike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janë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nxjerr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rekomandimet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e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mëposhtëme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esence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kanë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rruajtjen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promovimin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shëndetit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nxënësve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endParaRPr lang="en-US" sz="32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Rastet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referuara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për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diagnostifikim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tretman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gjatë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këtyre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vizitave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jenë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nën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mbikqyrje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en-US" sz="32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792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62000" y="228600"/>
            <a:ext cx="73152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Rastet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e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referuara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për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diagnostifikim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dhe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tretman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gjatë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këtyre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vizitave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të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jenë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nën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mbikqyrje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.</a:t>
            </a:r>
            <a:endParaRPr kumimoji="0" lang="sq-AL" sz="3200" b="1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Nxënësit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me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ushqyeshmëri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të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dobët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të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kenë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përkujdesje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dhe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mbështetje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familjare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dhe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institucionale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.</a:t>
            </a:r>
            <a:endParaRPr kumimoji="0" lang="sq-AL" sz="3200" b="1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Të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inicohen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dhe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të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përkrahen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programet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që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kanë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për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synim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e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promovimit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të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 e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ushqyerit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të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shëndetshëm</a:t>
            </a: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korigjohet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mënyr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rregullt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sipas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kriterve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refrakcioni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sq-AL" sz="32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28600"/>
            <a:ext cx="8458200" cy="649408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endParaRPr lang="en-US" sz="32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endParaRPr lang="en-US" sz="32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mbështetën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programet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edukativo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arsimore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ku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promovohet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shëndeti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ku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ndihmoj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vetëdijësimin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fëmijëve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për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sjelljet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shëndetëshme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aktivitete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shpeshta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fizike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ushqyeshmëria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shëndetëshme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etj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>
              <a:buFont typeface="Arial" pitchFamily="34" charset="0"/>
              <a:buChar char="•"/>
            </a:pP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inicohen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përkrahen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programet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kanë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për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synim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promovimin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ushqyerit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shëndetshëm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korigjohet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mënyr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rregullt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sipas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kriterve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refrakcioni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Font typeface="Arial" pitchFamily="34" charset="0"/>
              <a:buChar char="•"/>
            </a:pPr>
            <a:endParaRPr lang="en-US" sz="32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81000"/>
            <a:ext cx="8229600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Ndryshimet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boshtin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kurizit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krahrorë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extremitete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duhet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korigjohen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sipas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rekomandimeve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profesionistëve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bëhet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edukimi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për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qëndrimin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drejtë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trupit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zvoglohet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pasha e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çantave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shkollore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për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parandaluar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deformitetet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për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shkak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peshës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sipas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rekomandimeve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pasha e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çantës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duhet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jetë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deri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10 %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peshës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trupore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fëmijës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sq-AL" sz="32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Parandalimi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deformiteteve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duhet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bëhet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edhe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me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aktivitetin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fizik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regullt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shkollë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jashtë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shkollës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aktivitet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sportive 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ushtrimet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nevojshme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për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moshën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sq-AL" sz="32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endParaRPr lang="en-US" sz="32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Parandalimi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deformiteteve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duhet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bëhet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edhe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me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aktivitetin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fizik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regullt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shkollë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jashtë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shkollës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aktiviteve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sportive 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ushtrimeve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nevojshme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për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moshën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2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Edukata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fizike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jetë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prezent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edhe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fëmijët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moshës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parashkollore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sz="32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>
            <a:spLocks noChangeArrowheads="1"/>
          </p:cNvSpPr>
          <p:nvPr/>
        </p:nvSpPr>
        <p:spPr bwMode="auto">
          <a:xfrm>
            <a:off x="609600" y="634150"/>
            <a:ext cx="7162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Ndryshimet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e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evidentuara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në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zemër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të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hulumtohen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dhe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të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veprohet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sipas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nevojave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në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institucionet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përkatëse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.</a:t>
            </a:r>
            <a:endParaRPr kumimoji="0" lang="sq-AL" sz="3200" b="1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Të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udhëzohen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dhe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të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korigjohen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rastet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me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kriptorhisem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, retention testis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dhe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me hernia.</a:t>
            </a: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8839200" cy="150810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>
              <a:defRPr/>
            </a:pP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Përfshirja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e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nxËnËsve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vizita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sistematike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viti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shkollor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2015/2016                                                                 (nr. 10050)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n/>
                <a:solidFill>
                  <a:schemeClr val="accent3"/>
                </a:solidFill>
              </a:rPr>
              <a:t/>
            </a:r>
            <a:br>
              <a:rPr lang="en-US" sz="2000" b="1" dirty="0" smtClean="0">
                <a:ln/>
                <a:solidFill>
                  <a:schemeClr val="accent3"/>
                </a:solidFill>
              </a:rPr>
            </a:br>
            <a:endParaRPr lang="en-US" sz="2000" b="1" dirty="0">
              <a:ln/>
              <a:solidFill>
                <a:schemeClr val="accent3"/>
              </a:solidFill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0" y="12954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13349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457200"/>
            <a:ext cx="8153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32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Te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nxënësit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me status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psiqik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nuk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përgjigjet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moshës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duhet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kenë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tretman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veçant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nga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personeli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arsimor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përkujdesje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psikologut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/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Ndërsa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nxënësit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me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meta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folur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duhet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kenë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qasje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me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logopedin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psikologun</a:t>
            </a:r>
            <a:r>
              <a:rPr lang="en-US" sz="3200" b="1" i="1" dirty="0" smtClean="0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1752600"/>
            <a:ext cx="7315200" cy="267765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lvl="0">
              <a:buFont typeface="Arial" pitchFamily="34" charset="0"/>
              <a:buChar char="•"/>
            </a:pPr>
            <a:r>
              <a:rPr lang="en-US" sz="28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TË MBËSHTETËN AKTIVITETE QË KANË PËR QËLLIM RUAJTJEN DHE PROMOVIMIN E SHËNDETIT TË NXËNËSVE DHE TË KRYHEN NË VAZHDIMËSI VIZITAT SISTEMATIKE TË TYRE.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 txBox="1">
            <a:spLocks/>
          </p:cNvSpPr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2400" b="1" i="0" u="none" strike="noStrike" kern="1200" normalizeH="0" baseline="0" noProof="0" dirty="0" smtClean="0">
                <a:ln/>
                <a:solidFill>
                  <a:sysClr val="windowText" lastClr="000000"/>
                </a:solidFill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Përfshirja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e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nxËnËsve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vizita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sistematike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grupmoshave</a:t>
            </a:r>
            <a:endParaRPr kumimoji="0" lang="en-US" sz="2400" b="1" i="0" u="none" strike="noStrike" kern="1200" normalizeH="0" baseline="0" noProof="0" dirty="0">
              <a:ln/>
              <a:solidFill>
                <a:srgbClr val="002060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228600" y="1143000"/>
          <a:ext cx="89154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82447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152400"/>
            <a:ext cx="8839200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pËrfshirja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e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nxËnsve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vizitat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sistematiket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 smtClean="0">
                <a:ln/>
                <a:solidFill>
                  <a:srgbClr val="002060"/>
                </a:solidFill>
                <a:latin typeface="Stencil" pitchFamily="82" charset="0"/>
              </a:rPr>
              <a:t>zonave</a:t>
            </a:r>
            <a:r>
              <a:rPr lang="en-US" sz="2400" b="1" i="1" dirty="0" smtClean="0">
                <a:ln/>
                <a:solidFill>
                  <a:srgbClr val="002060"/>
                </a:solidFill>
                <a:latin typeface="Stencil" pitchFamily="82" charset="0"/>
              </a:rPr>
              <a:t> urbane</a:t>
            </a:r>
          </a:p>
        </p:txBody>
      </p:sp>
      <p:graphicFrame>
        <p:nvGraphicFramePr>
          <p:cNvPr id="7" name="Chart 6"/>
          <p:cNvGraphicFramePr/>
          <p:nvPr/>
        </p:nvGraphicFramePr>
        <p:xfrm>
          <a:off x="152400" y="1066800"/>
          <a:ext cx="87630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lvl="0"/>
            <a:r>
              <a:rPr lang="en-US" sz="2800" i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pËrfshirja</a:t>
            </a:r>
            <a:r>
              <a:rPr lang="en-US" sz="2800" i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800" i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nxËnËsve</a:t>
            </a:r>
            <a:r>
              <a:rPr lang="en-US" sz="2800" i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800" i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</a:t>
            </a:r>
            <a:r>
              <a:rPr lang="en-US" sz="2800" i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800" i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vizitaT</a:t>
            </a:r>
            <a:r>
              <a:rPr lang="en-US" sz="2800" i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800" i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sistematike</a:t>
            </a:r>
            <a:r>
              <a:rPr lang="en-US" sz="2800" i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800" i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sipas</a:t>
            </a:r>
            <a:r>
              <a:rPr lang="en-US" sz="2800" i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800" i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gjinisË</a:t>
            </a:r>
            <a:r>
              <a:rPr lang="en-US" sz="2800" i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800" i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2800" b="1" i="1" dirty="0">
              <a:ln/>
              <a:solidFill>
                <a:srgbClr val="002060"/>
              </a:solidFill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228600" y="1371600"/>
          <a:ext cx="8610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18875</TotalTime>
  <Words>1270</Words>
  <Application>Microsoft Office PowerPoint</Application>
  <PresentationFormat>On-screen Show (4:3)</PresentationFormat>
  <Paragraphs>297</Paragraphs>
  <Slides>61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Office Theme</vt:lpstr>
      <vt:lpstr>Report I vizitave  sistematike  tË nxËnsve  tË  shfmu  viti shkollor 2015/2016   PRISHTINË</vt:lpstr>
      <vt:lpstr>Slide 2</vt:lpstr>
      <vt:lpstr>Slide 3</vt:lpstr>
      <vt:lpstr>Slide 4</vt:lpstr>
      <vt:lpstr>Slide 5</vt:lpstr>
      <vt:lpstr>Përfshirja e nxËnËsve nË vizita sistematike  viti shkollor 2015/2016                                                                 (nr. 10050)  </vt:lpstr>
      <vt:lpstr>Slide 7</vt:lpstr>
      <vt:lpstr>Slide 8</vt:lpstr>
      <vt:lpstr>pËrfshirja e nxËnËsve nË vizitaT sistematike sipas gjinisË </vt:lpstr>
      <vt:lpstr>Pesha mesatare  (nË kg.)</vt:lpstr>
      <vt:lpstr>Pesha mesatare  (nË kg.)</vt:lpstr>
      <vt:lpstr>Slide 12</vt:lpstr>
      <vt:lpstr>Slide 13</vt:lpstr>
      <vt:lpstr> </vt:lpstr>
      <vt:lpstr>Slide 15</vt:lpstr>
      <vt:lpstr>ushqyeshmËria – indexi I masËs trupore (nr. 2234- 22.3% , çdo i 5 fëmijië vuan nga  mbipesha –obezeiteti) </vt:lpstr>
      <vt:lpstr>ushqyeshmËria – indexi I masËs trupore </vt:lpstr>
      <vt:lpstr>ushqyeshmËria – indexi I masËs trupore </vt:lpstr>
      <vt:lpstr>ushqyeshmËria – (Imt) sipas gjinisË ( Femrat -20%, Mashkujt -25%)</vt:lpstr>
      <vt:lpstr>ushqyeshmËria – (Imt) sipas  zonave urbane</vt:lpstr>
      <vt:lpstr> </vt:lpstr>
      <vt:lpstr>Slide 22</vt:lpstr>
      <vt:lpstr> ( nr.1382- 13.7% , cdo i 7 fëmij ka ndryshime në të pamur)</vt:lpstr>
      <vt:lpstr>Slide 24</vt:lpstr>
      <vt:lpstr>Slide 25</vt:lpstr>
      <vt:lpstr>Slide 26</vt:lpstr>
      <vt:lpstr>Ndryshimet  sipas dg. nË organin e tË pamurit  sipas  viteve</vt:lpstr>
      <vt:lpstr>Ndryshimet   nË organin e tË pamurit  sipas  viteve</vt:lpstr>
      <vt:lpstr>Slide 29</vt:lpstr>
      <vt:lpstr>Slide 30</vt:lpstr>
      <vt:lpstr>Slide 31</vt:lpstr>
      <vt:lpstr> Ndryshimet  nË  gjËndrËn tyroide dhe gjËndrat limfatike  </vt:lpstr>
      <vt:lpstr>Slide 33</vt:lpstr>
      <vt:lpstr>Ndryshimet  nË lËkurË  sipas gjinisË (nr. vajzat -886, djemët-799)</vt:lpstr>
      <vt:lpstr>Slide 35</vt:lpstr>
      <vt:lpstr>Slide 36</vt:lpstr>
      <vt:lpstr>Slide 37</vt:lpstr>
      <vt:lpstr>Ndryshimet nË  sistemin lokomotor  (çdo i 5 femij vuan nga deformitetet e sistemit lokomotor)</vt:lpstr>
      <vt:lpstr>Slide 39</vt:lpstr>
      <vt:lpstr>Slide 40</vt:lpstr>
      <vt:lpstr>Slide 41</vt:lpstr>
      <vt:lpstr>Slide 42</vt:lpstr>
      <vt:lpstr>Ndryshimet nË  kafaz tË krahrorit dhe sistemin lokomotor</vt:lpstr>
      <vt:lpstr>Ndryshimet ne organet e frymarjes (nr.196-1.9%)</vt:lpstr>
      <vt:lpstr>Slide 45</vt:lpstr>
      <vt:lpstr>Slide 46</vt:lpstr>
      <vt:lpstr>Slide 47</vt:lpstr>
      <vt:lpstr>Ndryshimet nË pubert  </vt:lpstr>
      <vt:lpstr>Slide 49</vt:lpstr>
      <vt:lpstr>Slide 50</vt:lpstr>
      <vt:lpstr>Slide 51</vt:lpstr>
      <vt:lpstr>Slide 52</vt:lpstr>
      <vt:lpstr>Rezultatet e vizitave sistematike mbi shËndetin oral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Teuta Hoxha</dc:creator>
  <cp:lastModifiedBy>InfoPrint</cp:lastModifiedBy>
  <cp:revision>1481</cp:revision>
  <dcterms:created xsi:type="dcterms:W3CDTF">2013-05-10T10:02:58Z</dcterms:created>
  <dcterms:modified xsi:type="dcterms:W3CDTF">2016-10-13T08:38:20Z</dcterms:modified>
</cp:coreProperties>
</file>